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1"/>
    <p:sldMasterId id="2147483675" r:id="rId2"/>
  </p:sldMasterIdLst>
  <p:notesMasterIdLst>
    <p:notesMasterId r:id="rId141"/>
  </p:notesMasterIdLst>
  <p:sldIdLst>
    <p:sldId id="314" r:id="rId3"/>
    <p:sldId id="261" r:id="rId4"/>
    <p:sldId id="426" r:id="rId5"/>
    <p:sldId id="256" r:id="rId6"/>
    <p:sldId id="318" r:id="rId7"/>
    <p:sldId id="257" r:id="rId8"/>
    <p:sldId id="316" r:id="rId9"/>
    <p:sldId id="391" r:id="rId10"/>
    <p:sldId id="315" r:id="rId11"/>
    <p:sldId id="317" r:id="rId12"/>
    <p:sldId id="319" r:id="rId13"/>
    <p:sldId id="320" r:id="rId14"/>
    <p:sldId id="321" r:id="rId15"/>
    <p:sldId id="260" r:id="rId16"/>
    <p:sldId id="330" r:id="rId17"/>
    <p:sldId id="331" r:id="rId18"/>
    <p:sldId id="334" r:id="rId19"/>
    <p:sldId id="259" r:id="rId20"/>
    <p:sldId id="280" r:id="rId21"/>
    <p:sldId id="281" r:id="rId22"/>
    <p:sldId id="282" r:id="rId23"/>
    <p:sldId id="283" r:id="rId24"/>
    <p:sldId id="284" r:id="rId25"/>
    <p:sldId id="285" r:id="rId26"/>
    <p:sldId id="286" r:id="rId27"/>
    <p:sldId id="287" r:id="rId28"/>
    <p:sldId id="288" r:id="rId29"/>
    <p:sldId id="289" r:id="rId30"/>
    <p:sldId id="290" r:id="rId31"/>
    <p:sldId id="291" r:id="rId32"/>
    <p:sldId id="292" r:id="rId33"/>
    <p:sldId id="293" r:id="rId34"/>
    <p:sldId id="294" r:id="rId35"/>
    <p:sldId id="295" r:id="rId36"/>
    <p:sldId id="296" r:id="rId37"/>
    <p:sldId id="297" r:id="rId38"/>
    <p:sldId id="298" r:id="rId39"/>
    <p:sldId id="299" r:id="rId40"/>
    <p:sldId id="300" r:id="rId41"/>
    <p:sldId id="301" r:id="rId42"/>
    <p:sldId id="302" r:id="rId43"/>
    <p:sldId id="303" r:id="rId44"/>
    <p:sldId id="304" r:id="rId45"/>
    <p:sldId id="305" r:id="rId46"/>
    <p:sldId id="306" r:id="rId47"/>
    <p:sldId id="307" r:id="rId48"/>
    <p:sldId id="308" r:id="rId49"/>
    <p:sldId id="309" r:id="rId50"/>
    <p:sldId id="310" r:id="rId51"/>
    <p:sldId id="311" r:id="rId52"/>
    <p:sldId id="312" r:id="rId53"/>
    <p:sldId id="313" r:id="rId54"/>
    <p:sldId id="262" r:id="rId55"/>
    <p:sldId id="365" r:id="rId56"/>
    <p:sldId id="263" r:id="rId57"/>
    <p:sldId id="322" r:id="rId58"/>
    <p:sldId id="326" r:id="rId59"/>
    <p:sldId id="327" r:id="rId60"/>
    <p:sldId id="336" r:id="rId61"/>
    <p:sldId id="266" r:id="rId62"/>
    <p:sldId id="339" r:id="rId63"/>
    <p:sldId id="340" r:id="rId64"/>
    <p:sldId id="267" r:id="rId65"/>
    <p:sldId id="337" r:id="rId66"/>
    <p:sldId id="392" r:id="rId67"/>
    <p:sldId id="268" r:id="rId68"/>
    <p:sldId id="341" r:id="rId69"/>
    <p:sldId id="342" r:id="rId70"/>
    <p:sldId id="343" r:id="rId71"/>
    <p:sldId id="344" r:id="rId72"/>
    <p:sldId id="276" r:id="rId73"/>
    <p:sldId id="269" r:id="rId74"/>
    <p:sldId id="351" r:id="rId75"/>
    <p:sldId id="357" r:id="rId76"/>
    <p:sldId id="347" r:id="rId77"/>
    <p:sldId id="353" r:id="rId78"/>
    <p:sldId id="362" r:id="rId79"/>
    <p:sldId id="363" r:id="rId80"/>
    <p:sldId id="364" r:id="rId81"/>
    <p:sldId id="420" r:id="rId82"/>
    <p:sldId id="361" r:id="rId83"/>
    <p:sldId id="359" r:id="rId84"/>
    <p:sldId id="379" r:id="rId85"/>
    <p:sldId id="380" r:id="rId86"/>
    <p:sldId id="356" r:id="rId87"/>
    <p:sldId id="366" r:id="rId88"/>
    <p:sldId id="348" r:id="rId89"/>
    <p:sldId id="355" r:id="rId90"/>
    <p:sldId id="368" r:id="rId91"/>
    <p:sldId id="369" r:id="rId92"/>
    <p:sldId id="367" r:id="rId93"/>
    <p:sldId id="381" r:id="rId94"/>
    <p:sldId id="370" r:id="rId95"/>
    <p:sldId id="373" r:id="rId96"/>
    <p:sldId id="374" r:id="rId97"/>
    <p:sldId id="387" r:id="rId98"/>
    <p:sldId id="377" r:id="rId99"/>
    <p:sldId id="383" r:id="rId100"/>
    <p:sldId id="385" r:id="rId101"/>
    <p:sldId id="329" r:id="rId102"/>
    <p:sldId id="382" r:id="rId103"/>
    <p:sldId id="384" r:id="rId104"/>
    <p:sldId id="270" r:id="rId105"/>
    <p:sldId id="396" r:id="rId106"/>
    <p:sldId id="397" r:id="rId107"/>
    <p:sldId id="393" r:id="rId108"/>
    <p:sldId id="398" r:id="rId109"/>
    <p:sldId id="429" r:id="rId110"/>
    <p:sldId id="395" r:id="rId111"/>
    <p:sldId id="394" r:id="rId112"/>
    <p:sldId id="399" r:id="rId113"/>
    <p:sldId id="400" r:id="rId114"/>
    <p:sldId id="401" r:id="rId115"/>
    <p:sldId id="404" r:id="rId116"/>
    <p:sldId id="403" r:id="rId117"/>
    <p:sldId id="410" r:id="rId118"/>
    <p:sldId id="378" r:id="rId119"/>
    <p:sldId id="406" r:id="rId120"/>
    <p:sldId id="407" r:id="rId121"/>
    <p:sldId id="409" r:id="rId122"/>
    <p:sldId id="411" r:id="rId123"/>
    <p:sldId id="413" r:id="rId124"/>
    <p:sldId id="415" r:id="rId125"/>
    <p:sldId id="416" r:id="rId126"/>
    <p:sldId id="414" r:id="rId127"/>
    <p:sldId id="417" r:id="rId128"/>
    <p:sldId id="405" r:id="rId129"/>
    <p:sldId id="371" r:id="rId130"/>
    <p:sldId id="418" r:id="rId131"/>
    <p:sldId id="419" r:id="rId132"/>
    <p:sldId id="430" r:id="rId133"/>
    <p:sldId id="425" r:id="rId134"/>
    <p:sldId id="424" r:id="rId135"/>
    <p:sldId id="421" r:id="rId136"/>
    <p:sldId id="278" r:id="rId137"/>
    <p:sldId id="431" r:id="rId138"/>
    <p:sldId id="258" r:id="rId139"/>
    <p:sldId id="328" r:id="rId14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99"/>
    <a:srgbClr val="C00000"/>
    <a:srgbClr val="FFFFFF"/>
    <a:srgbClr val="EEECE1"/>
    <a:srgbClr val="BFBFB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697" autoAdjust="0"/>
    <p:restoredTop sz="77475" autoAdjust="0"/>
  </p:normalViewPr>
  <p:slideViewPr>
    <p:cSldViewPr>
      <p:cViewPr varScale="1">
        <p:scale>
          <a:sx n="79" d="100"/>
          <a:sy n="79" d="100"/>
        </p:scale>
        <p:origin x="952" y="19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50" d="100"/>
        <a:sy n="50" d="100"/>
      </p:scale>
      <p:origin x="0" y="1644"/>
    </p:cViewPr>
  </p:sorterViewPr>
  <p:notesViewPr>
    <p:cSldViewPr>
      <p:cViewPr varScale="1">
        <p:scale>
          <a:sx n="88" d="100"/>
          <a:sy n="88" d="100"/>
        </p:scale>
        <p:origin x="-3822" y="-10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slide" Target="slides/slide136.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slide" Target="slides/slide126.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slide" Target="slides/slide116.xml"/><Relationship Id="rId134" Type="http://schemas.openxmlformats.org/officeDocument/2006/relationships/slide" Target="slides/slide132.xml"/><Relationship Id="rId139" Type="http://schemas.openxmlformats.org/officeDocument/2006/relationships/slide" Target="slides/slide137.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slide" Target="slides/slide122.xml"/><Relationship Id="rId129" Type="http://schemas.openxmlformats.org/officeDocument/2006/relationships/slide" Target="slides/slide127.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40" Type="http://schemas.openxmlformats.org/officeDocument/2006/relationships/slide" Target="slides/slide138.xml"/><Relationship Id="rId14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0" Type="http://schemas.openxmlformats.org/officeDocument/2006/relationships/slide" Target="slides/slide128.xml"/><Relationship Id="rId135" Type="http://schemas.openxmlformats.org/officeDocument/2006/relationships/slide" Target="slides/slide133.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141" Type="http://schemas.openxmlformats.org/officeDocument/2006/relationships/notesMaster" Target="notesMasters/notesMaster1.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slide" Target="slides/slide134.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presProps" Target="presProps.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6" Type="http://schemas.openxmlformats.org/officeDocument/2006/relationships/slide" Target="slides/slide14.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FFEE5F9-369D-457D-BEAC-B10CEEA73D45}" type="datetimeFigureOut">
              <a:rPr lang="en-GB" smtClean="0"/>
              <a:pPr/>
              <a:t>15/01/2019</a:t>
            </a:fld>
            <a:endParaRPr lang="en-GB"/>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E019231-B7EF-43E0-B22C-3641212412A8}" type="slidenum">
              <a:rPr lang="en-GB" smtClean="0"/>
              <a:pPr/>
              <a:t>‹#›</a:t>
            </a:fld>
            <a:endParaRPr lang="en-GB"/>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a:t>This talk</a:t>
            </a:r>
            <a:r>
              <a:rPr lang="en-GB" baseline="0" dirty="0"/>
              <a:t> is targeted as beginners – how many of you know and use the Either monad?</a:t>
            </a:r>
          </a:p>
          <a:p>
            <a:endParaRPr lang="en-GB" dirty="0"/>
          </a:p>
          <a:p>
            <a:r>
              <a:rPr lang="en-GB" dirty="0"/>
              <a:t>So, if you are an expert, apologies</a:t>
            </a:r>
            <a:r>
              <a:rPr lang="en-GB" baseline="0" dirty="0"/>
              <a:t> in advance for telling you things you already know, but perhaps the metaphors I use might be helpful when explaining this stuff to other people?</a:t>
            </a:r>
            <a:endParaRPr lang="en-GB" dirty="0"/>
          </a:p>
        </p:txBody>
      </p:sp>
      <p:sp>
        <p:nvSpPr>
          <p:cNvPr id="4" name="Slide Number Placeholder 3"/>
          <p:cNvSpPr>
            <a:spLocks noGrp="1"/>
          </p:cNvSpPr>
          <p:nvPr>
            <p:ph type="sldNum" sz="quarter" idx="10"/>
          </p:nvPr>
        </p:nvSpPr>
        <p:spPr/>
        <p:txBody>
          <a:bodyPr/>
          <a:lstStyle/>
          <a:p>
            <a:fld id="{B6D5F243-A485-406A-8D52-D275C7277BF2}" type="slidenum">
              <a:rPr lang="en-GB" smtClean="0"/>
              <a:pPr/>
              <a:t>1</a:t>
            </a:fld>
            <a:endParaRPr lang="en-GB"/>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a:t>So</a:t>
            </a:r>
            <a:r>
              <a:rPr lang="en-GB" baseline="0" dirty="0"/>
              <a:t> lets look at error handling in our use case.</a:t>
            </a:r>
          </a:p>
          <a:p>
            <a:endParaRPr lang="en-GB" dirty="0"/>
          </a:p>
          <a:p>
            <a:r>
              <a:rPr lang="en-GB" dirty="0"/>
              <a:t>Here are just a</a:t>
            </a:r>
            <a:r>
              <a:rPr lang="en-GB" baseline="0" dirty="0"/>
              <a:t> few of the things that could go wrong.</a:t>
            </a:r>
          </a:p>
          <a:p>
            <a:endParaRPr lang="en-GB" baseline="0" dirty="0"/>
          </a:p>
          <a:p>
            <a:r>
              <a:rPr lang="en-GB" baseline="0" dirty="0"/>
              <a:t>Validation: the email might not be valid, the name might be too long, the customer id might be null, </a:t>
            </a:r>
            <a:endParaRPr lang="en-GB" dirty="0"/>
          </a:p>
        </p:txBody>
      </p:sp>
      <p:sp>
        <p:nvSpPr>
          <p:cNvPr id="4" name="Slide Number Placeholder 3"/>
          <p:cNvSpPr>
            <a:spLocks noGrp="1"/>
          </p:cNvSpPr>
          <p:nvPr>
            <p:ph type="sldNum" sz="quarter" idx="10"/>
          </p:nvPr>
        </p:nvSpPr>
        <p:spPr/>
        <p:txBody>
          <a:bodyPr/>
          <a:lstStyle/>
          <a:p>
            <a:fld id="{6E019231-B7EF-43E0-B22C-3641212412A8}" type="slidenum">
              <a:rPr lang="en-GB" smtClean="0"/>
              <a:pPr/>
              <a:t>10</a:t>
            </a:fld>
            <a:endParaRPr lang="en-GB"/>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a:t>All the new</a:t>
            </a:r>
            <a:r>
              <a:rPr lang="en-GB" baseline="0" dirty="0"/>
              <a:t> error handling code is in red.</a:t>
            </a:r>
            <a:endParaRPr lang="en-GB" dirty="0"/>
          </a:p>
          <a:p>
            <a:r>
              <a:rPr lang="en-GB" dirty="0"/>
              <a:t>I’ve gone from 8 lines of clean</a:t>
            </a:r>
            <a:r>
              <a:rPr lang="en-GB" baseline="0" dirty="0"/>
              <a:t> code to 20 lines of ugly code.  Typical 2x of code focused on non-core flow </a:t>
            </a:r>
            <a:r>
              <a:rPr lang="en-GB" baseline="0" dirty="0" err="1"/>
              <a:t>vs</a:t>
            </a:r>
            <a:r>
              <a:rPr lang="en-GB" baseline="0" dirty="0"/>
              <a:t> 1x of "useful" code</a:t>
            </a:r>
          </a:p>
          <a:p>
            <a:endParaRPr lang="en-GB" baseline="0" dirty="0"/>
          </a:p>
          <a:p>
            <a:r>
              <a:rPr lang="en-GB" baseline="0" dirty="0"/>
              <a:t>These are crude errors too – I'd actually want to handle special exceptions as well. And what about translating the text into languages other than </a:t>
            </a:r>
            <a:r>
              <a:rPr lang="en-GB" baseline="0" dirty="0" err="1"/>
              <a:t>english</a:t>
            </a:r>
            <a:r>
              <a:rPr lang="en-GB" baseline="0" dirty="0"/>
              <a:t>, etc.</a:t>
            </a:r>
          </a:p>
          <a:p>
            <a:endParaRPr lang="en-GB" baseline="0" dirty="0"/>
          </a:p>
          <a:p>
            <a:r>
              <a:rPr lang="en-GB" baseline="0" dirty="0"/>
              <a:t>What happens if </a:t>
            </a:r>
            <a:r>
              <a:rPr lang="en-GB" baseline="0" dirty="0" err="1"/>
              <a:t>SendMail</a:t>
            </a:r>
            <a:r>
              <a:rPr lang="en-GB" baseline="0" dirty="0"/>
              <a:t> fails – should I return a error to the user: no. But logging the error is not enough either. I want to capture the error and try sending it again later. That makes my code even more complicated.</a:t>
            </a:r>
          </a:p>
          <a:p>
            <a:endParaRPr lang="en-GB" baseline="0" dirty="0"/>
          </a:p>
          <a:p>
            <a:r>
              <a:rPr lang="en-GB" dirty="0">
                <a:solidFill>
                  <a:srgbClr val="C00000"/>
                </a:solidFill>
                <a:latin typeface="Conformity" pitchFamily="2" charset="0"/>
              </a:rPr>
              <a:t>What is the functional equivalent of this code?</a:t>
            </a:r>
            <a:endParaRPr lang="en-GB" dirty="0"/>
          </a:p>
        </p:txBody>
      </p:sp>
      <p:sp>
        <p:nvSpPr>
          <p:cNvPr id="4" name="Slide Number Placeholder 3"/>
          <p:cNvSpPr>
            <a:spLocks noGrp="1"/>
          </p:cNvSpPr>
          <p:nvPr>
            <p:ph type="sldNum" sz="quarter" idx="10"/>
          </p:nvPr>
        </p:nvSpPr>
        <p:spPr/>
        <p:txBody>
          <a:bodyPr/>
          <a:lstStyle/>
          <a:p>
            <a:fld id="{6E019231-B7EF-43E0-B22C-3641212412A8}" type="slidenum">
              <a:rPr lang="en-GB" smtClean="0"/>
              <a:pPr/>
              <a:t>11</a:t>
            </a:fld>
            <a:endParaRPr lang="en-GB"/>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a:t>In the use case, we typically think of a request/response model.  The request is sent, and the response comes back.  If something goes wrong, the flow is short-circuited and response is returned "early".</a:t>
            </a:r>
          </a:p>
          <a:p>
            <a:endParaRPr lang="en-GB" dirty="0"/>
          </a:p>
          <a:p>
            <a:r>
              <a:rPr lang="en-GB" dirty="0"/>
              <a:t>Here's a diagram showing what I mean, based on a simplified version of the use case:</a:t>
            </a:r>
          </a:p>
        </p:txBody>
      </p:sp>
      <p:sp>
        <p:nvSpPr>
          <p:cNvPr id="4" name="Slide Number Placeholder 3"/>
          <p:cNvSpPr>
            <a:spLocks noGrp="1"/>
          </p:cNvSpPr>
          <p:nvPr>
            <p:ph type="sldNum" sz="quarter" idx="10"/>
          </p:nvPr>
        </p:nvSpPr>
        <p:spPr/>
        <p:txBody>
          <a:bodyPr/>
          <a:lstStyle/>
          <a:p>
            <a:fld id="{6E019231-B7EF-43E0-B22C-3641212412A8}" type="slidenum">
              <a:rPr lang="en-GB" smtClean="0"/>
              <a:pPr/>
              <a:t>12</a:t>
            </a:fld>
            <a:endParaRPr lang="en-GB"/>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a:t>But in the functional model, a function is a black box with an input and an output, like this:</a:t>
            </a:r>
          </a:p>
          <a:p>
            <a:endParaRPr lang="en-GB" dirty="0"/>
          </a:p>
          <a:p>
            <a:r>
              <a:rPr lang="en-GB" dirty="0"/>
              <a:t>Behind</a:t>
            </a:r>
            <a:r>
              <a:rPr lang="en-GB" baseline="0" dirty="0"/>
              <a:t> the scenes, the overall function is created by composing smaller functions together.</a:t>
            </a:r>
          </a:p>
          <a:p>
            <a:endParaRPr lang="en-GB" baseline="0" dirty="0"/>
          </a:p>
          <a:p>
            <a:r>
              <a:rPr lang="en-GB" dirty="0"/>
              <a:t>functional data flow is *forward only*. You cannot do a U-turn or return early.</a:t>
            </a:r>
          </a:p>
          <a:p>
            <a:endParaRPr lang="en-GB" dirty="0"/>
          </a:p>
          <a:p>
            <a:r>
              <a:rPr lang="en-GB" dirty="0"/>
              <a:t>In our case, that means that all the errors *must* be sent forward to the end, as an alternative path to the happy path.</a:t>
            </a:r>
          </a:p>
          <a:p>
            <a:pPr marL="0" marR="0" indent="0" algn="l" defTabSz="914400" rtl="0" eaLnBrk="1" fontAlgn="auto" latinLnBrk="0" hangingPunct="1">
              <a:lnSpc>
                <a:spcPct val="100000"/>
              </a:lnSpc>
              <a:spcBef>
                <a:spcPts val="0"/>
              </a:spcBef>
              <a:spcAft>
                <a:spcPts val="0"/>
              </a:spcAft>
              <a:buClrTx/>
              <a:buSzTx/>
              <a:buFontTx/>
              <a:buNone/>
              <a:tabLst/>
              <a:defRPr/>
            </a:pPr>
            <a:r>
              <a:rPr lang="en-GB" dirty="0">
                <a:solidFill>
                  <a:srgbClr val="C00000"/>
                </a:solidFill>
                <a:latin typeface="Conformity" pitchFamily="2" charset="0"/>
              </a:rPr>
              <a:t>Q: How can you bypass downstream functions when an error happens?</a:t>
            </a:r>
          </a:p>
          <a:p>
            <a:endParaRPr lang="en-GB" dirty="0"/>
          </a:p>
          <a:p>
            <a:r>
              <a:rPr lang="en-GB" dirty="0"/>
              <a:t>there is one success output and three error outputs.  This is a problem, as functions can have only *one* output, not four!</a:t>
            </a:r>
          </a:p>
          <a:p>
            <a:pPr marL="0" marR="0" indent="0" algn="l" defTabSz="914400" rtl="0" eaLnBrk="1" fontAlgn="auto" latinLnBrk="0" hangingPunct="1">
              <a:lnSpc>
                <a:spcPct val="100000"/>
              </a:lnSpc>
              <a:spcBef>
                <a:spcPts val="0"/>
              </a:spcBef>
              <a:spcAft>
                <a:spcPts val="0"/>
              </a:spcAft>
              <a:buClrTx/>
              <a:buSzTx/>
              <a:buFontTx/>
              <a:buNone/>
              <a:tabLst/>
              <a:defRPr/>
            </a:pPr>
            <a:r>
              <a:rPr lang="en-GB" dirty="0">
                <a:solidFill>
                  <a:srgbClr val="C00000"/>
                </a:solidFill>
                <a:latin typeface="Conformity" pitchFamily="2" charset="0"/>
              </a:rPr>
              <a:t>Q: How can a function have more than one output?</a:t>
            </a:r>
          </a:p>
          <a:p>
            <a:endParaRPr lang="en-GB" dirty="0"/>
          </a:p>
          <a:p>
            <a:r>
              <a:rPr lang="en-GB" dirty="0"/>
              <a:t>How can we adapt the use case to fit this model?</a:t>
            </a:r>
          </a:p>
          <a:p>
            <a:endParaRPr lang="en-GB" dirty="0"/>
          </a:p>
          <a:p>
            <a:endParaRPr lang="en-GB" dirty="0"/>
          </a:p>
        </p:txBody>
      </p:sp>
      <p:sp>
        <p:nvSpPr>
          <p:cNvPr id="4" name="Slide Number Placeholder 3"/>
          <p:cNvSpPr>
            <a:spLocks noGrp="1"/>
          </p:cNvSpPr>
          <p:nvPr>
            <p:ph type="sldNum" sz="quarter" idx="10"/>
          </p:nvPr>
        </p:nvSpPr>
        <p:spPr/>
        <p:txBody>
          <a:bodyPr/>
          <a:lstStyle/>
          <a:p>
            <a:fld id="{6E019231-B7EF-43E0-B22C-3641212412A8}" type="slidenum">
              <a:rPr lang="en-GB" smtClean="0"/>
              <a:pPr/>
              <a:t>13</a:t>
            </a:fld>
            <a:endParaRPr lang="en-GB"/>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a:t>This does solve the problem, but having one error case for each step in the flow is brittle and not very reusable. Can we do better?</a:t>
            </a:r>
          </a:p>
        </p:txBody>
      </p:sp>
      <p:sp>
        <p:nvSpPr>
          <p:cNvPr id="4" name="Slide Number Placeholder 3"/>
          <p:cNvSpPr>
            <a:spLocks noGrp="1"/>
          </p:cNvSpPr>
          <p:nvPr>
            <p:ph type="sldNum" sz="quarter" idx="10"/>
          </p:nvPr>
        </p:nvSpPr>
        <p:spPr/>
        <p:txBody>
          <a:bodyPr/>
          <a:lstStyle/>
          <a:p>
            <a:fld id="{6E019231-B7EF-43E0-B22C-3641212412A8}" type="slidenum">
              <a:rPr lang="en-GB" smtClean="0"/>
              <a:pPr/>
              <a:t>14</a:t>
            </a:fld>
            <a:endParaRPr lang="en-GB"/>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a:t>Much nicer</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aseline="0" dirty="0"/>
              <a:t>Note that most functional languages already have a built in type like this – in F# it's called Choice and in Haskell it's called Either, but I'm going to define it explicitly, just to make it obvious.</a:t>
            </a:r>
          </a:p>
          <a:p>
            <a:endParaRPr lang="en-GB" dirty="0"/>
          </a:p>
        </p:txBody>
      </p:sp>
      <p:sp>
        <p:nvSpPr>
          <p:cNvPr id="4" name="Slide Number Placeholder 3"/>
          <p:cNvSpPr>
            <a:spLocks noGrp="1"/>
          </p:cNvSpPr>
          <p:nvPr>
            <p:ph type="sldNum" sz="quarter" idx="10"/>
          </p:nvPr>
        </p:nvSpPr>
        <p:spPr/>
        <p:txBody>
          <a:bodyPr/>
          <a:lstStyle/>
          <a:p>
            <a:fld id="{6E019231-B7EF-43E0-B22C-3641212412A8}" type="slidenum">
              <a:rPr lang="en-GB" smtClean="0"/>
              <a:pPr/>
              <a:t>15</a:t>
            </a:fld>
            <a:endParaRPr lang="en-GB"/>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a:t>So</a:t>
            </a:r>
            <a:r>
              <a:rPr lang="en-GB" baseline="0" dirty="0"/>
              <a:t> here's what the use case looks like now.</a:t>
            </a:r>
          </a:p>
          <a:p>
            <a:endParaRPr lang="en-GB" baseline="0" dirty="0"/>
          </a:p>
          <a:p>
            <a:pPr>
              <a:buFont typeface="Arial" pitchFamily="34" charset="0"/>
              <a:buChar char="•"/>
            </a:pPr>
            <a:r>
              <a:rPr lang="en-GB" sz="1200" dirty="0"/>
              <a:t> Each use case will be equivalent to a single function</a:t>
            </a:r>
          </a:p>
          <a:p>
            <a:pPr>
              <a:buFont typeface="Arial" pitchFamily="34" charset="0"/>
              <a:buChar char="•"/>
            </a:pPr>
            <a:r>
              <a:rPr lang="en-GB" sz="1200" dirty="0"/>
              <a:t> The use case function will return a union type with two cases: `Success` and `Failure`.</a:t>
            </a:r>
          </a:p>
          <a:p>
            <a:pPr>
              <a:buFont typeface="Arial" pitchFamily="34" charset="0"/>
              <a:buChar char="•"/>
            </a:pPr>
            <a:r>
              <a:rPr lang="en-GB" sz="1200" dirty="0"/>
              <a:t> The use case function will be built from a series of smaller functions, each representing one step in a data flow.</a:t>
            </a:r>
          </a:p>
          <a:p>
            <a:pPr>
              <a:buFont typeface="Arial" pitchFamily="34" charset="0"/>
              <a:buChar char="•"/>
            </a:pPr>
            <a:r>
              <a:rPr lang="en-GB" sz="1200" dirty="0"/>
              <a:t> The errors from each step will be combined into a single error path.</a:t>
            </a:r>
          </a:p>
          <a:p>
            <a:endParaRPr lang="en-GB" dirty="0"/>
          </a:p>
        </p:txBody>
      </p:sp>
      <p:sp>
        <p:nvSpPr>
          <p:cNvPr id="4" name="Slide Number Placeholder 3"/>
          <p:cNvSpPr>
            <a:spLocks noGrp="1"/>
          </p:cNvSpPr>
          <p:nvPr>
            <p:ph type="sldNum" sz="quarter" idx="10"/>
          </p:nvPr>
        </p:nvSpPr>
        <p:spPr/>
        <p:txBody>
          <a:bodyPr/>
          <a:lstStyle/>
          <a:p>
            <a:fld id="{6E019231-B7EF-43E0-B22C-3641212412A8}" type="slidenum">
              <a:rPr lang="en-GB" smtClean="0"/>
              <a:pPr/>
              <a:t>16</a:t>
            </a:fld>
            <a:endParaRPr lang="en-GB"/>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a:solidFill>
                  <a:srgbClr val="C00000"/>
                </a:solidFill>
                <a:latin typeface="Conformity" pitchFamily="2" charset="0"/>
              </a:rPr>
              <a:t>Q: How can you bypass downstream functions when an error happens?</a:t>
            </a:r>
          </a:p>
          <a:p>
            <a:endParaRPr lang="en-GB" dirty="0"/>
          </a:p>
        </p:txBody>
      </p:sp>
      <p:sp>
        <p:nvSpPr>
          <p:cNvPr id="4" name="Slide Number Placeholder 3"/>
          <p:cNvSpPr>
            <a:spLocks noGrp="1"/>
          </p:cNvSpPr>
          <p:nvPr>
            <p:ph type="sldNum" sz="quarter" idx="10"/>
          </p:nvPr>
        </p:nvSpPr>
        <p:spPr/>
        <p:txBody>
          <a:bodyPr/>
          <a:lstStyle/>
          <a:p>
            <a:fld id="{6E019231-B7EF-43E0-B22C-3641212412A8}" type="slidenum">
              <a:rPr lang="en-GB" smtClean="0"/>
              <a:pPr/>
              <a:t>17</a:t>
            </a:fld>
            <a:endParaRPr lang="en-GB"/>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a:t>Monads are confusing</a:t>
            </a:r>
            <a:r>
              <a:rPr lang="en-GB" baseline="0" dirty="0"/>
              <a:t> – there are blog posts called “I hate monads” and the </a:t>
            </a:r>
            <a:r>
              <a:rPr lang="en-GB" baseline="0" dirty="0" err="1"/>
              <a:t>haskell</a:t>
            </a:r>
            <a:r>
              <a:rPr lang="en-GB" baseline="0" dirty="0"/>
              <a:t> wiki has a long list of monad tutorials.</a:t>
            </a:r>
          </a:p>
          <a:p>
            <a:endParaRPr lang="en-GB" baseline="0" dirty="0"/>
          </a:p>
          <a:p>
            <a:r>
              <a:rPr lang="en-GB" baseline="0" dirty="0"/>
              <a:t>So I will choose to avoid all the confusion, and ban monads altogether! The rest of the talk will be a monad free zone.</a:t>
            </a:r>
            <a:endParaRPr lang="en-GB" dirty="0"/>
          </a:p>
          <a:p>
            <a:endParaRPr lang="en-GB" dirty="0"/>
          </a:p>
          <a:p>
            <a:r>
              <a:rPr lang="en-GB" dirty="0"/>
              <a:t>Doesn’t mean I won’t be using the same concepts</a:t>
            </a:r>
            <a:r>
              <a:rPr lang="en-GB" baseline="0" dirty="0"/>
              <a:t> – I just won’t call them monads!</a:t>
            </a:r>
          </a:p>
          <a:p>
            <a:endParaRPr lang="en-GB" baseline="0" dirty="0"/>
          </a:p>
          <a:p>
            <a:r>
              <a:rPr lang="en-GB" baseline="0" dirty="0"/>
              <a:t>Some people might say that this is anti-intellectual, and that you should just learn the standard terminology</a:t>
            </a:r>
          </a:p>
          <a:p>
            <a:endParaRPr lang="en-GB" baseline="0" dirty="0"/>
          </a:p>
          <a:p>
            <a:r>
              <a:rPr lang="en-GB" dirty="0"/>
              <a:t>I would say no... Understand the concepts first, terminology comes after. In some cases you don’t need to know the terminology at all, like the man who  discovered to </a:t>
            </a:r>
            <a:r>
              <a:rPr lang="en-GB" sz="1200" b="0" i="0" kern="1200" dirty="0">
                <a:solidFill>
                  <a:schemeClr val="tx1"/>
                </a:solidFill>
                <a:latin typeface="+mn-lt"/>
                <a:ea typeface="+mn-ea"/>
                <a:cs typeface="+mn-cs"/>
              </a:rPr>
              <a:t>his astonishment that he</a:t>
            </a:r>
            <a:r>
              <a:rPr lang="en-GB" baseline="0" dirty="0"/>
              <a:t> had </a:t>
            </a:r>
            <a:r>
              <a:rPr lang="en-GB" dirty="0"/>
              <a:t>"been speaking prose all his life, and didn't even know it!"</a:t>
            </a:r>
          </a:p>
        </p:txBody>
      </p:sp>
      <p:sp>
        <p:nvSpPr>
          <p:cNvPr id="4" name="Slide Number Placeholder 3"/>
          <p:cNvSpPr>
            <a:spLocks noGrp="1"/>
          </p:cNvSpPr>
          <p:nvPr>
            <p:ph type="sldNum" sz="quarter" idx="10"/>
          </p:nvPr>
        </p:nvSpPr>
        <p:spPr/>
        <p:txBody>
          <a:bodyPr/>
          <a:lstStyle/>
          <a:p>
            <a:fld id="{6E019231-B7EF-43E0-B22C-3641212412A8}" type="slidenum">
              <a:rPr lang="en-GB" smtClean="0"/>
              <a:pPr/>
              <a:t>53</a:t>
            </a:fld>
            <a:endParaRPr lang="en-GB"/>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a:t>So</a:t>
            </a:r>
            <a:r>
              <a:rPr lang="en-GB" baseline="0" dirty="0"/>
              <a:t> instead of monads, I’m going to use an analogy that is more concrete and understandable.  Railways.</a:t>
            </a:r>
          </a:p>
          <a:p>
            <a:endParaRPr lang="en-GB" dirty="0"/>
          </a:p>
        </p:txBody>
      </p:sp>
      <p:sp>
        <p:nvSpPr>
          <p:cNvPr id="4" name="Slide Number Placeholder 3"/>
          <p:cNvSpPr>
            <a:spLocks noGrp="1"/>
          </p:cNvSpPr>
          <p:nvPr>
            <p:ph type="sldNum" sz="quarter" idx="10"/>
          </p:nvPr>
        </p:nvSpPr>
        <p:spPr/>
        <p:txBody>
          <a:bodyPr/>
          <a:lstStyle/>
          <a:p>
            <a:fld id="{6E019231-B7EF-43E0-B22C-3641212412A8}" type="slidenum">
              <a:rPr lang="en-GB" smtClean="0"/>
              <a:pPr/>
              <a:t>54</a:t>
            </a:fld>
            <a:endParaRPr lang="en-GB"/>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lvl="1" indent="-457200">
              <a:buFont typeface="Arial" pitchFamily="34" charset="0"/>
              <a:buChar char="•"/>
            </a:pPr>
            <a:r>
              <a:rPr lang="en-GB" sz="2800" dirty="0"/>
              <a:t>Domain-driven design applied to errors</a:t>
            </a:r>
          </a:p>
          <a:p>
            <a:pPr lvl="1" indent="-457200">
              <a:buFont typeface="Arial" pitchFamily="34" charset="0"/>
              <a:buChar char="•"/>
            </a:pPr>
            <a:r>
              <a:rPr lang="en-GB" sz="2800" dirty="0"/>
              <a:t>Processing events in parallel</a:t>
            </a:r>
          </a:p>
          <a:p>
            <a:pPr lvl="1" indent="-457200">
              <a:buFont typeface="Arial" pitchFamily="34" charset="0"/>
              <a:buChar char="•"/>
            </a:pPr>
            <a:r>
              <a:rPr lang="en-GB" sz="2800" dirty="0"/>
              <a:t>Domain Events</a:t>
            </a:r>
          </a:p>
          <a:p>
            <a:endParaRPr lang="en-GB" dirty="0"/>
          </a:p>
        </p:txBody>
      </p:sp>
      <p:sp>
        <p:nvSpPr>
          <p:cNvPr id="4" name="Slide Number Placeholder 3"/>
          <p:cNvSpPr>
            <a:spLocks noGrp="1"/>
          </p:cNvSpPr>
          <p:nvPr>
            <p:ph type="sldNum" sz="quarter" idx="10"/>
          </p:nvPr>
        </p:nvSpPr>
        <p:spPr/>
        <p:txBody>
          <a:bodyPr/>
          <a:lstStyle/>
          <a:p>
            <a:fld id="{6E019231-B7EF-43E0-B22C-3641212412A8}" type="slidenum">
              <a:rPr lang="en-GB" smtClean="0"/>
              <a:pPr/>
              <a:t>2</a:t>
            </a:fld>
            <a:endParaRPr lang="en-GB"/>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a:t>So</a:t>
            </a:r>
            <a:r>
              <a:rPr lang="en-GB" baseline="0" dirty="0"/>
              <a:t> instead of monads, I’m going to use a analogy that is more concrete and understandable.  Railways.</a:t>
            </a:r>
          </a:p>
          <a:p>
            <a:endParaRPr lang="en-GB" baseline="0" dirty="0"/>
          </a:p>
          <a:p>
            <a:r>
              <a:rPr lang="en-GB" baseline="0" dirty="0"/>
              <a:t>I’m going to represent a function by a piece of railway track.</a:t>
            </a:r>
          </a:p>
          <a:p>
            <a:r>
              <a:rPr lang="en-GB" baseline="0" dirty="0"/>
              <a:t>On the track is a magical tunnel that transforms the cargo of whatever train goes through it.</a:t>
            </a:r>
          </a:p>
        </p:txBody>
      </p:sp>
      <p:sp>
        <p:nvSpPr>
          <p:cNvPr id="4" name="Slide Number Placeholder 3"/>
          <p:cNvSpPr>
            <a:spLocks noGrp="1"/>
          </p:cNvSpPr>
          <p:nvPr>
            <p:ph type="sldNum" sz="quarter" idx="10"/>
          </p:nvPr>
        </p:nvSpPr>
        <p:spPr/>
        <p:txBody>
          <a:bodyPr/>
          <a:lstStyle/>
          <a:p>
            <a:fld id="{6E019231-B7EF-43E0-B22C-3641212412A8}" type="slidenum">
              <a:rPr lang="en-GB" smtClean="0"/>
              <a:pPr/>
              <a:t>55</a:t>
            </a:fld>
            <a:endParaRPr lang="en-GB"/>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a:t>I'm using the F# left to right composition operator</a:t>
            </a:r>
            <a:r>
              <a:rPr lang="en-GB" baseline="0" dirty="0"/>
              <a:t> here. Haskell people, replace with a dot. In </a:t>
            </a:r>
            <a:r>
              <a:rPr lang="en-GB" baseline="0" dirty="0" err="1"/>
              <a:t>Ocaml</a:t>
            </a:r>
            <a:r>
              <a:rPr lang="en-GB" baseline="0" dirty="0"/>
              <a:t>, I don't know what you'd use...</a:t>
            </a:r>
            <a:endParaRPr lang="en-GB" dirty="0"/>
          </a:p>
        </p:txBody>
      </p:sp>
      <p:sp>
        <p:nvSpPr>
          <p:cNvPr id="4" name="Slide Number Placeholder 3"/>
          <p:cNvSpPr>
            <a:spLocks noGrp="1"/>
          </p:cNvSpPr>
          <p:nvPr>
            <p:ph type="sldNum" sz="quarter" idx="10"/>
          </p:nvPr>
        </p:nvSpPr>
        <p:spPr/>
        <p:txBody>
          <a:bodyPr/>
          <a:lstStyle/>
          <a:p>
            <a:fld id="{6E019231-B7EF-43E0-B22C-3641212412A8}" type="slidenum">
              <a:rPr lang="en-GB" smtClean="0"/>
              <a:pPr/>
              <a:t>57</a:t>
            </a:fld>
            <a:endParaRPr lang="en-GB"/>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a:t>So now we have a brand</a:t>
            </a:r>
            <a:r>
              <a:rPr lang="en-GB" baseline="0" dirty="0"/>
              <a:t> new function – what's more you can't tell that it was originally built from smaller functions.</a:t>
            </a:r>
          </a:p>
          <a:p>
            <a:endParaRPr lang="en-GB" baseline="0" dirty="0"/>
          </a:p>
          <a:p>
            <a:endParaRPr lang="en-GB" dirty="0"/>
          </a:p>
        </p:txBody>
      </p:sp>
      <p:sp>
        <p:nvSpPr>
          <p:cNvPr id="4" name="Slide Number Placeholder 3"/>
          <p:cNvSpPr>
            <a:spLocks noGrp="1"/>
          </p:cNvSpPr>
          <p:nvPr>
            <p:ph type="sldNum" sz="quarter" idx="10"/>
          </p:nvPr>
        </p:nvSpPr>
        <p:spPr/>
        <p:txBody>
          <a:bodyPr/>
          <a:lstStyle/>
          <a:p>
            <a:fld id="{6E019231-B7EF-43E0-B22C-3641212412A8}" type="slidenum">
              <a:rPr lang="en-GB" smtClean="0"/>
              <a:pPr/>
              <a:t>58</a:t>
            </a:fld>
            <a:endParaRPr lang="en-GB"/>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a:t>Here we have a function</a:t>
            </a:r>
            <a:r>
              <a:rPr lang="en-GB" baseline="0" dirty="0"/>
              <a:t> that could be a success or failure</a:t>
            </a:r>
          </a:p>
          <a:p>
            <a:endParaRPr lang="en-GB"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GB" dirty="0"/>
              <a:t>Consider the validation function. How would it work?  Some data goes in, but what comes out?</a:t>
            </a:r>
          </a:p>
          <a:p>
            <a:pPr marL="0" marR="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indent="0" algn="l" defTabSz="914400" rtl="0" eaLnBrk="1" fontAlgn="auto" latinLnBrk="0" hangingPunct="1">
              <a:lnSpc>
                <a:spcPct val="100000"/>
              </a:lnSpc>
              <a:spcBef>
                <a:spcPts val="0"/>
              </a:spcBef>
              <a:spcAft>
                <a:spcPts val="0"/>
              </a:spcAft>
              <a:buClrTx/>
              <a:buSzTx/>
              <a:buFontTx/>
              <a:buNone/>
              <a:tabLst/>
              <a:defRPr/>
            </a:pPr>
            <a:r>
              <a:rPr lang="en-GB" dirty="0"/>
              <a:t>Well, there are two possible cases: either the data is valid (the happy path), or something is wrong, in which case we go onto the failure path and bypass the rest of the steps, like this:</a:t>
            </a:r>
          </a:p>
          <a:p>
            <a:pPr marL="0" marR="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indent="0" algn="l" defTabSz="914400" rtl="0" eaLnBrk="1" fontAlgn="auto" latinLnBrk="0" hangingPunct="1">
              <a:lnSpc>
                <a:spcPct val="100000"/>
              </a:lnSpc>
              <a:spcBef>
                <a:spcPts val="0"/>
              </a:spcBef>
              <a:spcAft>
                <a:spcPts val="0"/>
              </a:spcAft>
              <a:buClrTx/>
              <a:buSzTx/>
              <a:buFontTx/>
              <a:buNone/>
              <a:tabLst/>
              <a:defRPr/>
            </a:pPr>
            <a:r>
              <a:rPr lang="en-GB" dirty="0"/>
              <a:t>So how do we map this to a the railway</a:t>
            </a:r>
            <a:r>
              <a:rPr lang="en-GB" baseline="0" dirty="0"/>
              <a:t> metaphor?</a:t>
            </a:r>
            <a:endParaRPr lang="en-GB" dirty="0"/>
          </a:p>
          <a:p>
            <a:endParaRPr lang="en-GB" dirty="0"/>
          </a:p>
        </p:txBody>
      </p:sp>
      <p:sp>
        <p:nvSpPr>
          <p:cNvPr id="4" name="Slide Number Placeholder 3"/>
          <p:cNvSpPr>
            <a:spLocks noGrp="1"/>
          </p:cNvSpPr>
          <p:nvPr>
            <p:ph type="sldNum" sz="quarter" idx="10"/>
          </p:nvPr>
        </p:nvSpPr>
        <p:spPr/>
        <p:txBody>
          <a:bodyPr/>
          <a:lstStyle/>
          <a:p>
            <a:fld id="{6E019231-B7EF-43E0-B22C-3641212412A8}" type="slidenum">
              <a:rPr lang="en-GB" smtClean="0"/>
              <a:pPr/>
              <a:t>59</a:t>
            </a:fld>
            <a:endParaRPr lang="en-GB"/>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a:t>So how does</a:t>
            </a:r>
            <a:r>
              <a:rPr lang="en-GB" baseline="0" dirty="0"/>
              <a:t> the railway metaphor help us with error handling?</a:t>
            </a:r>
          </a:p>
          <a:p>
            <a:endParaRPr lang="en-GB" baseline="0" dirty="0"/>
          </a:p>
          <a:p>
            <a:r>
              <a:rPr lang="en-GB" dirty="0"/>
              <a:t>Railways have switches ("points" in the UK) for directing trains onto a different track. We can think of these "Success/Failure" functions as railway switches, like this:</a:t>
            </a:r>
          </a:p>
          <a:p>
            <a:endParaRPr lang="en-GB" dirty="0"/>
          </a:p>
        </p:txBody>
      </p:sp>
      <p:sp>
        <p:nvSpPr>
          <p:cNvPr id="4" name="Slide Number Placeholder 3"/>
          <p:cNvSpPr>
            <a:spLocks noGrp="1"/>
          </p:cNvSpPr>
          <p:nvPr>
            <p:ph type="sldNum" sz="quarter" idx="10"/>
          </p:nvPr>
        </p:nvSpPr>
        <p:spPr/>
        <p:txBody>
          <a:bodyPr/>
          <a:lstStyle/>
          <a:p>
            <a:fld id="{6E019231-B7EF-43E0-B22C-3641212412A8}" type="slidenum">
              <a:rPr lang="en-GB" smtClean="0"/>
              <a:pPr/>
              <a:t>60</a:t>
            </a:fld>
            <a:endParaRPr lang="en-GB"/>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a:t>So we have a lot of these "one input -&gt; Success/Failure output" functions -- how do we connect them together? </a:t>
            </a:r>
          </a:p>
          <a:p>
            <a:endParaRPr lang="en-GB" dirty="0"/>
          </a:p>
          <a:p>
            <a:endParaRPr lang="en-GB" dirty="0"/>
          </a:p>
          <a:p>
            <a:r>
              <a:rPr lang="en-GB" dirty="0"/>
              <a:t>What we want to do is connect the `Success` output of one to the input of the next, but somehow bypass the second function in case of a `Failure` output.  This diagram gives the general idea:</a:t>
            </a:r>
          </a:p>
          <a:p>
            <a:endParaRPr lang="en-GB" dirty="0"/>
          </a:p>
          <a:p>
            <a:endParaRPr lang="en-GB" dirty="0"/>
          </a:p>
          <a:p>
            <a:r>
              <a:rPr lang="en-GB" dirty="0"/>
              <a:t>Do not pass go, do not collect 200 pounds or dollars</a:t>
            </a:r>
          </a:p>
        </p:txBody>
      </p:sp>
      <p:sp>
        <p:nvSpPr>
          <p:cNvPr id="4" name="Slide Number Placeholder 3"/>
          <p:cNvSpPr>
            <a:spLocks noGrp="1"/>
          </p:cNvSpPr>
          <p:nvPr>
            <p:ph type="sldNum" sz="quarter" idx="10"/>
          </p:nvPr>
        </p:nvSpPr>
        <p:spPr/>
        <p:txBody>
          <a:bodyPr/>
          <a:lstStyle/>
          <a:p>
            <a:fld id="{6E019231-B7EF-43E0-B22C-3641212412A8}" type="slidenum">
              <a:rPr lang="en-GB" smtClean="0"/>
              <a:pPr/>
              <a:t>61</a:t>
            </a:fld>
            <a:endParaRPr lang="en-GB"/>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a:t>So we have a lot of these "one input -&gt; Success/Failure output" functions -- how do we connect them together? </a:t>
            </a:r>
          </a:p>
          <a:p>
            <a:endParaRPr lang="en-GB" dirty="0"/>
          </a:p>
          <a:p>
            <a:r>
              <a:rPr lang="en-GB" dirty="0"/>
              <a:t>How do we combine them so that both failure tracks are connected?  It's obvious -- like this!</a:t>
            </a:r>
          </a:p>
          <a:p>
            <a:endParaRPr lang="en-GB" dirty="0"/>
          </a:p>
          <a:p>
            <a:endParaRPr lang="en-GB" dirty="0"/>
          </a:p>
        </p:txBody>
      </p:sp>
      <p:sp>
        <p:nvSpPr>
          <p:cNvPr id="4" name="Slide Number Placeholder 3"/>
          <p:cNvSpPr>
            <a:spLocks noGrp="1"/>
          </p:cNvSpPr>
          <p:nvPr>
            <p:ph type="sldNum" sz="quarter" idx="10"/>
          </p:nvPr>
        </p:nvSpPr>
        <p:spPr/>
        <p:txBody>
          <a:bodyPr/>
          <a:lstStyle/>
          <a:p>
            <a:fld id="{6E019231-B7EF-43E0-B22C-3641212412A8}" type="slidenum">
              <a:rPr lang="en-GB" smtClean="0"/>
              <a:pPr/>
              <a:t>62</a:t>
            </a:fld>
            <a:endParaRPr lang="en-GB"/>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a:t>And if we have a whole series of switches, we will end up with a two track system, looking something like this,</a:t>
            </a:r>
            <a:r>
              <a:rPr lang="en-GB" baseline="0" dirty="0"/>
              <a:t> how would we combine them?</a:t>
            </a:r>
          </a:p>
          <a:p>
            <a:endParaRPr lang="en-GB" baseline="0" dirty="0"/>
          </a:p>
          <a:p>
            <a:r>
              <a:rPr lang="en-GB" baseline="0" dirty="0"/>
              <a:t>I'm going to ignore the canonicalize function for now.</a:t>
            </a:r>
            <a:endParaRPr lang="en-GB" dirty="0"/>
          </a:p>
        </p:txBody>
      </p:sp>
      <p:sp>
        <p:nvSpPr>
          <p:cNvPr id="4" name="Slide Number Placeholder 3"/>
          <p:cNvSpPr>
            <a:spLocks noGrp="1"/>
          </p:cNvSpPr>
          <p:nvPr>
            <p:ph type="sldNum" sz="quarter" idx="10"/>
          </p:nvPr>
        </p:nvSpPr>
        <p:spPr/>
        <p:txBody>
          <a:bodyPr/>
          <a:lstStyle/>
          <a:p>
            <a:fld id="{6E019231-B7EF-43E0-B22C-3641212412A8}" type="slidenum">
              <a:rPr lang="en-GB" smtClean="0"/>
              <a:pPr/>
              <a:t>63</a:t>
            </a:fld>
            <a:endParaRPr lang="en-GB"/>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a:t>So we have a lot of these "one input -&gt; Success/Failure output" functions -- how do we connect them together? </a:t>
            </a:r>
          </a:p>
          <a:p>
            <a:endParaRPr lang="en-GB" dirty="0"/>
          </a:p>
          <a:p>
            <a:r>
              <a:rPr lang="en-GB" dirty="0"/>
              <a:t>How do we combine them so that both failure tracks are connected?  It's obvious -- like this!</a:t>
            </a:r>
          </a:p>
          <a:p>
            <a:endParaRPr lang="en-GB" dirty="0"/>
          </a:p>
          <a:p>
            <a:r>
              <a:rPr lang="en-GB" dirty="0"/>
              <a:t>And if we have a whole series of switches, we will end up with a two track system, looking something like this:</a:t>
            </a:r>
          </a:p>
          <a:p>
            <a:endParaRPr lang="en-GB" dirty="0"/>
          </a:p>
        </p:txBody>
      </p:sp>
      <p:sp>
        <p:nvSpPr>
          <p:cNvPr id="4" name="Slide Number Placeholder 3"/>
          <p:cNvSpPr>
            <a:spLocks noGrp="1"/>
          </p:cNvSpPr>
          <p:nvPr>
            <p:ph type="sldNum" sz="quarter" idx="10"/>
          </p:nvPr>
        </p:nvSpPr>
        <p:spPr/>
        <p:txBody>
          <a:bodyPr/>
          <a:lstStyle/>
          <a:p>
            <a:fld id="{6E019231-B7EF-43E0-B22C-3641212412A8}" type="slidenum">
              <a:rPr lang="en-GB" smtClean="0"/>
              <a:pPr/>
              <a:t>64</a:t>
            </a:fld>
            <a:endParaRPr lang="en-GB"/>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6E019231-B7EF-43E0-B22C-3641212412A8}" type="slidenum">
              <a:rPr lang="en-GB" smtClean="0"/>
              <a:pPr/>
              <a:t>65</a:t>
            </a:fld>
            <a:endParaRPr lang="en-GB"/>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6E019231-B7EF-43E0-B22C-3641212412A8}" type="slidenum">
              <a:rPr lang="en-GB" smtClean="0"/>
              <a:pPr/>
              <a:t>3</a:t>
            </a:fld>
            <a:endParaRPr lang="en-GB"/>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a:t>Now stepping back and looking at the big picture, we can see that we will have a series of black box functions that appear to be straddling a two-track railway, each function processing data and passing it down the track to the next function:</a:t>
            </a:r>
          </a:p>
          <a:p>
            <a:endParaRPr lang="en-GB" dirty="0"/>
          </a:p>
          <a:p>
            <a:endParaRPr lang="en-GB" dirty="0"/>
          </a:p>
          <a:p>
            <a:endParaRPr lang="en-GB" dirty="0"/>
          </a:p>
        </p:txBody>
      </p:sp>
      <p:sp>
        <p:nvSpPr>
          <p:cNvPr id="4" name="Slide Number Placeholder 3"/>
          <p:cNvSpPr>
            <a:spLocks noGrp="1"/>
          </p:cNvSpPr>
          <p:nvPr>
            <p:ph type="sldNum" sz="quarter" idx="10"/>
          </p:nvPr>
        </p:nvSpPr>
        <p:spPr/>
        <p:txBody>
          <a:bodyPr/>
          <a:lstStyle/>
          <a:p>
            <a:fld id="{6E019231-B7EF-43E0-B22C-3641212412A8}" type="slidenum">
              <a:rPr lang="en-GB" smtClean="0"/>
              <a:pPr/>
              <a:t>66</a:t>
            </a:fld>
            <a:endParaRPr lang="en-GB"/>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a:t>But if we look inside the functions, we can see that there is actually a switch inside each one, for shunting bad data onto the failure track:</a:t>
            </a:r>
          </a:p>
          <a:p>
            <a:endParaRPr lang="en-GB" dirty="0"/>
          </a:p>
          <a:p>
            <a:r>
              <a:rPr lang="en-GB" dirty="0"/>
              <a:t>Note that once we get on the failure path, we never (normally) get back onto the happy path. We just bypass the rest of the functions until we reach the end.</a:t>
            </a:r>
          </a:p>
          <a:p>
            <a:endParaRPr lang="en-GB" dirty="0"/>
          </a:p>
          <a:p>
            <a:endParaRPr lang="en-GB" dirty="0"/>
          </a:p>
        </p:txBody>
      </p:sp>
      <p:sp>
        <p:nvSpPr>
          <p:cNvPr id="4" name="Slide Number Placeholder 3"/>
          <p:cNvSpPr>
            <a:spLocks noGrp="1"/>
          </p:cNvSpPr>
          <p:nvPr>
            <p:ph type="sldNum" sz="quarter" idx="10"/>
          </p:nvPr>
        </p:nvSpPr>
        <p:spPr/>
        <p:txBody>
          <a:bodyPr/>
          <a:lstStyle/>
          <a:p>
            <a:fld id="{6E019231-B7EF-43E0-B22C-3641212412A8}" type="slidenum">
              <a:rPr lang="en-GB" smtClean="0"/>
              <a:pPr/>
              <a:t>67</a:t>
            </a:fld>
            <a:endParaRPr lang="en-GB"/>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a:t>Imagine that a standard function is a black box (a tunnel, say) sitting on a one-track railway. It has one input and one output.</a:t>
            </a:r>
          </a:p>
          <a:p>
            <a:endParaRPr lang="en-GB" dirty="0"/>
          </a:p>
          <a:p>
            <a:r>
              <a:rPr lang="en-GB" dirty="0"/>
              <a:t>If we want to connect a series of these one-track functions, we can use the left-to-right composition operator, with the symbol `&gt;&gt;`. </a:t>
            </a:r>
          </a:p>
          <a:p>
            <a:endParaRPr lang="en-GB" dirty="0"/>
          </a:p>
        </p:txBody>
      </p:sp>
      <p:sp>
        <p:nvSpPr>
          <p:cNvPr id="4" name="Slide Number Placeholder 3"/>
          <p:cNvSpPr>
            <a:spLocks noGrp="1"/>
          </p:cNvSpPr>
          <p:nvPr>
            <p:ph type="sldNum" sz="quarter" idx="10"/>
          </p:nvPr>
        </p:nvSpPr>
        <p:spPr/>
        <p:txBody>
          <a:bodyPr/>
          <a:lstStyle/>
          <a:p>
            <a:fld id="{6E019231-B7EF-43E0-B22C-3641212412A8}" type="slidenum">
              <a:rPr lang="en-GB" smtClean="0"/>
              <a:pPr/>
              <a:t>68</a:t>
            </a:fld>
            <a:endParaRPr lang="en-GB"/>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a:t>The only constraint on composition is that the output type of the left-hand function has to match the input type of the right-hand function.</a:t>
            </a:r>
          </a:p>
          <a:p>
            <a:endParaRPr lang="en-GB" dirty="0"/>
          </a:p>
          <a:p>
            <a:r>
              <a:rPr lang="en-GB" dirty="0"/>
              <a:t>In our railway analogy, this means that you can connect one-track output to one-track input, or two-track output to two-track input, but you *can't* directly connect two-track output to one-track input.</a:t>
            </a:r>
          </a:p>
          <a:p>
            <a:endParaRPr lang="en-GB" dirty="0"/>
          </a:p>
        </p:txBody>
      </p:sp>
      <p:sp>
        <p:nvSpPr>
          <p:cNvPr id="4" name="Slide Number Placeholder 3"/>
          <p:cNvSpPr>
            <a:spLocks noGrp="1"/>
          </p:cNvSpPr>
          <p:nvPr>
            <p:ph type="sldNum" sz="quarter" idx="10"/>
          </p:nvPr>
        </p:nvSpPr>
        <p:spPr/>
        <p:txBody>
          <a:bodyPr/>
          <a:lstStyle/>
          <a:p>
            <a:fld id="{6E019231-B7EF-43E0-B22C-3641212412A8}" type="slidenum">
              <a:rPr lang="en-GB" smtClean="0"/>
              <a:pPr/>
              <a:t>69</a:t>
            </a:fld>
            <a:endParaRPr lang="en-GB"/>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a:t>but you *can't* directly connect two-track output to one-track input.</a:t>
            </a:r>
          </a:p>
          <a:p>
            <a:endParaRPr lang="en-GB" dirty="0"/>
          </a:p>
        </p:txBody>
      </p:sp>
      <p:sp>
        <p:nvSpPr>
          <p:cNvPr id="4" name="Slide Number Placeholder 3"/>
          <p:cNvSpPr>
            <a:spLocks noGrp="1"/>
          </p:cNvSpPr>
          <p:nvPr>
            <p:ph type="sldNum" sz="quarter" idx="10"/>
          </p:nvPr>
        </p:nvSpPr>
        <p:spPr/>
        <p:txBody>
          <a:bodyPr/>
          <a:lstStyle/>
          <a:p>
            <a:fld id="{6E019231-B7EF-43E0-B22C-3641212412A8}" type="slidenum">
              <a:rPr lang="en-GB" smtClean="0"/>
              <a:pPr/>
              <a:t>70</a:t>
            </a:fld>
            <a:endParaRPr lang="en-GB"/>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a:t>So now we have run into a problem.</a:t>
            </a:r>
          </a:p>
          <a:p>
            <a:endParaRPr lang="en-GB" dirty="0"/>
          </a:p>
          <a:p>
            <a:r>
              <a:rPr lang="en-GB" dirty="0"/>
              <a:t>The function for each step is going to be a switch, with *one* input track.  But the overall flow requires a *two-track* system, with each function straddling *both* tracks, meaning that each function must have a two-track input (the `Result` output by the previous function), not just a simple one-track input (`Request`).</a:t>
            </a:r>
          </a:p>
          <a:p>
            <a:endParaRPr lang="en-GB" dirty="0"/>
          </a:p>
          <a:p>
            <a:r>
              <a:rPr lang="en-GB" dirty="0"/>
              <a:t>Once</a:t>
            </a:r>
            <a:r>
              <a:rPr lang="en-GB" baseline="0" dirty="0"/>
              <a:t> we have converted it from a switch to a two-track, then composition is easy.</a:t>
            </a:r>
            <a:endParaRPr lang="en-GB" dirty="0"/>
          </a:p>
          <a:p>
            <a:endParaRPr lang="en-GB" dirty="0"/>
          </a:p>
          <a:p>
            <a:r>
              <a:rPr lang="en-GB" sz="1200" b="0" i="0" kern="1200" dirty="0">
                <a:solidFill>
                  <a:schemeClr val="tx1"/>
                </a:solidFill>
                <a:latin typeface="+mn-lt"/>
                <a:ea typeface="+mn-ea"/>
                <a:cs typeface="+mn-cs"/>
              </a:rPr>
              <a:t>Now this is not the only</a:t>
            </a:r>
            <a:r>
              <a:rPr lang="en-GB" sz="1200" b="0" i="0" kern="1200" baseline="0" dirty="0">
                <a:solidFill>
                  <a:schemeClr val="tx1"/>
                </a:solidFill>
                <a:latin typeface="+mn-lt"/>
                <a:ea typeface="+mn-ea"/>
                <a:cs typeface="+mn-cs"/>
              </a:rPr>
              <a:t> way to do </a:t>
            </a:r>
            <a:r>
              <a:rPr lang="en-GB" sz="1200" b="0" i="0" kern="1200" dirty="0">
                <a:solidFill>
                  <a:schemeClr val="tx1"/>
                </a:solidFill>
                <a:latin typeface="+mn-lt"/>
                <a:ea typeface="+mn-ea"/>
                <a:cs typeface="+mn-cs"/>
              </a:rPr>
              <a:t>composition of railway</a:t>
            </a:r>
            <a:r>
              <a:rPr lang="en-GB" sz="1200" b="0" i="0" kern="1200" baseline="0" dirty="0">
                <a:solidFill>
                  <a:schemeClr val="tx1"/>
                </a:solidFill>
                <a:latin typeface="+mn-lt"/>
                <a:ea typeface="+mn-ea"/>
                <a:cs typeface="+mn-cs"/>
              </a:rPr>
              <a:t> </a:t>
            </a:r>
            <a:r>
              <a:rPr lang="en-GB" sz="1200" b="0" i="0" kern="1200" dirty="0">
                <a:solidFill>
                  <a:schemeClr val="tx1"/>
                </a:solidFill>
                <a:latin typeface="+mn-lt"/>
                <a:ea typeface="+mn-ea"/>
                <a:cs typeface="+mn-cs"/>
              </a:rPr>
              <a:t>switches – there's</a:t>
            </a:r>
            <a:r>
              <a:rPr lang="en-GB" sz="1200" b="0" i="0" kern="1200" baseline="0" dirty="0">
                <a:solidFill>
                  <a:schemeClr val="tx1"/>
                </a:solidFill>
                <a:latin typeface="+mn-lt"/>
                <a:ea typeface="+mn-ea"/>
                <a:cs typeface="+mn-cs"/>
              </a:rPr>
              <a:t> another one I like called "</a:t>
            </a:r>
            <a:r>
              <a:rPr lang="en-GB" sz="1200" b="0" i="0" kern="1200" dirty="0" err="1">
                <a:solidFill>
                  <a:schemeClr val="tx1"/>
                </a:solidFill>
                <a:latin typeface="+mn-lt"/>
                <a:ea typeface="+mn-ea"/>
                <a:cs typeface="+mn-cs"/>
              </a:rPr>
              <a:t>Kleisli</a:t>
            </a:r>
            <a:r>
              <a:rPr lang="en-GB" sz="1200" b="0" i="0" kern="1200" dirty="0">
                <a:solidFill>
                  <a:schemeClr val="tx1"/>
                </a:solidFill>
                <a:latin typeface="+mn-lt"/>
                <a:ea typeface="+mn-ea"/>
                <a:cs typeface="+mn-cs"/>
              </a:rPr>
              <a:t> composition" – but this is a good one</a:t>
            </a:r>
            <a:r>
              <a:rPr lang="en-GB" sz="1200" b="0" i="0" kern="1200" baseline="0" dirty="0">
                <a:solidFill>
                  <a:schemeClr val="tx1"/>
                </a:solidFill>
                <a:latin typeface="+mn-lt"/>
                <a:ea typeface="+mn-ea"/>
                <a:cs typeface="+mn-cs"/>
              </a:rPr>
              <a:t> for basic reusable recipe</a:t>
            </a:r>
            <a:endParaRPr lang="en-GB" dirty="0"/>
          </a:p>
        </p:txBody>
      </p:sp>
      <p:sp>
        <p:nvSpPr>
          <p:cNvPr id="4" name="Slide Number Placeholder 3"/>
          <p:cNvSpPr>
            <a:spLocks noGrp="1"/>
          </p:cNvSpPr>
          <p:nvPr>
            <p:ph type="sldNum" sz="quarter" idx="10"/>
          </p:nvPr>
        </p:nvSpPr>
        <p:spPr/>
        <p:txBody>
          <a:bodyPr/>
          <a:lstStyle/>
          <a:p>
            <a:fld id="{6E019231-B7EF-43E0-B22C-3641212412A8}" type="slidenum">
              <a:rPr lang="en-GB" smtClean="0"/>
              <a:pPr/>
              <a:t>71</a:t>
            </a:fld>
            <a:endParaRPr lang="en-GB"/>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a:t>So now we have run into a problem.</a:t>
            </a:r>
          </a:p>
          <a:p>
            <a:endParaRPr lang="en-GB" dirty="0"/>
          </a:p>
          <a:p>
            <a:r>
              <a:rPr lang="en-GB" dirty="0"/>
              <a:t>The function for each step is going to be a switch, with *one* input track.  But the overall flow requires a *two-track* system, with each function straddling *both* tracks, meaning that each function must have a two-track input (the `Result` output by the previous function), not just a simple one-track input (`Request`).</a:t>
            </a:r>
          </a:p>
          <a:p>
            <a:endParaRPr lang="en-GB" dirty="0"/>
          </a:p>
          <a:p>
            <a:r>
              <a:rPr lang="en-GB" dirty="0"/>
              <a:t>How can we insert the switches into the two track system?</a:t>
            </a:r>
          </a:p>
          <a:p>
            <a:endParaRPr lang="en-GB" dirty="0"/>
          </a:p>
          <a:p>
            <a:endParaRPr lang="en-GB" dirty="0"/>
          </a:p>
          <a:p>
            <a:r>
              <a:rPr lang="en-GB" dirty="0"/>
              <a:t>The answer is simple. We can create an "adapter" function that has a "hole" or "slot" for a switch function and converts it into a proper two-track function. Here's an illustration:</a:t>
            </a:r>
          </a:p>
          <a:p>
            <a:endParaRPr lang="en-GB" dirty="0"/>
          </a:p>
        </p:txBody>
      </p:sp>
      <p:sp>
        <p:nvSpPr>
          <p:cNvPr id="4" name="Slide Number Placeholder 3"/>
          <p:cNvSpPr>
            <a:spLocks noGrp="1"/>
          </p:cNvSpPr>
          <p:nvPr>
            <p:ph type="sldNum" sz="quarter" idx="10"/>
          </p:nvPr>
        </p:nvSpPr>
        <p:spPr/>
        <p:txBody>
          <a:bodyPr/>
          <a:lstStyle/>
          <a:p>
            <a:fld id="{6E019231-B7EF-43E0-B22C-3641212412A8}" type="slidenum">
              <a:rPr lang="en-GB" smtClean="0"/>
              <a:pPr/>
              <a:t>72</a:t>
            </a:fld>
            <a:endParaRPr lang="en-GB"/>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a:t>So now we have run into a problem.</a:t>
            </a:r>
          </a:p>
          <a:p>
            <a:endParaRPr lang="en-GB" dirty="0"/>
          </a:p>
          <a:p>
            <a:r>
              <a:rPr lang="en-GB" dirty="0"/>
              <a:t>The function for each step is going to be a switch, with *one* input track.  But the overall flow requires a *two-track* system, with each function straddling *both* tracks, meaning that each function must have a two-track input (the `Result` output by the previous function), not just a simple one-track input (`Request`).</a:t>
            </a:r>
          </a:p>
          <a:p>
            <a:endParaRPr lang="en-GB" dirty="0"/>
          </a:p>
          <a:p>
            <a:r>
              <a:rPr lang="en-GB" dirty="0"/>
              <a:t>How can we insert the switches into the two track system?</a:t>
            </a:r>
          </a:p>
          <a:p>
            <a:endParaRPr lang="en-GB" dirty="0"/>
          </a:p>
          <a:p>
            <a:endParaRPr lang="en-GB" dirty="0"/>
          </a:p>
          <a:p>
            <a:r>
              <a:rPr lang="en-GB" dirty="0"/>
              <a:t>The answer is simple. We can create an "adapter" function that has a "hole" or "slot" for a switch function and converts it into a proper two-track function. Here's an illustration:</a:t>
            </a:r>
          </a:p>
          <a:p>
            <a:endParaRPr lang="en-GB" dirty="0"/>
          </a:p>
        </p:txBody>
      </p:sp>
      <p:sp>
        <p:nvSpPr>
          <p:cNvPr id="4" name="Slide Number Placeholder 3"/>
          <p:cNvSpPr>
            <a:spLocks noGrp="1"/>
          </p:cNvSpPr>
          <p:nvPr>
            <p:ph type="sldNum" sz="quarter" idx="10"/>
          </p:nvPr>
        </p:nvSpPr>
        <p:spPr/>
        <p:txBody>
          <a:bodyPr/>
          <a:lstStyle/>
          <a:p>
            <a:fld id="{6E019231-B7EF-43E0-B22C-3641212412A8}" type="slidenum">
              <a:rPr lang="en-GB" smtClean="0"/>
              <a:pPr/>
              <a:t>73</a:t>
            </a:fld>
            <a:endParaRPr lang="en-GB"/>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GB" dirty="0"/>
              <a:t>And here's what the actual code looks like. I'm going to name the adapter function `bind`, which is the standard name for it.</a:t>
            </a:r>
          </a:p>
          <a:p>
            <a:endParaRPr lang="en-GB" dirty="0"/>
          </a:p>
          <a:p>
            <a:r>
              <a:rPr lang="en-GB" dirty="0"/>
              <a:t>The bind function takes a switch function as a parameter and returns a new function. The new function takes a two-track input (which is of type `Result`) and then checks each case. If the input is a `Success` it calls the `</a:t>
            </a:r>
            <a:r>
              <a:rPr lang="en-GB" dirty="0" err="1"/>
              <a:t>switchFunction</a:t>
            </a:r>
            <a:r>
              <a:rPr lang="en-GB" dirty="0"/>
              <a:t>` with the value. But if the input is a `Failure`, then the switch function is bypassed.</a:t>
            </a:r>
          </a:p>
          <a:p>
            <a:endParaRPr lang="en-GB" dirty="0"/>
          </a:p>
          <a:p>
            <a:endParaRPr lang="en-GB" dirty="0"/>
          </a:p>
          <a:p>
            <a:r>
              <a:rPr lang="en-GB" dirty="0"/>
              <a:t>One way of interpreting this signature is that the `bind` function has one parameter, a switch function (`'a -&gt; Result&lt;..&gt;`) and it returns a fully two-track function (`Result&lt;..&gt; -&gt; Result&lt;..&gt;`) as output.</a:t>
            </a:r>
          </a:p>
          <a:p>
            <a:endParaRPr lang="en-GB" dirty="0"/>
          </a:p>
          <a:p>
            <a:r>
              <a:rPr lang="en-GB" dirty="0"/>
              <a:t>Note that this function is completely generic -- it will work with *any* switch function and *any* types. All it cares about is the "shape" of the `</a:t>
            </a:r>
            <a:r>
              <a:rPr lang="en-GB" dirty="0" err="1"/>
              <a:t>switchFunction</a:t>
            </a:r>
            <a:r>
              <a:rPr lang="en-GB" dirty="0"/>
              <a:t>`, not the actual types involved.</a:t>
            </a:r>
          </a:p>
          <a:p>
            <a:endParaRPr lang="en-GB" dirty="0"/>
          </a:p>
          <a:p>
            <a:r>
              <a:rPr lang="en-GB" dirty="0"/>
              <a:t>Let's</a:t>
            </a:r>
            <a:r>
              <a:rPr lang="en-GB" baseline="0" dirty="0"/>
              <a:t> loot at the signature for the function – this is a classic bind signature (sometimes the first two parameters are reversed). Option/Maybe bind, List bind/collect/</a:t>
            </a:r>
            <a:r>
              <a:rPr lang="en-GB" baseline="0" dirty="0" err="1"/>
              <a:t>selectMany</a:t>
            </a:r>
            <a:r>
              <a:rPr lang="en-GB" baseline="0" dirty="0"/>
              <a:t> will all look the same </a:t>
            </a:r>
          </a:p>
          <a:p>
            <a:endParaRPr lang="en-GB" baseline="0" dirty="0"/>
          </a:p>
          <a:p>
            <a:r>
              <a:rPr lang="en-GB" baseline="0" dirty="0"/>
              <a:t>In the world of lists, you will see functions with names like collect or </a:t>
            </a:r>
            <a:r>
              <a:rPr lang="en-GB" baseline="0" dirty="0" err="1"/>
              <a:t>selectMany</a:t>
            </a:r>
            <a:r>
              <a:rPr lang="en-GB" baseline="0" dirty="0"/>
              <a:t> – these are also bind under another name – you can check the sig to be sure.</a:t>
            </a:r>
            <a:endParaRPr lang="en-GB" dirty="0"/>
          </a:p>
        </p:txBody>
      </p:sp>
      <p:sp>
        <p:nvSpPr>
          <p:cNvPr id="4" name="Slide Number Placeholder 3"/>
          <p:cNvSpPr>
            <a:spLocks noGrp="1"/>
          </p:cNvSpPr>
          <p:nvPr>
            <p:ph type="sldNum" sz="quarter" idx="10"/>
          </p:nvPr>
        </p:nvSpPr>
        <p:spPr/>
        <p:txBody>
          <a:bodyPr/>
          <a:lstStyle/>
          <a:p>
            <a:fld id="{6E019231-B7EF-43E0-B22C-3641212412A8}" type="slidenum">
              <a:rPr lang="en-GB" smtClean="0"/>
              <a:pPr/>
              <a:t>74</a:t>
            </a:fld>
            <a:endParaRPr lang="en-GB"/>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a:solidFill>
                  <a:srgbClr val="C00000"/>
                </a:solidFill>
                <a:latin typeface="Conformity" pitchFamily="2" charset="0"/>
                <a:cs typeface="Consolas" pitchFamily="49" charset="0"/>
              </a:rPr>
              <a:t>Overall result is a two-track function, so I</a:t>
            </a:r>
            <a:r>
              <a:rPr lang="en-GB" baseline="0" dirty="0">
                <a:solidFill>
                  <a:srgbClr val="C00000"/>
                </a:solidFill>
                <a:latin typeface="Conformity" pitchFamily="2" charset="0"/>
                <a:cs typeface="Consolas" pitchFamily="49" charset="0"/>
              </a:rPr>
              <a:t> can use it as a building block to compose with other functions</a:t>
            </a:r>
            <a:endParaRPr lang="en-GB" dirty="0">
              <a:solidFill>
                <a:srgbClr val="C00000"/>
              </a:solidFill>
              <a:latin typeface="Conformity" pitchFamily="2" charset="0"/>
            </a:endParaRPr>
          </a:p>
          <a:p>
            <a:endParaRPr lang="en-GB" dirty="0"/>
          </a:p>
        </p:txBody>
      </p:sp>
      <p:sp>
        <p:nvSpPr>
          <p:cNvPr id="4" name="Slide Number Placeholder 3"/>
          <p:cNvSpPr>
            <a:spLocks noGrp="1"/>
          </p:cNvSpPr>
          <p:nvPr>
            <p:ph type="sldNum" sz="quarter" idx="10"/>
          </p:nvPr>
        </p:nvSpPr>
        <p:spPr/>
        <p:txBody>
          <a:bodyPr/>
          <a:lstStyle/>
          <a:p>
            <a:fld id="{6E019231-B7EF-43E0-B22C-3641212412A8}" type="slidenum">
              <a:rPr lang="en-GB" smtClean="0"/>
              <a:pPr/>
              <a:t>76</a:t>
            </a:fld>
            <a:endParaRPr lang="en-GB"/>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a:t>Let's pick a very simple use case, namely updating some customer information via a web service. </a:t>
            </a:r>
          </a:p>
          <a:p>
            <a:endParaRPr lang="en-GB" dirty="0"/>
          </a:p>
          <a:p>
            <a:r>
              <a:rPr lang="en-GB" dirty="0"/>
              <a:t>So here are the basic requirements:</a:t>
            </a:r>
          </a:p>
          <a:p>
            <a:endParaRPr lang="en-GB" dirty="0"/>
          </a:p>
          <a:p>
            <a:r>
              <a:rPr lang="en-GB" dirty="0"/>
              <a:t>* A user submits some data (</a:t>
            </a:r>
            <a:r>
              <a:rPr lang="en-GB" dirty="0" err="1"/>
              <a:t>userid</a:t>
            </a:r>
            <a:r>
              <a:rPr lang="en-GB" dirty="0"/>
              <a:t>, name and email).</a:t>
            </a:r>
          </a:p>
          <a:p>
            <a:r>
              <a:rPr lang="en-GB" dirty="0"/>
              <a:t>* We check to see that the name and email are valid.</a:t>
            </a:r>
          </a:p>
          <a:p>
            <a:r>
              <a:rPr lang="en-GB" dirty="0"/>
              <a:t>* The appropriate user record in a database is updated with the new name and email.</a:t>
            </a:r>
          </a:p>
          <a:p>
            <a:r>
              <a:rPr lang="en-GB" dirty="0"/>
              <a:t>* If the email has changed, send a verification email to that address.</a:t>
            </a:r>
          </a:p>
          <a:p>
            <a:r>
              <a:rPr lang="en-GB" dirty="0"/>
              <a:t>* Display the result of the operation to the user.</a:t>
            </a:r>
          </a:p>
          <a:p>
            <a:endParaRPr lang="en-GB" dirty="0"/>
          </a:p>
          <a:p>
            <a:r>
              <a:rPr lang="en-GB" dirty="0"/>
              <a:t>This is a typical *data centric* use case. There is some sort of request that triggers the use case, and then the request data "flows" through the system, being processed by each step in turn.</a:t>
            </a:r>
          </a:p>
          <a:p>
            <a:r>
              <a:rPr lang="en-GB" dirty="0"/>
              <a:t>This kind of scenario is common in enterprise software, which is why I am using it as an example. </a:t>
            </a:r>
          </a:p>
          <a:p>
            <a:endParaRPr lang="en-GB" dirty="0"/>
          </a:p>
          <a:p>
            <a:pPr marL="0" marR="0" indent="0" algn="l" defTabSz="914400" rtl="0" eaLnBrk="1" fontAlgn="auto" latinLnBrk="0" hangingPunct="1">
              <a:lnSpc>
                <a:spcPct val="100000"/>
              </a:lnSpc>
              <a:spcBef>
                <a:spcPts val="0"/>
              </a:spcBef>
              <a:spcAft>
                <a:spcPts val="0"/>
              </a:spcAft>
              <a:buClrTx/>
              <a:buSzTx/>
              <a:buFontTx/>
              <a:buNone/>
              <a:tabLst/>
              <a:defRPr/>
            </a:pPr>
            <a:r>
              <a:rPr lang="en-GB" dirty="0"/>
              <a:t>This recipe is also deliberately somewhat imperative, that is, it uses an explicit step-by-step workflow. I hope this approach will ease the transition from OO to FP.</a:t>
            </a:r>
          </a:p>
          <a:p>
            <a:endParaRPr lang="en-GB" dirty="0"/>
          </a:p>
          <a:p>
            <a:r>
              <a:rPr lang="en-GB" dirty="0"/>
              <a:t>I’m not using a</a:t>
            </a:r>
            <a:r>
              <a:rPr lang="en-GB" baseline="0" dirty="0"/>
              <a:t> reactive model, or </a:t>
            </a:r>
            <a:r>
              <a:rPr lang="en-GB" dirty="0"/>
              <a:t>CQRS or event sourcing</a:t>
            </a:r>
            <a:r>
              <a:rPr lang="en-GB" baseline="0" dirty="0"/>
              <a:t> – this is classic old school approach.</a:t>
            </a:r>
            <a:endParaRPr lang="en-GB" dirty="0"/>
          </a:p>
        </p:txBody>
      </p:sp>
      <p:sp>
        <p:nvSpPr>
          <p:cNvPr id="4" name="Slide Number Placeholder 3"/>
          <p:cNvSpPr>
            <a:spLocks noGrp="1"/>
          </p:cNvSpPr>
          <p:nvPr>
            <p:ph type="sldNum" sz="quarter" idx="10"/>
          </p:nvPr>
        </p:nvSpPr>
        <p:spPr/>
        <p:txBody>
          <a:bodyPr/>
          <a:lstStyle/>
          <a:p>
            <a:fld id="{6E019231-B7EF-43E0-B22C-3641212412A8}" type="slidenum">
              <a:rPr lang="en-GB" smtClean="0"/>
              <a:pPr/>
              <a:t>4</a:t>
            </a:fld>
            <a:endParaRPr lang="en-GB"/>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a:solidFill>
                  <a:srgbClr val="C00000"/>
                </a:solidFill>
                <a:latin typeface="Conformity" pitchFamily="2" charset="0"/>
                <a:cs typeface="Consolas" pitchFamily="49" charset="0"/>
              </a:rPr>
              <a:t>Overall result is a two-track function, so I</a:t>
            </a:r>
            <a:r>
              <a:rPr lang="en-GB" baseline="0" dirty="0">
                <a:solidFill>
                  <a:srgbClr val="C00000"/>
                </a:solidFill>
                <a:latin typeface="Conformity" pitchFamily="2" charset="0"/>
                <a:cs typeface="Consolas" pitchFamily="49" charset="0"/>
              </a:rPr>
              <a:t> can use it as a building block to compose with other functions</a:t>
            </a:r>
            <a:endParaRPr lang="en-GB" dirty="0">
              <a:solidFill>
                <a:srgbClr val="C00000"/>
              </a:solidFill>
              <a:latin typeface="Conformity" pitchFamily="2" charset="0"/>
            </a:endParaRPr>
          </a:p>
          <a:p>
            <a:endParaRPr lang="en-GB" dirty="0"/>
          </a:p>
        </p:txBody>
      </p:sp>
      <p:sp>
        <p:nvSpPr>
          <p:cNvPr id="4" name="Slide Number Placeholder 3"/>
          <p:cNvSpPr>
            <a:spLocks noGrp="1"/>
          </p:cNvSpPr>
          <p:nvPr>
            <p:ph type="sldNum" sz="quarter" idx="10"/>
          </p:nvPr>
        </p:nvSpPr>
        <p:spPr/>
        <p:txBody>
          <a:bodyPr/>
          <a:lstStyle/>
          <a:p>
            <a:fld id="{6E019231-B7EF-43E0-B22C-3641212412A8}" type="slidenum">
              <a:rPr lang="en-GB" smtClean="0"/>
              <a:pPr/>
              <a:t>77</a:t>
            </a:fld>
            <a:endParaRPr lang="en-GB"/>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a:solidFill>
                  <a:srgbClr val="C00000"/>
                </a:solidFill>
                <a:latin typeface="Conformity" pitchFamily="2" charset="0"/>
                <a:cs typeface="Consolas" pitchFamily="49" charset="0"/>
              </a:rPr>
              <a:t>Overall result is a two-track function, so I</a:t>
            </a:r>
            <a:r>
              <a:rPr lang="en-GB" baseline="0" dirty="0">
                <a:solidFill>
                  <a:srgbClr val="C00000"/>
                </a:solidFill>
                <a:latin typeface="Conformity" pitchFamily="2" charset="0"/>
                <a:cs typeface="Consolas" pitchFamily="49" charset="0"/>
              </a:rPr>
              <a:t> can use it as a building block to compose with other functions</a:t>
            </a:r>
            <a:endParaRPr lang="en-GB" dirty="0">
              <a:solidFill>
                <a:srgbClr val="C00000"/>
              </a:solidFill>
              <a:latin typeface="Conformity" pitchFamily="2" charset="0"/>
            </a:endParaRPr>
          </a:p>
          <a:p>
            <a:endParaRPr lang="en-GB" dirty="0"/>
          </a:p>
        </p:txBody>
      </p:sp>
      <p:sp>
        <p:nvSpPr>
          <p:cNvPr id="4" name="Slide Number Placeholder 3"/>
          <p:cNvSpPr>
            <a:spLocks noGrp="1"/>
          </p:cNvSpPr>
          <p:nvPr>
            <p:ph type="sldNum" sz="quarter" idx="10"/>
          </p:nvPr>
        </p:nvSpPr>
        <p:spPr/>
        <p:txBody>
          <a:bodyPr/>
          <a:lstStyle/>
          <a:p>
            <a:fld id="{6E019231-B7EF-43E0-B22C-3641212412A8}" type="slidenum">
              <a:rPr lang="en-GB" smtClean="0"/>
              <a:pPr/>
              <a:t>78</a:t>
            </a:fld>
            <a:endParaRPr lang="en-GB"/>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a:solidFill>
                  <a:srgbClr val="C00000"/>
                </a:solidFill>
                <a:latin typeface="Conformity" pitchFamily="2" charset="0"/>
                <a:cs typeface="Consolas" pitchFamily="49" charset="0"/>
              </a:rPr>
              <a:t>Overall result is a two-track function, so I</a:t>
            </a:r>
            <a:r>
              <a:rPr lang="en-GB" baseline="0" dirty="0">
                <a:solidFill>
                  <a:srgbClr val="C00000"/>
                </a:solidFill>
                <a:latin typeface="Conformity" pitchFamily="2" charset="0"/>
                <a:cs typeface="Consolas" pitchFamily="49" charset="0"/>
              </a:rPr>
              <a:t> can use it as a building block to compose with other functions</a:t>
            </a:r>
            <a:endParaRPr lang="en-GB" dirty="0">
              <a:solidFill>
                <a:srgbClr val="C00000"/>
              </a:solidFill>
              <a:latin typeface="Conformity" pitchFamily="2" charset="0"/>
            </a:endParaRPr>
          </a:p>
          <a:p>
            <a:endParaRPr lang="en-GB" dirty="0"/>
          </a:p>
        </p:txBody>
      </p:sp>
      <p:sp>
        <p:nvSpPr>
          <p:cNvPr id="4" name="Slide Number Placeholder 3"/>
          <p:cNvSpPr>
            <a:spLocks noGrp="1"/>
          </p:cNvSpPr>
          <p:nvPr>
            <p:ph type="sldNum" sz="quarter" idx="10"/>
          </p:nvPr>
        </p:nvSpPr>
        <p:spPr/>
        <p:txBody>
          <a:bodyPr/>
          <a:lstStyle/>
          <a:p>
            <a:fld id="{6E019231-B7EF-43E0-B22C-3641212412A8}" type="slidenum">
              <a:rPr lang="en-GB" smtClean="0"/>
              <a:pPr/>
              <a:t>79</a:t>
            </a:fld>
            <a:endParaRPr lang="en-GB"/>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a:solidFill>
                  <a:srgbClr val="C00000"/>
                </a:solidFill>
                <a:latin typeface="Conformity" pitchFamily="2" charset="0"/>
                <a:cs typeface="Consolas" pitchFamily="49" charset="0"/>
              </a:rPr>
              <a:t>Overall result is a two-track function, so I</a:t>
            </a:r>
            <a:r>
              <a:rPr lang="en-GB" baseline="0" dirty="0">
                <a:solidFill>
                  <a:srgbClr val="C00000"/>
                </a:solidFill>
                <a:latin typeface="Conformity" pitchFamily="2" charset="0"/>
                <a:cs typeface="Consolas" pitchFamily="49" charset="0"/>
              </a:rPr>
              <a:t> can use it as a building block to compose with other functions</a:t>
            </a:r>
            <a:endParaRPr lang="en-GB" dirty="0">
              <a:solidFill>
                <a:srgbClr val="C00000"/>
              </a:solidFill>
              <a:latin typeface="Conformity" pitchFamily="2" charset="0"/>
            </a:endParaRPr>
          </a:p>
          <a:p>
            <a:endParaRPr lang="en-GB" dirty="0"/>
          </a:p>
        </p:txBody>
      </p:sp>
      <p:sp>
        <p:nvSpPr>
          <p:cNvPr id="4" name="Slide Number Placeholder 3"/>
          <p:cNvSpPr>
            <a:spLocks noGrp="1"/>
          </p:cNvSpPr>
          <p:nvPr>
            <p:ph type="sldNum" sz="quarter" idx="10"/>
          </p:nvPr>
        </p:nvSpPr>
        <p:spPr/>
        <p:txBody>
          <a:bodyPr/>
          <a:lstStyle/>
          <a:p>
            <a:fld id="{6E019231-B7EF-43E0-B22C-3641212412A8}" type="slidenum">
              <a:rPr lang="en-GB" smtClean="0"/>
              <a:pPr/>
              <a:t>80</a:t>
            </a:fld>
            <a:endParaRPr lang="en-GB"/>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a:t>We can do the same thing for</a:t>
            </a:r>
            <a:r>
              <a:rPr lang="en-GB" baseline="0" dirty="0"/>
              <a:t> our top level functions as well...</a:t>
            </a:r>
            <a:endParaRPr lang="en-GB" dirty="0"/>
          </a:p>
        </p:txBody>
      </p:sp>
      <p:sp>
        <p:nvSpPr>
          <p:cNvPr id="4" name="Slide Number Placeholder 3"/>
          <p:cNvSpPr>
            <a:spLocks noGrp="1"/>
          </p:cNvSpPr>
          <p:nvPr>
            <p:ph type="sldNum" sz="quarter" idx="10"/>
          </p:nvPr>
        </p:nvSpPr>
        <p:spPr/>
        <p:txBody>
          <a:bodyPr/>
          <a:lstStyle/>
          <a:p>
            <a:fld id="{6E019231-B7EF-43E0-B22C-3641212412A8}" type="slidenum">
              <a:rPr lang="en-GB" smtClean="0"/>
              <a:pPr/>
              <a:t>81</a:t>
            </a:fld>
            <a:endParaRPr lang="en-GB"/>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a:t>So now we</a:t>
            </a:r>
            <a:r>
              <a:rPr lang="en-GB" baseline="0" dirty="0"/>
              <a:t> know how to compose switch statements, but a real application will have other components that we need to link in as well.</a:t>
            </a:r>
          </a:p>
          <a:p>
            <a:endParaRPr lang="en-GB" baseline="0" dirty="0"/>
          </a:p>
          <a:p>
            <a:r>
              <a:rPr lang="en-GB" dirty="0"/>
              <a:t>What else can you do with this analogy?</a:t>
            </a:r>
          </a:p>
        </p:txBody>
      </p:sp>
      <p:sp>
        <p:nvSpPr>
          <p:cNvPr id="4" name="Slide Number Placeholder 3"/>
          <p:cNvSpPr>
            <a:spLocks noGrp="1"/>
          </p:cNvSpPr>
          <p:nvPr>
            <p:ph type="sldNum" sz="quarter" idx="10"/>
          </p:nvPr>
        </p:nvSpPr>
        <p:spPr/>
        <p:txBody>
          <a:bodyPr/>
          <a:lstStyle/>
          <a:p>
            <a:fld id="{6E019231-B7EF-43E0-B22C-3641212412A8}" type="slidenum">
              <a:rPr lang="en-GB" smtClean="0"/>
              <a:pPr/>
              <a:t>82</a:t>
            </a:fld>
            <a:endParaRPr lang="en-GB"/>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a:t>So now we</a:t>
            </a:r>
            <a:r>
              <a:rPr lang="en-GB" baseline="0" dirty="0"/>
              <a:t> know how to compose switch statement</a:t>
            </a:r>
            <a:endParaRPr lang="en-GB" dirty="0"/>
          </a:p>
        </p:txBody>
      </p:sp>
      <p:sp>
        <p:nvSpPr>
          <p:cNvPr id="4" name="Slide Number Placeholder 3"/>
          <p:cNvSpPr>
            <a:spLocks noGrp="1"/>
          </p:cNvSpPr>
          <p:nvPr>
            <p:ph type="sldNum" sz="quarter" idx="10"/>
          </p:nvPr>
        </p:nvSpPr>
        <p:spPr/>
        <p:txBody>
          <a:bodyPr/>
          <a:lstStyle/>
          <a:p>
            <a:fld id="{6E019231-B7EF-43E0-B22C-3641212412A8}" type="slidenum">
              <a:rPr lang="en-GB" smtClean="0"/>
              <a:pPr/>
              <a:t>83</a:t>
            </a:fld>
            <a:endParaRPr lang="en-GB"/>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a:t>So now we</a:t>
            </a:r>
            <a:r>
              <a:rPr lang="en-GB" baseline="0" dirty="0"/>
              <a:t> know how to compose switch statement</a:t>
            </a:r>
            <a:endParaRPr lang="en-GB" dirty="0"/>
          </a:p>
        </p:txBody>
      </p:sp>
      <p:sp>
        <p:nvSpPr>
          <p:cNvPr id="4" name="Slide Number Placeholder 3"/>
          <p:cNvSpPr>
            <a:spLocks noGrp="1"/>
          </p:cNvSpPr>
          <p:nvPr>
            <p:ph type="sldNum" sz="quarter" idx="10"/>
          </p:nvPr>
        </p:nvSpPr>
        <p:spPr/>
        <p:txBody>
          <a:bodyPr/>
          <a:lstStyle/>
          <a:p>
            <a:fld id="{6E019231-B7EF-43E0-B22C-3641212412A8}" type="slidenum">
              <a:rPr lang="en-GB" smtClean="0"/>
              <a:pPr/>
              <a:t>84</a:t>
            </a:fld>
            <a:endParaRPr lang="en-GB"/>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a:t>Well, switches</a:t>
            </a:r>
            <a:r>
              <a:rPr lang="en-GB" baseline="0" dirty="0"/>
              <a:t> are not the only things you need to work with. Sometimes, you have a simple function that doesn't have any errors – a simple one track function</a:t>
            </a:r>
          </a:p>
          <a:p>
            <a:endParaRPr lang="en-GB" baseline="0" dirty="0"/>
          </a:p>
          <a:p>
            <a:r>
              <a:rPr lang="en-GB" baseline="0" dirty="0"/>
              <a:t>But you need to fit it into a two-track model.</a:t>
            </a:r>
            <a:endParaRPr lang="en-GB" dirty="0"/>
          </a:p>
        </p:txBody>
      </p:sp>
      <p:sp>
        <p:nvSpPr>
          <p:cNvPr id="4" name="Slide Number Placeholder 3"/>
          <p:cNvSpPr>
            <a:spLocks noGrp="1"/>
          </p:cNvSpPr>
          <p:nvPr>
            <p:ph type="sldNum" sz="quarter" idx="10"/>
          </p:nvPr>
        </p:nvSpPr>
        <p:spPr/>
        <p:txBody>
          <a:bodyPr/>
          <a:lstStyle/>
          <a:p>
            <a:fld id="{6E019231-B7EF-43E0-B22C-3641212412A8}" type="slidenum">
              <a:rPr lang="en-GB" smtClean="0"/>
              <a:pPr/>
              <a:t>85</a:t>
            </a:fld>
            <a:endParaRPr lang="en-GB"/>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a:t>"Map" is</a:t>
            </a:r>
            <a:r>
              <a:rPr lang="en-GB" baseline="0" dirty="0"/>
              <a:t> also sometimes called "lift", because you're lifting a function that is one-track oriented into a function that is two-track oriented </a:t>
            </a:r>
          </a:p>
          <a:p>
            <a:endParaRPr lang="en-GB"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GB" baseline="0" dirty="0"/>
              <a:t>This is another signature you will see millions of times. Replace Result with Option or List or any other wrapper/container type</a:t>
            </a:r>
          </a:p>
          <a:p>
            <a:pPr marL="0" marR="0" indent="0" algn="l" defTabSz="914400" rtl="0" eaLnBrk="1" fontAlgn="auto" latinLnBrk="0" hangingPunct="1">
              <a:lnSpc>
                <a:spcPct val="100000"/>
              </a:lnSpc>
              <a:spcBef>
                <a:spcPts val="0"/>
              </a:spcBef>
              <a:spcAft>
                <a:spcPts val="0"/>
              </a:spcAft>
              <a:buClrTx/>
              <a:buSzTx/>
              <a:buFontTx/>
              <a:buNone/>
              <a:tabLst/>
              <a:defRPr/>
            </a:pPr>
            <a:endParaRPr lang="en-GB"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GB" dirty="0"/>
              <a:t>And again</a:t>
            </a:r>
            <a:r>
              <a:rPr lang="en-GB" baseline="0" dirty="0"/>
              <a:t>: "Is map a ONE parameter function that converts a one-track function to a two-track function, or is it a TWO parameter function that creates a Result"?</a:t>
            </a:r>
          </a:p>
          <a:p>
            <a:pPr marL="0" marR="0" indent="0" algn="l" defTabSz="914400" rtl="0" eaLnBrk="1" fontAlgn="auto" latinLnBrk="0" hangingPunct="1">
              <a:lnSpc>
                <a:spcPct val="100000"/>
              </a:lnSpc>
              <a:spcBef>
                <a:spcPts val="0"/>
              </a:spcBef>
              <a:spcAft>
                <a:spcPts val="0"/>
              </a:spcAft>
              <a:buClrTx/>
              <a:buSzTx/>
              <a:buFontTx/>
              <a:buNone/>
              <a:tabLst/>
              <a:defRPr/>
            </a:pPr>
            <a:r>
              <a:rPr lang="en-GB" baseline="0" dirty="0"/>
              <a:t>Again the answer is YES.</a:t>
            </a:r>
          </a:p>
          <a:p>
            <a:pPr marL="0" marR="0" indent="0" algn="l" defTabSz="914400" rtl="0" eaLnBrk="1" fontAlgn="auto" latinLnBrk="0" hangingPunct="1">
              <a:lnSpc>
                <a:spcPct val="100000"/>
              </a:lnSpc>
              <a:spcBef>
                <a:spcPts val="0"/>
              </a:spcBef>
              <a:spcAft>
                <a:spcPts val="0"/>
              </a:spcAft>
              <a:buClrTx/>
              <a:buSzTx/>
              <a:buFontTx/>
              <a:buNone/>
              <a:tabLst/>
              <a:defRPr/>
            </a:pPr>
            <a:endParaRPr lang="en-GB" dirty="0"/>
          </a:p>
          <a:p>
            <a:endParaRPr lang="en-GB" dirty="0"/>
          </a:p>
        </p:txBody>
      </p:sp>
      <p:sp>
        <p:nvSpPr>
          <p:cNvPr id="4" name="Slide Number Placeholder 3"/>
          <p:cNvSpPr>
            <a:spLocks noGrp="1"/>
          </p:cNvSpPr>
          <p:nvPr>
            <p:ph type="sldNum" sz="quarter" idx="10"/>
          </p:nvPr>
        </p:nvSpPr>
        <p:spPr/>
        <p:txBody>
          <a:bodyPr/>
          <a:lstStyle/>
          <a:p>
            <a:fld id="{6E019231-B7EF-43E0-B22C-3641212412A8}" type="slidenum">
              <a:rPr lang="en-GB" smtClean="0"/>
              <a:pPr/>
              <a:t>89</a:t>
            </a:fld>
            <a:endParaRPr lang="en-GB"/>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a:t>So how would we implement this in</a:t>
            </a:r>
            <a:r>
              <a:rPr lang="en-GB" baseline="0" dirty="0"/>
              <a:t> a standard imperative code.</a:t>
            </a:r>
            <a:endParaRPr lang="en-GB" dirty="0"/>
          </a:p>
        </p:txBody>
      </p:sp>
      <p:sp>
        <p:nvSpPr>
          <p:cNvPr id="4" name="Slide Number Placeholder 3"/>
          <p:cNvSpPr>
            <a:spLocks noGrp="1"/>
          </p:cNvSpPr>
          <p:nvPr>
            <p:ph type="sldNum" sz="quarter" idx="10"/>
          </p:nvPr>
        </p:nvSpPr>
        <p:spPr/>
        <p:txBody>
          <a:bodyPr/>
          <a:lstStyle/>
          <a:p>
            <a:fld id="{6E019231-B7EF-43E0-B22C-3641212412A8}" type="slidenum">
              <a:rPr lang="en-GB" smtClean="0"/>
              <a:pPr/>
              <a:t>5</a:t>
            </a:fld>
            <a:endParaRPr lang="en-GB"/>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a:p>
            <a:r>
              <a:rPr lang="en-GB" dirty="0"/>
              <a:t>You could also</a:t>
            </a:r>
            <a:r>
              <a:rPr lang="en-GB" baseline="0" dirty="0"/>
              <a:t> reuse the previously defined bind function. </a:t>
            </a:r>
          </a:p>
          <a:p>
            <a:endParaRPr lang="en-GB"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GB" dirty="0"/>
              <a:t>In theory,</a:t>
            </a:r>
            <a:r>
              <a:rPr lang="en-GB" baseline="0" dirty="0"/>
              <a:t> </a:t>
            </a:r>
            <a:r>
              <a:rPr lang="en-GB" dirty="0"/>
              <a:t>you</a:t>
            </a:r>
            <a:r>
              <a:rPr lang="en-GB" baseline="0" dirty="0"/>
              <a:t> can make it even simpler. You can't actually do this in F#, because you get the infamous "value restriction", but you can do this in Haskell</a:t>
            </a:r>
          </a:p>
          <a:p>
            <a:pPr marL="0" marR="0" indent="0" algn="l" defTabSz="914400" rtl="0" eaLnBrk="1" fontAlgn="auto" latinLnBrk="0" hangingPunct="1">
              <a:lnSpc>
                <a:spcPct val="100000"/>
              </a:lnSpc>
              <a:spcBef>
                <a:spcPts val="0"/>
              </a:spcBef>
              <a:spcAft>
                <a:spcPts val="0"/>
              </a:spcAft>
              <a:buClrTx/>
              <a:buSzTx/>
              <a:buFontTx/>
              <a:buNone/>
              <a:tabLst/>
              <a:defRPr/>
            </a:pPr>
            <a:endParaRPr lang="en-GB" baseline="0" dirty="0"/>
          </a:p>
          <a:p>
            <a:endParaRPr lang="en-GB" dirty="0"/>
          </a:p>
        </p:txBody>
      </p:sp>
      <p:sp>
        <p:nvSpPr>
          <p:cNvPr id="4" name="Slide Number Placeholder 3"/>
          <p:cNvSpPr>
            <a:spLocks noGrp="1"/>
          </p:cNvSpPr>
          <p:nvPr>
            <p:ph type="sldNum" sz="quarter" idx="10"/>
          </p:nvPr>
        </p:nvSpPr>
        <p:spPr/>
        <p:txBody>
          <a:bodyPr/>
          <a:lstStyle/>
          <a:p>
            <a:fld id="{6E019231-B7EF-43E0-B22C-3641212412A8}" type="slidenum">
              <a:rPr lang="en-GB" smtClean="0"/>
              <a:pPr/>
              <a:t>90</a:t>
            </a:fld>
            <a:endParaRPr lang="en-GB"/>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a:t>So now we</a:t>
            </a:r>
            <a:r>
              <a:rPr lang="en-GB" baseline="0" dirty="0"/>
              <a:t> know how to compose switch statement</a:t>
            </a:r>
            <a:endParaRPr lang="en-GB" dirty="0"/>
          </a:p>
        </p:txBody>
      </p:sp>
      <p:sp>
        <p:nvSpPr>
          <p:cNvPr id="4" name="Slide Number Placeholder 3"/>
          <p:cNvSpPr>
            <a:spLocks noGrp="1"/>
          </p:cNvSpPr>
          <p:nvPr>
            <p:ph type="sldNum" sz="quarter" idx="10"/>
          </p:nvPr>
        </p:nvSpPr>
        <p:spPr/>
        <p:txBody>
          <a:bodyPr/>
          <a:lstStyle/>
          <a:p>
            <a:fld id="{6E019231-B7EF-43E0-B22C-3641212412A8}" type="slidenum">
              <a:rPr lang="en-GB" smtClean="0"/>
              <a:pPr/>
              <a:t>92</a:t>
            </a:fld>
            <a:endParaRPr lang="en-GB"/>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baseline="0" dirty="0"/>
              <a:t>Another common </a:t>
            </a:r>
            <a:r>
              <a:rPr lang="en-GB" baseline="0" dirty="0" err="1"/>
              <a:t>siutation</a:t>
            </a:r>
            <a:r>
              <a:rPr lang="en-GB" baseline="0" dirty="0"/>
              <a:t> is when you have a function that doesn't return anything (of course, it actually returns unit)  </a:t>
            </a:r>
          </a:p>
          <a:p>
            <a:endParaRPr lang="en-GB" baseline="0" dirty="0"/>
          </a:p>
          <a:p>
            <a:r>
              <a:rPr lang="en-GB" baseline="0" dirty="0"/>
              <a:t>I could also call this a "cul-de-sac" function...</a:t>
            </a:r>
          </a:p>
          <a:p>
            <a:endParaRPr lang="en-GB" baseline="0" dirty="0"/>
          </a:p>
          <a:p>
            <a:r>
              <a:rPr lang="en-GB" baseline="0" dirty="0"/>
              <a:t>But again you need to fit it into a two-track model.</a:t>
            </a:r>
            <a:endParaRPr lang="en-GB" dirty="0"/>
          </a:p>
        </p:txBody>
      </p:sp>
      <p:sp>
        <p:nvSpPr>
          <p:cNvPr id="4" name="Slide Number Placeholder 3"/>
          <p:cNvSpPr>
            <a:spLocks noGrp="1"/>
          </p:cNvSpPr>
          <p:nvPr>
            <p:ph type="sldNum" sz="quarter" idx="10"/>
          </p:nvPr>
        </p:nvSpPr>
        <p:spPr/>
        <p:txBody>
          <a:bodyPr/>
          <a:lstStyle/>
          <a:p>
            <a:fld id="{6E019231-B7EF-43E0-B22C-3641212412A8}" type="slidenum">
              <a:rPr lang="en-GB" smtClean="0"/>
              <a:pPr/>
              <a:t>93</a:t>
            </a:fld>
            <a:endParaRPr lang="en-GB"/>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a:t>I call this function "tee", because it creates</a:t>
            </a:r>
            <a:r>
              <a:rPr lang="en-GB" baseline="0" dirty="0"/>
              <a:t> a tee junction</a:t>
            </a:r>
          </a:p>
          <a:p>
            <a:endParaRPr lang="en-GB" dirty="0"/>
          </a:p>
          <a:p>
            <a:r>
              <a:rPr lang="en-GB" dirty="0"/>
              <a:t>I'm not going to show</a:t>
            </a:r>
            <a:r>
              <a:rPr lang="en-GB" baseline="0" dirty="0"/>
              <a:t> the code for this one.  It's easy enough to write.</a:t>
            </a:r>
          </a:p>
          <a:p>
            <a:endParaRPr lang="en-GB" baseline="0" dirty="0"/>
          </a:p>
          <a:p>
            <a:r>
              <a:rPr lang="en-GB" baseline="0" dirty="0"/>
              <a:t>Once you </a:t>
            </a:r>
            <a:endParaRPr lang="en-GB" dirty="0"/>
          </a:p>
        </p:txBody>
      </p:sp>
      <p:sp>
        <p:nvSpPr>
          <p:cNvPr id="4" name="Slide Number Placeholder 3"/>
          <p:cNvSpPr>
            <a:spLocks noGrp="1"/>
          </p:cNvSpPr>
          <p:nvPr>
            <p:ph type="sldNum" sz="quarter" idx="10"/>
          </p:nvPr>
        </p:nvSpPr>
        <p:spPr/>
        <p:txBody>
          <a:bodyPr/>
          <a:lstStyle/>
          <a:p>
            <a:fld id="{6E019231-B7EF-43E0-B22C-3641212412A8}" type="slidenum">
              <a:rPr lang="en-GB" smtClean="0"/>
              <a:pPr/>
              <a:t>95</a:t>
            </a:fld>
            <a:endParaRPr lang="en-GB"/>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a:t>I call this function "tee", because it creates</a:t>
            </a:r>
            <a:r>
              <a:rPr lang="en-GB" baseline="0" dirty="0"/>
              <a:t> a tee junction</a:t>
            </a:r>
          </a:p>
          <a:p>
            <a:endParaRPr lang="en-GB" dirty="0"/>
          </a:p>
          <a:p>
            <a:r>
              <a:rPr lang="en-GB" dirty="0"/>
              <a:t>I'm not going to show</a:t>
            </a:r>
            <a:r>
              <a:rPr lang="en-GB" baseline="0" dirty="0"/>
              <a:t> the code for this one.  It's easy enough to write.</a:t>
            </a:r>
          </a:p>
          <a:p>
            <a:endParaRPr lang="en-GB" baseline="0" dirty="0"/>
          </a:p>
          <a:p>
            <a:r>
              <a:rPr lang="en-GB" baseline="0" dirty="0"/>
              <a:t>Once you have a one-track function that goes all the way through, you can convert it to a two-track tee function just by applying map</a:t>
            </a:r>
            <a:endParaRPr lang="en-GB" dirty="0"/>
          </a:p>
        </p:txBody>
      </p:sp>
      <p:sp>
        <p:nvSpPr>
          <p:cNvPr id="4" name="Slide Number Placeholder 3"/>
          <p:cNvSpPr>
            <a:spLocks noGrp="1"/>
          </p:cNvSpPr>
          <p:nvPr>
            <p:ph type="sldNum" sz="quarter" idx="10"/>
          </p:nvPr>
        </p:nvSpPr>
        <p:spPr/>
        <p:txBody>
          <a:bodyPr/>
          <a:lstStyle/>
          <a:p>
            <a:fld id="{6E019231-B7EF-43E0-B22C-3641212412A8}" type="slidenum">
              <a:rPr lang="en-GB" smtClean="0"/>
              <a:pPr/>
              <a:t>96</a:t>
            </a:fld>
            <a:endParaRPr lang="en-GB"/>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a:t>So now we</a:t>
            </a:r>
            <a:r>
              <a:rPr lang="en-GB" baseline="0" dirty="0"/>
              <a:t> know how to compose switch statement</a:t>
            </a:r>
            <a:endParaRPr lang="en-GB" dirty="0"/>
          </a:p>
        </p:txBody>
      </p:sp>
      <p:sp>
        <p:nvSpPr>
          <p:cNvPr id="4" name="Slide Number Placeholder 3"/>
          <p:cNvSpPr>
            <a:spLocks noGrp="1"/>
          </p:cNvSpPr>
          <p:nvPr>
            <p:ph type="sldNum" sz="quarter" idx="10"/>
          </p:nvPr>
        </p:nvSpPr>
        <p:spPr/>
        <p:txBody>
          <a:bodyPr/>
          <a:lstStyle/>
          <a:p>
            <a:fld id="{6E019231-B7EF-43E0-B22C-3641212412A8}" type="slidenum">
              <a:rPr lang="en-GB" smtClean="0"/>
              <a:pPr/>
              <a:t>98</a:t>
            </a:fld>
            <a:endParaRPr lang="en-GB"/>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a:t>For example, you might get a Timeout</a:t>
            </a:r>
            <a:r>
              <a:rPr lang="en-GB" baseline="0" dirty="0"/>
              <a:t> exception calling the SMTP server – of course really I should be putting it on a queue.</a:t>
            </a:r>
          </a:p>
          <a:p>
            <a:endParaRPr lang="en-GB" baseline="0" dirty="0"/>
          </a:p>
          <a:p>
            <a:r>
              <a:rPr lang="en-GB" baseline="0" dirty="0"/>
              <a:t>Don't need to handle all exceptions (e.g. </a:t>
            </a:r>
            <a:r>
              <a:rPr lang="en-GB" baseline="0" dirty="0" err="1"/>
              <a:t>OutOfMemory</a:t>
            </a:r>
            <a:r>
              <a:rPr lang="en-GB" baseline="0" dirty="0"/>
              <a:t> you should just crash) but many libraries use exceptions to signal errors – </a:t>
            </a:r>
            <a:r>
              <a:rPr lang="en-GB" baseline="0" dirty="0" err="1"/>
              <a:t>FileNotFound</a:t>
            </a:r>
            <a:r>
              <a:rPr lang="en-GB" baseline="0" dirty="0"/>
              <a:t> exception, and so on.</a:t>
            </a:r>
          </a:p>
          <a:p>
            <a:r>
              <a:rPr lang="en-GB" baseline="0" dirty="0"/>
              <a:t>These should be caught and turned into the Failure path.</a:t>
            </a:r>
            <a:endParaRPr lang="en-GB" dirty="0"/>
          </a:p>
        </p:txBody>
      </p:sp>
      <p:sp>
        <p:nvSpPr>
          <p:cNvPr id="4" name="Slide Number Placeholder 3"/>
          <p:cNvSpPr>
            <a:spLocks noGrp="1"/>
          </p:cNvSpPr>
          <p:nvPr>
            <p:ph type="sldNum" sz="quarter" idx="10"/>
          </p:nvPr>
        </p:nvSpPr>
        <p:spPr/>
        <p:txBody>
          <a:bodyPr/>
          <a:lstStyle/>
          <a:p>
            <a:fld id="{6E019231-B7EF-43E0-B22C-3641212412A8}" type="slidenum">
              <a:rPr lang="en-GB" smtClean="0"/>
              <a:pPr/>
              <a:t>99</a:t>
            </a:fld>
            <a:endParaRPr lang="en-GB"/>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a:t>So here's a guideline from the previous page. </a:t>
            </a:r>
            <a:r>
              <a:rPr lang="en-GB" sz="1200" dirty="0"/>
              <a:t>Convert (expected) exceptions into Failures</a:t>
            </a:r>
            <a:endParaRPr lang="en-GB" dirty="0"/>
          </a:p>
          <a:p>
            <a:endParaRPr lang="en-GB" dirty="0"/>
          </a:p>
          <a:p>
            <a:r>
              <a:rPr lang="en-GB" dirty="0"/>
              <a:t>By</a:t>
            </a:r>
            <a:r>
              <a:rPr lang="en-GB" baseline="0" dirty="0"/>
              <a:t> the way, I'd like to point out that </a:t>
            </a:r>
            <a:r>
              <a:rPr lang="en-GB" dirty="0"/>
              <a:t>"Do" is a keyword in F# and Haskell</a:t>
            </a:r>
          </a:p>
          <a:p>
            <a:endParaRPr lang="en-GB" dirty="0"/>
          </a:p>
          <a:p>
            <a:pPr marL="0" marR="0" indent="0" algn="l" defTabSz="914400" rtl="0" eaLnBrk="1" fontAlgn="auto" latinLnBrk="0" hangingPunct="1">
              <a:lnSpc>
                <a:spcPct val="100000"/>
              </a:lnSpc>
              <a:spcBef>
                <a:spcPts val="0"/>
              </a:spcBef>
              <a:spcAft>
                <a:spcPts val="0"/>
              </a:spcAft>
              <a:buClrTx/>
              <a:buSzTx/>
              <a:buFontTx/>
              <a:buNone/>
              <a:tabLst/>
              <a:defRPr/>
            </a:pPr>
            <a:r>
              <a:rPr lang="en-GB" sz="1200" dirty="0">
                <a:solidFill>
                  <a:srgbClr val="C00000"/>
                </a:solidFill>
                <a:latin typeface="Conformity" pitchFamily="2" charset="0"/>
              </a:rPr>
              <a:t>"Exceptions only really work reliably when nobody catches them" - Michael Grier</a:t>
            </a:r>
          </a:p>
          <a:p>
            <a:endParaRPr lang="en-GB" dirty="0"/>
          </a:p>
          <a:p>
            <a:r>
              <a:rPr lang="en-GB" dirty="0"/>
              <a:t>"take simple, reproducible and easy to diagnose failures and turn them into hard-to-debug subtle corruptions", to quote Larry </a:t>
            </a:r>
            <a:r>
              <a:rPr lang="en-GB" dirty="0" err="1"/>
              <a:t>Osterman</a:t>
            </a:r>
            <a:r>
              <a:rPr lang="en-GB" dirty="0"/>
              <a:t>.</a:t>
            </a:r>
          </a:p>
        </p:txBody>
      </p:sp>
      <p:sp>
        <p:nvSpPr>
          <p:cNvPr id="4" name="Slide Number Placeholder 3"/>
          <p:cNvSpPr>
            <a:spLocks noGrp="1"/>
          </p:cNvSpPr>
          <p:nvPr>
            <p:ph type="sldNum" sz="quarter" idx="10"/>
          </p:nvPr>
        </p:nvSpPr>
        <p:spPr/>
        <p:txBody>
          <a:bodyPr/>
          <a:lstStyle/>
          <a:p>
            <a:fld id="{6E019231-B7EF-43E0-B22C-3641212412A8}" type="slidenum">
              <a:rPr lang="en-GB" smtClean="0"/>
              <a:pPr/>
              <a:t>100</a:t>
            </a:fld>
            <a:endParaRPr lang="en-GB"/>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6E019231-B7EF-43E0-B22C-3641212412A8}" type="slidenum">
              <a:rPr lang="en-GB" smtClean="0"/>
              <a:pPr/>
              <a:t>101</a:t>
            </a:fld>
            <a:endParaRPr lang="en-GB"/>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a:t>I'm not going to show the code for this one.</a:t>
            </a:r>
          </a:p>
          <a:p>
            <a:endParaRPr lang="en-GB" dirty="0"/>
          </a:p>
          <a:p>
            <a:r>
              <a:rPr lang="en-GB" dirty="0"/>
              <a:t>I think you</a:t>
            </a:r>
            <a:r>
              <a:rPr lang="en-GB" baseline="0" dirty="0"/>
              <a:t> get the idea now – given a basic "two-track" </a:t>
            </a:r>
            <a:r>
              <a:rPr lang="en-GB" baseline="0" dirty="0" err="1"/>
              <a:t>framewor</a:t>
            </a:r>
            <a:r>
              <a:rPr lang="en-GB" baseline="0" dirty="0"/>
              <a:t>, you can plug all sorts of functions into it.</a:t>
            </a:r>
            <a:endParaRPr lang="en-GB" dirty="0"/>
          </a:p>
        </p:txBody>
      </p:sp>
      <p:sp>
        <p:nvSpPr>
          <p:cNvPr id="4" name="Slide Number Placeholder 3"/>
          <p:cNvSpPr>
            <a:spLocks noGrp="1"/>
          </p:cNvSpPr>
          <p:nvPr>
            <p:ph type="sldNum" sz="quarter" idx="10"/>
          </p:nvPr>
        </p:nvSpPr>
        <p:spPr/>
        <p:txBody>
          <a:bodyPr/>
          <a:lstStyle/>
          <a:p>
            <a:fld id="{6E019231-B7EF-43E0-B22C-3641212412A8}" type="slidenum">
              <a:rPr lang="en-GB" smtClean="0"/>
              <a:pPr/>
              <a:t>102</a:t>
            </a:fld>
            <a:endParaRPr lang="en-GB"/>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a:t>Functional</a:t>
            </a:r>
            <a:r>
              <a:rPr lang="en-GB" baseline="0" dirty="0"/>
              <a:t> code is similar – data flows through the functions one by one</a:t>
            </a:r>
          </a:p>
        </p:txBody>
      </p:sp>
      <p:sp>
        <p:nvSpPr>
          <p:cNvPr id="4" name="Slide Number Placeholder 3"/>
          <p:cNvSpPr>
            <a:spLocks noGrp="1"/>
          </p:cNvSpPr>
          <p:nvPr>
            <p:ph type="sldNum" sz="quarter" idx="10"/>
          </p:nvPr>
        </p:nvSpPr>
        <p:spPr/>
        <p:txBody>
          <a:bodyPr/>
          <a:lstStyle/>
          <a:p>
            <a:fld id="{6E019231-B7EF-43E0-B22C-3641212412A8}" type="slidenum">
              <a:rPr lang="en-GB" smtClean="0"/>
              <a:pPr/>
              <a:t>6</a:t>
            </a:fld>
            <a:endParaRPr lang="en-GB"/>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a:t>The first thing I want to tweak is getting rid</a:t>
            </a:r>
            <a:r>
              <a:rPr lang="en-GB" baseline="0" dirty="0"/>
              <a:t> on the strings in the failure case</a:t>
            </a:r>
            <a:endParaRPr lang="en-GB" dirty="0"/>
          </a:p>
        </p:txBody>
      </p:sp>
      <p:sp>
        <p:nvSpPr>
          <p:cNvPr id="4" name="Slide Number Placeholder 3"/>
          <p:cNvSpPr>
            <a:spLocks noGrp="1"/>
          </p:cNvSpPr>
          <p:nvPr>
            <p:ph type="sldNum" sz="quarter" idx="10"/>
          </p:nvPr>
        </p:nvSpPr>
        <p:spPr/>
        <p:txBody>
          <a:bodyPr/>
          <a:lstStyle/>
          <a:p>
            <a:fld id="{6E019231-B7EF-43E0-B22C-3641212412A8}" type="slidenum">
              <a:rPr lang="en-GB" smtClean="0"/>
              <a:pPr/>
              <a:t>103</a:t>
            </a:fld>
            <a:endParaRPr lang="en-GB"/>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a:t>But there's one problem – the output is still two-track.</a:t>
            </a:r>
            <a:r>
              <a:rPr lang="en-GB" baseline="0" dirty="0"/>
              <a:t> I don't think your browser understands two-track types! </a:t>
            </a:r>
          </a:p>
          <a:p>
            <a:r>
              <a:rPr lang="en-GB" baseline="0" dirty="0"/>
              <a:t>So we need to convert it into a string or something that the caller will understand...</a:t>
            </a:r>
            <a:endParaRPr lang="en-GB" dirty="0"/>
          </a:p>
        </p:txBody>
      </p:sp>
      <p:sp>
        <p:nvSpPr>
          <p:cNvPr id="4" name="Slide Number Placeholder 3"/>
          <p:cNvSpPr>
            <a:spLocks noGrp="1"/>
          </p:cNvSpPr>
          <p:nvPr>
            <p:ph type="sldNum" sz="quarter" idx="10"/>
          </p:nvPr>
        </p:nvSpPr>
        <p:spPr/>
        <p:txBody>
          <a:bodyPr/>
          <a:lstStyle/>
          <a:p>
            <a:fld id="{6E019231-B7EF-43E0-B22C-3641212412A8}" type="slidenum">
              <a:rPr lang="en-GB" smtClean="0"/>
              <a:pPr/>
              <a:t>104</a:t>
            </a:fld>
            <a:endParaRPr lang="en-GB"/>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a:t>That's</a:t>
            </a:r>
            <a:r>
              <a:rPr lang="en-GB" baseline="0" dirty="0"/>
              <a:t> the purpose of the "</a:t>
            </a:r>
            <a:r>
              <a:rPr lang="en-GB" baseline="0" dirty="0" err="1"/>
              <a:t>returnMessage</a:t>
            </a:r>
            <a:r>
              <a:rPr lang="en-GB" baseline="0" dirty="0"/>
              <a:t>" function. It takes a two track and combines both the Success case and the Failure case into a string</a:t>
            </a:r>
            <a:endParaRPr lang="en-GB" dirty="0"/>
          </a:p>
        </p:txBody>
      </p:sp>
      <p:sp>
        <p:nvSpPr>
          <p:cNvPr id="4" name="Slide Number Placeholder 3"/>
          <p:cNvSpPr>
            <a:spLocks noGrp="1"/>
          </p:cNvSpPr>
          <p:nvPr>
            <p:ph type="sldNum" sz="quarter" idx="10"/>
          </p:nvPr>
        </p:nvSpPr>
        <p:spPr/>
        <p:txBody>
          <a:bodyPr/>
          <a:lstStyle/>
          <a:p>
            <a:fld id="{6E019231-B7EF-43E0-B22C-3641212412A8}" type="slidenum">
              <a:rPr lang="en-GB" smtClean="0"/>
              <a:pPr/>
              <a:t>105</a:t>
            </a:fld>
            <a:endParaRPr lang="en-GB"/>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baseline="0" dirty="0"/>
              <a:t>There are some things that I'm not happy with though, so </a:t>
            </a:r>
            <a:r>
              <a:rPr lang="en-GB" dirty="0"/>
              <a:t>let's</a:t>
            </a:r>
            <a:r>
              <a:rPr lang="en-GB" baseline="0" dirty="0"/>
              <a:t> start tweaking it.</a:t>
            </a:r>
            <a:endParaRPr lang="en-GB" dirty="0"/>
          </a:p>
        </p:txBody>
      </p:sp>
      <p:sp>
        <p:nvSpPr>
          <p:cNvPr id="4" name="Slide Number Placeholder 3"/>
          <p:cNvSpPr>
            <a:spLocks noGrp="1"/>
          </p:cNvSpPr>
          <p:nvPr>
            <p:ph type="sldNum" sz="quarter" idx="10"/>
          </p:nvPr>
        </p:nvSpPr>
        <p:spPr/>
        <p:txBody>
          <a:bodyPr/>
          <a:lstStyle/>
          <a:p>
            <a:fld id="{6E019231-B7EF-43E0-B22C-3641212412A8}" type="slidenum">
              <a:rPr lang="en-GB" smtClean="0"/>
              <a:pPr/>
              <a:t>106</a:t>
            </a:fld>
            <a:endParaRPr lang="en-GB"/>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baseline="0" dirty="0"/>
              <a:t>There are some things that I'm not happy with though, so </a:t>
            </a:r>
            <a:r>
              <a:rPr lang="en-GB" dirty="0"/>
              <a:t>let's</a:t>
            </a:r>
            <a:r>
              <a:rPr lang="en-GB" baseline="0" dirty="0"/>
              <a:t> start tweaking it.</a:t>
            </a:r>
            <a:endParaRPr lang="en-GB" dirty="0"/>
          </a:p>
        </p:txBody>
      </p:sp>
      <p:sp>
        <p:nvSpPr>
          <p:cNvPr id="4" name="Slide Number Placeholder 3"/>
          <p:cNvSpPr>
            <a:spLocks noGrp="1"/>
          </p:cNvSpPr>
          <p:nvPr>
            <p:ph type="sldNum" sz="quarter" idx="10"/>
          </p:nvPr>
        </p:nvSpPr>
        <p:spPr/>
        <p:txBody>
          <a:bodyPr/>
          <a:lstStyle/>
          <a:p>
            <a:fld id="{6E019231-B7EF-43E0-B22C-3641212412A8}" type="slidenum">
              <a:rPr lang="en-GB" smtClean="0"/>
              <a:pPr/>
              <a:t>107</a:t>
            </a:fld>
            <a:endParaRPr lang="en-GB"/>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6E019231-B7EF-43E0-B22C-3641212412A8}" type="slidenum">
              <a:rPr lang="en-GB" smtClean="0"/>
              <a:pPr/>
              <a:t>108</a:t>
            </a:fld>
            <a:endParaRPr lang="en-GB"/>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a:t>The first thing I want to tweak is getting rid</a:t>
            </a:r>
            <a:r>
              <a:rPr lang="en-GB" baseline="0" dirty="0"/>
              <a:t> on the strings in the failure case</a:t>
            </a:r>
            <a:endParaRPr lang="en-GB" dirty="0"/>
          </a:p>
        </p:txBody>
      </p:sp>
      <p:sp>
        <p:nvSpPr>
          <p:cNvPr id="4" name="Slide Number Placeholder 3"/>
          <p:cNvSpPr>
            <a:spLocks noGrp="1"/>
          </p:cNvSpPr>
          <p:nvPr>
            <p:ph type="sldNum" sz="quarter" idx="10"/>
          </p:nvPr>
        </p:nvSpPr>
        <p:spPr/>
        <p:txBody>
          <a:bodyPr/>
          <a:lstStyle/>
          <a:p>
            <a:fld id="{6E019231-B7EF-43E0-B22C-3641212412A8}" type="slidenum">
              <a:rPr lang="en-GB" smtClean="0"/>
              <a:pPr/>
              <a:t>109</a:t>
            </a:fld>
            <a:endParaRPr lang="en-GB"/>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a:t>By the way, please do not take this as a</a:t>
            </a:r>
            <a:r>
              <a:rPr lang="en-GB" baseline="0" dirty="0"/>
              <a:t> exemplar of good validation code – I'm using if/then/else just make things obvious.</a:t>
            </a:r>
            <a:endParaRPr lang="en-GB" dirty="0"/>
          </a:p>
        </p:txBody>
      </p:sp>
      <p:sp>
        <p:nvSpPr>
          <p:cNvPr id="4" name="Slide Number Placeholder 3"/>
          <p:cNvSpPr>
            <a:spLocks noGrp="1"/>
          </p:cNvSpPr>
          <p:nvPr>
            <p:ph type="sldNum" sz="quarter" idx="10"/>
          </p:nvPr>
        </p:nvSpPr>
        <p:spPr/>
        <p:txBody>
          <a:bodyPr/>
          <a:lstStyle/>
          <a:p>
            <a:fld id="{6E019231-B7EF-43E0-B22C-3641212412A8}" type="slidenum">
              <a:rPr lang="en-GB" smtClean="0"/>
              <a:pPr/>
              <a:t>110</a:t>
            </a:fld>
            <a:endParaRPr lang="en-GB"/>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a:t>It's</a:t>
            </a:r>
            <a:r>
              <a:rPr lang="en-GB" baseline="0" dirty="0"/>
              <a:t> almost like using constants – we have to define a new type </a:t>
            </a:r>
            <a:r>
              <a:rPr lang="en-GB" sz="1200" dirty="0" err="1">
                <a:latin typeface="Consolas" pitchFamily="49" charset="0"/>
                <a:cs typeface="Consolas" pitchFamily="49" charset="0"/>
              </a:rPr>
              <a:t>ErrorMessage</a:t>
            </a:r>
            <a:r>
              <a:rPr lang="en-GB" sz="1200" dirty="0">
                <a:latin typeface="Consolas" pitchFamily="49" charset="0"/>
                <a:cs typeface="Consolas" pitchFamily="49" charset="0"/>
              </a:rPr>
              <a:t>, rather than string, </a:t>
            </a:r>
          </a:p>
          <a:p>
            <a:r>
              <a:rPr lang="en-GB" sz="1200" dirty="0">
                <a:latin typeface="Consolas" pitchFamily="49" charset="0"/>
                <a:cs typeface="Consolas" pitchFamily="49" charset="0"/>
              </a:rPr>
              <a:t>and then </a:t>
            </a:r>
            <a:r>
              <a:rPr lang="en-GB" sz="1200" dirty="0" err="1">
                <a:latin typeface="Consolas" pitchFamily="49" charset="0"/>
                <a:cs typeface="Consolas" pitchFamily="49" charset="0"/>
              </a:rPr>
              <a:t>ErrorMessage</a:t>
            </a:r>
            <a:r>
              <a:rPr lang="en-GB" sz="1200" dirty="0">
                <a:latin typeface="Consolas" pitchFamily="49" charset="0"/>
                <a:cs typeface="Consolas" pitchFamily="49" charset="0"/>
              </a:rPr>
              <a:t> itself has a case for each possible error.</a:t>
            </a:r>
            <a:endParaRPr lang="en-GB" dirty="0"/>
          </a:p>
        </p:txBody>
      </p:sp>
      <p:sp>
        <p:nvSpPr>
          <p:cNvPr id="4" name="Slide Number Placeholder 3"/>
          <p:cNvSpPr>
            <a:spLocks noGrp="1"/>
          </p:cNvSpPr>
          <p:nvPr>
            <p:ph type="sldNum" sz="quarter" idx="10"/>
          </p:nvPr>
        </p:nvSpPr>
        <p:spPr/>
        <p:txBody>
          <a:bodyPr/>
          <a:lstStyle/>
          <a:p>
            <a:fld id="{6E019231-B7EF-43E0-B22C-3641212412A8}" type="slidenum">
              <a:rPr lang="en-GB" smtClean="0"/>
              <a:pPr/>
              <a:t>111</a:t>
            </a:fld>
            <a:endParaRPr lang="en-GB"/>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a:t>Unlike </a:t>
            </a:r>
            <a:r>
              <a:rPr lang="en-GB" baseline="0" dirty="0"/>
              <a:t>constants, we can add extra data to each error case</a:t>
            </a:r>
          </a:p>
        </p:txBody>
      </p:sp>
      <p:sp>
        <p:nvSpPr>
          <p:cNvPr id="4" name="Slide Number Placeholder 3"/>
          <p:cNvSpPr>
            <a:spLocks noGrp="1"/>
          </p:cNvSpPr>
          <p:nvPr>
            <p:ph type="sldNum" sz="quarter" idx="10"/>
          </p:nvPr>
        </p:nvSpPr>
        <p:spPr/>
        <p:txBody>
          <a:bodyPr/>
          <a:lstStyle/>
          <a:p>
            <a:fld id="{6E019231-B7EF-43E0-B22C-3641212412A8}" type="slidenum">
              <a:rPr lang="en-GB" smtClean="0"/>
              <a:pPr/>
              <a:t>112</a:t>
            </a:fld>
            <a:endParaRPr lang="en-GB"/>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a:p>
            <a:r>
              <a:rPr lang="en-GB" dirty="0"/>
              <a:t>Error handling is what separates serious </a:t>
            </a:r>
            <a:r>
              <a:rPr lang="en-GB" baseline="0" dirty="0"/>
              <a:t>code from weekend hacks.  Anyone who has worked on complex enterprise software knows that a good chunk of your code is not the business logic itself, but all the error handling that goes with it</a:t>
            </a:r>
          </a:p>
          <a:p>
            <a:endParaRPr lang="en-GB" baseline="0" dirty="0"/>
          </a:p>
          <a:p>
            <a:endParaRPr lang="en-GB" dirty="0"/>
          </a:p>
        </p:txBody>
      </p:sp>
      <p:sp>
        <p:nvSpPr>
          <p:cNvPr id="4" name="Slide Number Placeholder 3"/>
          <p:cNvSpPr>
            <a:spLocks noGrp="1"/>
          </p:cNvSpPr>
          <p:nvPr>
            <p:ph type="sldNum" sz="quarter" idx="10"/>
          </p:nvPr>
        </p:nvSpPr>
        <p:spPr/>
        <p:txBody>
          <a:bodyPr/>
          <a:lstStyle/>
          <a:p>
            <a:fld id="{6E019231-B7EF-43E0-B22C-3641212412A8}" type="slidenum">
              <a:rPr lang="en-GB" smtClean="0"/>
              <a:pPr/>
              <a:t>7</a:t>
            </a:fld>
            <a:endParaRPr lang="en-GB"/>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a:t>As we</a:t>
            </a:r>
            <a:r>
              <a:rPr lang="en-GB" baseline="0" dirty="0"/>
              <a:t> develop the code, we can build up a complete list of everything that could go wrong.</a:t>
            </a:r>
          </a:p>
          <a:p>
            <a:r>
              <a:rPr lang="en-GB" baseline="0" dirty="0"/>
              <a:t>Here's an example for this use case.</a:t>
            </a:r>
          </a:p>
          <a:p>
            <a:endParaRPr lang="en-GB" baseline="0" dirty="0"/>
          </a:p>
          <a:p>
            <a:r>
              <a:rPr lang="en-GB" baseline="0" dirty="0"/>
              <a:t>Yes, it's longwinded, but what I like about it is that there is now one single place to see all the error cases.  This approach forces the error cases to be treated first class citizens, not just forgotten about and lost down the back of the sofa.</a:t>
            </a:r>
          </a:p>
          <a:p>
            <a:endParaRPr lang="en-GB" baseline="0" dirty="0"/>
          </a:p>
          <a:p>
            <a:r>
              <a:rPr lang="en-GB" baseline="0" dirty="0"/>
              <a:t>It acts as type-safe documentation that can't go out of date.</a:t>
            </a:r>
          </a:p>
          <a:p>
            <a:r>
              <a:rPr lang="en-GB" baseline="0" dirty="0"/>
              <a:t>If you are doing domain driven design, it can also triggers important conversations – what should happen if there is a concurrency error, or the </a:t>
            </a:r>
            <a:r>
              <a:rPr lang="en-GB" baseline="0" dirty="0" err="1"/>
              <a:t>smtp</a:t>
            </a:r>
            <a:r>
              <a:rPr lang="en-GB" baseline="0" dirty="0"/>
              <a:t> server times out. These are conversations that are not had often enough, in my opinion.</a:t>
            </a:r>
          </a:p>
        </p:txBody>
      </p:sp>
      <p:sp>
        <p:nvSpPr>
          <p:cNvPr id="4" name="Slide Number Placeholder 3"/>
          <p:cNvSpPr>
            <a:spLocks noGrp="1"/>
          </p:cNvSpPr>
          <p:nvPr>
            <p:ph type="sldNum" sz="quarter" idx="10"/>
          </p:nvPr>
        </p:nvSpPr>
        <p:spPr/>
        <p:txBody>
          <a:bodyPr/>
          <a:lstStyle/>
          <a:p>
            <a:fld id="{6E019231-B7EF-43E0-B22C-3641212412A8}" type="slidenum">
              <a:rPr lang="en-GB" smtClean="0"/>
              <a:pPr/>
              <a:t>113</a:t>
            </a:fld>
            <a:endParaRPr lang="en-GB"/>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a:t>As we</a:t>
            </a:r>
            <a:r>
              <a:rPr lang="en-GB" baseline="0" dirty="0"/>
              <a:t> develop the code, we can build up a complete list of everything that could go wrong.</a:t>
            </a:r>
          </a:p>
          <a:p>
            <a:r>
              <a:rPr lang="en-GB" baseline="0" dirty="0"/>
              <a:t>Here's an example for this use case.</a:t>
            </a:r>
          </a:p>
          <a:p>
            <a:endParaRPr lang="en-GB" baseline="0" dirty="0"/>
          </a:p>
          <a:p>
            <a:r>
              <a:rPr lang="en-GB" baseline="0" dirty="0"/>
              <a:t>Yes, it's longwinded, but what I like about it is that there is now one single place to see all the error cases.  This approach forces the error cases to be treated first class citizens, not just forgotten about and lost down the back of the sofa.</a:t>
            </a:r>
          </a:p>
          <a:p>
            <a:endParaRPr lang="en-GB" baseline="0" dirty="0"/>
          </a:p>
          <a:p>
            <a:r>
              <a:rPr lang="en-GB" baseline="0" dirty="0"/>
              <a:t>It acts as type-safe documentation that can't go out of date.</a:t>
            </a:r>
          </a:p>
          <a:p>
            <a:r>
              <a:rPr lang="en-GB" baseline="0" dirty="0"/>
              <a:t>If you are doing domain driven design, it can also triggers important conversations – what should happen if there is a concurrency error, or the </a:t>
            </a:r>
            <a:r>
              <a:rPr lang="en-GB" baseline="0" dirty="0" err="1"/>
              <a:t>smtp</a:t>
            </a:r>
            <a:r>
              <a:rPr lang="en-GB" baseline="0" dirty="0"/>
              <a:t> server times out. These are conversations that are not had often enough, in my opinion.</a:t>
            </a:r>
          </a:p>
        </p:txBody>
      </p:sp>
      <p:sp>
        <p:nvSpPr>
          <p:cNvPr id="4" name="Slide Number Placeholder 3"/>
          <p:cNvSpPr>
            <a:spLocks noGrp="1"/>
          </p:cNvSpPr>
          <p:nvPr>
            <p:ph type="sldNum" sz="quarter" idx="10"/>
          </p:nvPr>
        </p:nvSpPr>
        <p:spPr/>
        <p:txBody>
          <a:bodyPr/>
          <a:lstStyle/>
          <a:p>
            <a:fld id="{6E019231-B7EF-43E0-B22C-3641212412A8}" type="slidenum">
              <a:rPr lang="en-GB" smtClean="0"/>
              <a:pPr/>
              <a:t>114</a:t>
            </a:fld>
            <a:endParaRPr lang="en-GB"/>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a:t>In this approach,</a:t>
            </a:r>
            <a:r>
              <a:rPr lang="en-GB" baseline="0" dirty="0"/>
              <a:t> the cases are as string free as possible – Only at the last minute are the cases converted to strings. The "</a:t>
            </a:r>
            <a:r>
              <a:rPr lang="en-GB" sz="1200" b="1" dirty="0" err="1">
                <a:latin typeface="Consolas" pitchFamily="49" charset="0"/>
                <a:cs typeface="Consolas" pitchFamily="49" charset="0"/>
              </a:rPr>
              <a:t>returnMessage</a:t>
            </a:r>
            <a:r>
              <a:rPr lang="en-GB" sz="1200" dirty="0">
                <a:latin typeface="Consolas" pitchFamily="49" charset="0"/>
                <a:cs typeface="Consolas" pitchFamily="49" charset="0"/>
              </a:rPr>
              <a:t>" function that is at the very</a:t>
            </a:r>
            <a:r>
              <a:rPr lang="en-GB" sz="1200" baseline="0" dirty="0">
                <a:latin typeface="Consolas" pitchFamily="49" charset="0"/>
                <a:cs typeface="Consolas" pitchFamily="49" charset="0"/>
              </a:rPr>
              <a:t> end of the function chain is the place to do this.</a:t>
            </a:r>
            <a:endParaRPr lang="en-GB" baseline="0" dirty="0"/>
          </a:p>
          <a:p>
            <a:endParaRPr lang="en-GB" baseline="0" dirty="0"/>
          </a:p>
          <a:p>
            <a:r>
              <a:rPr lang="en-GB" baseline="0" dirty="0"/>
              <a:t>This has a number of benefits</a:t>
            </a:r>
          </a:p>
          <a:p>
            <a:endParaRPr lang="en-GB"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GB" dirty="0">
                <a:solidFill>
                  <a:srgbClr val="C00000"/>
                </a:solidFill>
                <a:latin typeface="Conformity" pitchFamily="2" charset="0"/>
              </a:rPr>
              <a:t>First, different conversions can be used depending on the target. E.g. End-user vs. Logging. For example,</a:t>
            </a:r>
            <a:r>
              <a:rPr lang="en-GB" baseline="0" dirty="0">
                <a:solidFill>
                  <a:srgbClr val="C00000"/>
                </a:solidFill>
                <a:latin typeface="Conformity" pitchFamily="2" charset="0"/>
              </a:rPr>
              <a:t> if I get a timeout, I can hide the details from the user, but including them when logging.</a:t>
            </a:r>
          </a:p>
          <a:p>
            <a:pPr marL="0" marR="0" indent="0" algn="l" defTabSz="914400" rtl="0" eaLnBrk="1" fontAlgn="auto" latinLnBrk="0" hangingPunct="1">
              <a:lnSpc>
                <a:spcPct val="100000"/>
              </a:lnSpc>
              <a:spcBef>
                <a:spcPts val="0"/>
              </a:spcBef>
              <a:spcAft>
                <a:spcPts val="0"/>
              </a:spcAft>
              <a:buClrTx/>
              <a:buSzTx/>
              <a:buFontTx/>
              <a:buNone/>
              <a:tabLst/>
              <a:defRPr/>
            </a:pPr>
            <a:endParaRPr lang="en-GB" baseline="0" dirty="0">
              <a:solidFill>
                <a:srgbClr val="C00000"/>
              </a:solidFill>
              <a:latin typeface="Conformity" pitchFamily="2"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dirty="0">
                <a:solidFill>
                  <a:srgbClr val="C00000"/>
                </a:solidFill>
                <a:latin typeface="Conformity" pitchFamily="2" charset="0"/>
              </a:rPr>
              <a:t>Also, because</a:t>
            </a:r>
            <a:r>
              <a:rPr lang="en-GB" baseline="0" dirty="0">
                <a:solidFill>
                  <a:srgbClr val="C00000"/>
                </a:solidFill>
                <a:latin typeface="Conformity" pitchFamily="2" charset="0"/>
              </a:rPr>
              <a:t> all the strings are in one place, localization and translation is much easier.</a:t>
            </a:r>
            <a:endParaRPr lang="en-GB" dirty="0">
              <a:solidFill>
                <a:srgbClr val="C00000"/>
              </a:solidFill>
              <a:latin typeface="Conformity" pitchFamily="2" charset="0"/>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GB" dirty="0">
              <a:solidFill>
                <a:srgbClr val="C00000"/>
              </a:solidFill>
              <a:latin typeface="Conformity" pitchFamily="2" charset="0"/>
            </a:endParaRPr>
          </a:p>
          <a:p>
            <a:endParaRPr lang="en-GB" baseline="0" dirty="0"/>
          </a:p>
        </p:txBody>
      </p:sp>
      <p:sp>
        <p:nvSpPr>
          <p:cNvPr id="4" name="Slide Number Placeholder 3"/>
          <p:cNvSpPr>
            <a:spLocks noGrp="1"/>
          </p:cNvSpPr>
          <p:nvPr>
            <p:ph type="sldNum" sz="quarter" idx="10"/>
          </p:nvPr>
        </p:nvSpPr>
        <p:spPr/>
        <p:txBody>
          <a:bodyPr/>
          <a:lstStyle/>
          <a:p>
            <a:fld id="{6E019231-B7EF-43E0-B22C-3641212412A8}" type="slidenum">
              <a:rPr lang="en-GB" smtClean="0"/>
              <a:pPr/>
              <a:t>115</a:t>
            </a:fld>
            <a:endParaRPr lang="en-GB"/>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a:t>In this approach,</a:t>
            </a:r>
            <a:r>
              <a:rPr lang="en-GB" baseline="0" dirty="0"/>
              <a:t> the cases are as string free as possible – Only at the last minute are the cases converted to strings. The "</a:t>
            </a:r>
            <a:r>
              <a:rPr lang="en-GB" sz="1200" b="1" dirty="0" err="1">
                <a:latin typeface="Consolas" pitchFamily="49" charset="0"/>
                <a:cs typeface="Consolas" pitchFamily="49" charset="0"/>
              </a:rPr>
              <a:t>returnMessage</a:t>
            </a:r>
            <a:r>
              <a:rPr lang="en-GB" sz="1200" dirty="0">
                <a:latin typeface="Consolas" pitchFamily="49" charset="0"/>
                <a:cs typeface="Consolas" pitchFamily="49" charset="0"/>
              </a:rPr>
              <a:t>" function that is at the very</a:t>
            </a:r>
            <a:r>
              <a:rPr lang="en-GB" sz="1200" baseline="0" dirty="0">
                <a:latin typeface="Consolas" pitchFamily="49" charset="0"/>
                <a:cs typeface="Consolas" pitchFamily="49" charset="0"/>
              </a:rPr>
              <a:t> end of the function chain is the place to do this.</a:t>
            </a:r>
            <a:endParaRPr lang="en-GB" baseline="0" dirty="0"/>
          </a:p>
          <a:p>
            <a:endParaRPr lang="en-GB" baseline="0" dirty="0"/>
          </a:p>
          <a:p>
            <a:r>
              <a:rPr lang="en-GB" baseline="0" dirty="0"/>
              <a:t>This has a number of benefits</a:t>
            </a:r>
          </a:p>
          <a:p>
            <a:endParaRPr lang="en-GB"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GB" dirty="0">
                <a:solidFill>
                  <a:srgbClr val="C00000"/>
                </a:solidFill>
                <a:latin typeface="Conformity" pitchFamily="2" charset="0"/>
              </a:rPr>
              <a:t>First, different conversions can be used depending on the target. E.g. End-user vs. Logging. For example,</a:t>
            </a:r>
            <a:r>
              <a:rPr lang="en-GB" baseline="0" dirty="0">
                <a:solidFill>
                  <a:srgbClr val="C00000"/>
                </a:solidFill>
                <a:latin typeface="Conformity" pitchFamily="2" charset="0"/>
              </a:rPr>
              <a:t> if I get a timeout, I can hide the details from the user, but including them when logging.</a:t>
            </a:r>
          </a:p>
          <a:p>
            <a:pPr marL="0" marR="0" indent="0" algn="l" defTabSz="914400" rtl="0" eaLnBrk="1" fontAlgn="auto" latinLnBrk="0" hangingPunct="1">
              <a:lnSpc>
                <a:spcPct val="100000"/>
              </a:lnSpc>
              <a:spcBef>
                <a:spcPts val="0"/>
              </a:spcBef>
              <a:spcAft>
                <a:spcPts val="0"/>
              </a:spcAft>
              <a:buClrTx/>
              <a:buSzTx/>
              <a:buFontTx/>
              <a:buNone/>
              <a:tabLst/>
              <a:defRPr/>
            </a:pPr>
            <a:endParaRPr lang="en-GB" baseline="0" dirty="0">
              <a:solidFill>
                <a:srgbClr val="C00000"/>
              </a:solidFill>
              <a:latin typeface="Conformity" pitchFamily="2"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dirty="0">
                <a:solidFill>
                  <a:srgbClr val="C00000"/>
                </a:solidFill>
                <a:latin typeface="Conformity" pitchFamily="2" charset="0"/>
              </a:rPr>
              <a:t>Also, because</a:t>
            </a:r>
            <a:r>
              <a:rPr lang="en-GB" baseline="0" dirty="0">
                <a:solidFill>
                  <a:srgbClr val="C00000"/>
                </a:solidFill>
                <a:latin typeface="Conformity" pitchFamily="2" charset="0"/>
              </a:rPr>
              <a:t> all the strings are in one place, localization and translation is much easier.</a:t>
            </a:r>
            <a:endParaRPr lang="en-GB" dirty="0">
              <a:solidFill>
                <a:srgbClr val="C00000"/>
              </a:solidFill>
              <a:latin typeface="Conformity" pitchFamily="2" charset="0"/>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GB" dirty="0">
              <a:solidFill>
                <a:srgbClr val="C00000"/>
              </a:solidFill>
              <a:latin typeface="Conformity" pitchFamily="2" charset="0"/>
            </a:endParaRPr>
          </a:p>
          <a:p>
            <a:endParaRPr lang="en-GB" baseline="0" dirty="0"/>
          </a:p>
        </p:txBody>
      </p:sp>
      <p:sp>
        <p:nvSpPr>
          <p:cNvPr id="4" name="Slide Number Placeholder 3"/>
          <p:cNvSpPr>
            <a:spLocks noGrp="1"/>
          </p:cNvSpPr>
          <p:nvPr>
            <p:ph type="sldNum" sz="quarter" idx="10"/>
          </p:nvPr>
        </p:nvSpPr>
        <p:spPr/>
        <p:txBody>
          <a:bodyPr/>
          <a:lstStyle/>
          <a:p>
            <a:fld id="{6E019231-B7EF-43E0-B22C-3641212412A8}" type="slidenum">
              <a:rPr lang="en-GB" smtClean="0"/>
              <a:pPr/>
              <a:t>116</a:t>
            </a:fld>
            <a:endParaRPr lang="en-GB"/>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6E019231-B7EF-43E0-B22C-3641212412A8}" type="slidenum">
              <a:rPr lang="en-GB" smtClean="0"/>
              <a:pPr/>
              <a:t>117</a:t>
            </a:fld>
            <a:endParaRPr lang="en-GB"/>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a:t>Rather than having a specific method that adds three switches </a:t>
            </a:r>
          </a:p>
        </p:txBody>
      </p:sp>
      <p:sp>
        <p:nvSpPr>
          <p:cNvPr id="4" name="Slide Number Placeholder 3"/>
          <p:cNvSpPr>
            <a:spLocks noGrp="1"/>
          </p:cNvSpPr>
          <p:nvPr>
            <p:ph type="sldNum" sz="quarter" idx="10"/>
          </p:nvPr>
        </p:nvSpPr>
        <p:spPr/>
        <p:txBody>
          <a:bodyPr/>
          <a:lstStyle/>
          <a:p>
            <a:fld id="{6E019231-B7EF-43E0-B22C-3641212412A8}" type="slidenum">
              <a:rPr lang="en-GB" smtClean="0"/>
              <a:pPr/>
              <a:t>119</a:t>
            </a:fld>
            <a:endParaRPr lang="en-GB"/>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a:t>This</a:t>
            </a:r>
            <a:r>
              <a:rPr lang="en-GB" baseline="0" dirty="0"/>
              <a:t> is related to </a:t>
            </a:r>
            <a:r>
              <a:rPr lang="en-GB" baseline="0" dirty="0" err="1"/>
              <a:t>monoids</a:t>
            </a:r>
            <a:r>
              <a:rPr lang="en-GB" baseline="0" dirty="0"/>
              <a:t> and </a:t>
            </a:r>
            <a:r>
              <a:rPr lang="en-GB" baseline="0" dirty="0" err="1"/>
              <a:t>semigroups</a:t>
            </a:r>
            <a:r>
              <a:rPr lang="en-GB" baseline="0" dirty="0"/>
              <a:t> – for more, see my post "</a:t>
            </a:r>
            <a:r>
              <a:rPr lang="en-GB" baseline="0" dirty="0" err="1"/>
              <a:t>monoids</a:t>
            </a:r>
            <a:r>
              <a:rPr lang="en-GB" baseline="0" dirty="0"/>
              <a:t> without tears"</a:t>
            </a:r>
            <a:endParaRPr lang="en-GB" dirty="0"/>
          </a:p>
        </p:txBody>
      </p:sp>
      <p:sp>
        <p:nvSpPr>
          <p:cNvPr id="4" name="Slide Number Placeholder 3"/>
          <p:cNvSpPr>
            <a:spLocks noGrp="1"/>
          </p:cNvSpPr>
          <p:nvPr>
            <p:ph type="sldNum" sz="quarter" idx="10"/>
          </p:nvPr>
        </p:nvSpPr>
        <p:spPr/>
        <p:txBody>
          <a:bodyPr/>
          <a:lstStyle/>
          <a:p>
            <a:fld id="{6E019231-B7EF-43E0-B22C-3641212412A8}" type="slidenum">
              <a:rPr lang="en-GB" smtClean="0"/>
              <a:pPr/>
              <a:t>121</a:t>
            </a:fld>
            <a:endParaRPr lang="en-GB"/>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a:t>The error</a:t>
            </a:r>
            <a:r>
              <a:rPr lang="en-GB" baseline="0" dirty="0"/>
              <a:t> message being a list will cascade </a:t>
            </a:r>
            <a:r>
              <a:rPr lang="en-GB" baseline="0" dirty="0" err="1"/>
              <a:t>int</a:t>
            </a:r>
            <a:endParaRPr lang="en-GB" dirty="0"/>
          </a:p>
        </p:txBody>
      </p:sp>
      <p:sp>
        <p:nvSpPr>
          <p:cNvPr id="4" name="Slide Number Placeholder 3"/>
          <p:cNvSpPr>
            <a:spLocks noGrp="1"/>
          </p:cNvSpPr>
          <p:nvPr>
            <p:ph type="sldNum" sz="quarter" idx="10"/>
          </p:nvPr>
        </p:nvSpPr>
        <p:spPr/>
        <p:txBody>
          <a:bodyPr/>
          <a:lstStyle/>
          <a:p>
            <a:fld id="{6E019231-B7EF-43E0-B22C-3641212412A8}" type="slidenum">
              <a:rPr lang="en-GB" smtClean="0"/>
              <a:pPr/>
              <a:t>125</a:t>
            </a:fld>
            <a:endParaRPr lang="en-GB"/>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6E019231-B7EF-43E0-B22C-3641212412A8}" type="slidenum">
              <a:rPr lang="en-GB" smtClean="0"/>
              <a:pPr/>
              <a:t>131</a:t>
            </a:fld>
            <a:endParaRPr lang="en-GB"/>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a:t>One thing</a:t>
            </a:r>
            <a:r>
              <a:rPr lang="en-GB" baseline="0" dirty="0"/>
              <a:t> is that many examples of using functional programming are just like the code samples I just showed you.</a:t>
            </a:r>
          </a:p>
          <a:p>
            <a:r>
              <a:rPr lang="en-GB" baseline="0" dirty="0"/>
              <a:t>A bit over simplified and gives the impression that functional programmers are naive and don't think about the real world.</a:t>
            </a:r>
            <a:endParaRPr lang="en-GB" dirty="0"/>
          </a:p>
        </p:txBody>
      </p:sp>
      <p:sp>
        <p:nvSpPr>
          <p:cNvPr id="4" name="Slide Number Placeholder 3"/>
          <p:cNvSpPr>
            <a:spLocks noGrp="1"/>
          </p:cNvSpPr>
          <p:nvPr>
            <p:ph type="sldNum" sz="quarter" idx="10"/>
          </p:nvPr>
        </p:nvSpPr>
        <p:spPr/>
        <p:txBody>
          <a:bodyPr/>
          <a:lstStyle/>
          <a:p>
            <a:fld id="{6E019231-B7EF-43E0-B22C-3641212412A8}" type="slidenum">
              <a:rPr lang="en-GB" smtClean="0"/>
              <a:pPr/>
              <a:t>8</a:t>
            </a:fld>
            <a:endParaRPr lang="en-GB"/>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a:p>
            <a:r>
              <a:rPr lang="en-GB" dirty="0"/>
              <a:t>Proper error handling is what separates serious </a:t>
            </a:r>
            <a:r>
              <a:rPr lang="en-GB" baseline="0" dirty="0"/>
              <a:t>code from weekend hacks.  Anyone who has worked on complex enterprise software knows that a good chunk of your code is not the business logic itself, but all the error handling that goes with it</a:t>
            </a:r>
          </a:p>
          <a:p>
            <a:endParaRPr lang="en-GB" dirty="0"/>
          </a:p>
        </p:txBody>
      </p:sp>
      <p:sp>
        <p:nvSpPr>
          <p:cNvPr id="4" name="Slide Number Placeholder 3"/>
          <p:cNvSpPr>
            <a:spLocks noGrp="1"/>
          </p:cNvSpPr>
          <p:nvPr>
            <p:ph type="sldNum" sz="quarter" idx="10"/>
          </p:nvPr>
        </p:nvSpPr>
        <p:spPr/>
        <p:txBody>
          <a:bodyPr/>
          <a:lstStyle/>
          <a:p>
            <a:fld id="{6E019231-B7EF-43E0-B22C-3641212412A8}" type="slidenum">
              <a:rPr lang="en-GB" smtClean="0"/>
              <a:pPr/>
              <a:t>9</a:t>
            </a:fld>
            <a:endParaRPr lang="en-GB"/>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GB" dirty="0"/>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GB" dirty="0"/>
          </a:p>
        </p:txBody>
      </p:sp>
      <p:sp>
        <p:nvSpPr>
          <p:cNvPr id="4" name="Date Placeholder 3"/>
          <p:cNvSpPr>
            <a:spLocks noGrp="1"/>
          </p:cNvSpPr>
          <p:nvPr>
            <p:ph type="dt" sz="half" idx="10"/>
          </p:nvPr>
        </p:nvSpPr>
        <p:spPr/>
        <p:txBody>
          <a:bodyPr/>
          <a:lstStyle/>
          <a:p>
            <a:fld id="{1D8BD707-D9CF-40AE-B4C6-C98DA3205C09}" type="datetimeFigureOut">
              <a:rPr lang="en-US" smtClean="0"/>
              <a:pPr/>
              <a:t>1/15/19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2"/>
          <p:cNvSpPr>
            <a:spLocks noGrp="1"/>
          </p:cNvSpPr>
          <p:nvPr>
            <p:ph type="dt" sz="half" idx="10"/>
          </p:nvPr>
        </p:nvSpPr>
        <p:spPr/>
        <p:txBody>
          <a:bodyPr/>
          <a:lstStyle/>
          <a:p>
            <a:fld id="{1D8BD707-D9CF-40AE-B4C6-C98DA3205C09}" type="datetimeFigureOut">
              <a:rPr lang="en-US" smtClean="0"/>
              <a:pPr/>
              <a:t>1/15/19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Title 7"/>
          <p:cNvSpPr>
            <a:spLocks noGrp="1"/>
          </p:cNvSpPr>
          <p:nvPr>
            <p:ph type="title"/>
          </p:nvPr>
        </p:nvSpPr>
        <p:spPr/>
        <p:txBody>
          <a:bodyPr/>
          <a:lstStyle/>
          <a:p>
            <a:r>
              <a:rPr lang="en-US"/>
              <a:t>Click to edit Master title style</a:t>
            </a:r>
            <a:endParaRPr lang="en-GB"/>
          </a:p>
        </p:txBody>
      </p:sp>
      <p:sp>
        <p:nvSpPr>
          <p:cNvPr id="9" name="Date Placeholder 8"/>
          <p:cNvSpPr>
            <a:spLocks noGrp="1"/>
          </p:cNvSpPr>
          <p:nvPr>
            <p:ph type="dt" sz="half" idx="10"/>
          </p:nvPr>
        </p:nvSpPr>
        <p:spPr/>
        <p:txBody>
          <a:bodyPr/>
          <a:lstStyle/>
          <a:p>
            <a:fld id="{1D8BD707-D9CF-40AE-B4C6-C98DA3205C09}" type="datetimeFigureOut">
              <a:rPr lang="en-US" smtClean="0"/>
              <a:pPr/>
              <a:t>1/15/19</a:t>
            </a:fld>
            <a:endParaRPr lang="en-US"/>
          </a:p>
        </p:txBody>
      </p:sp>
      <p:sp>
        <p:nvSpPr>
          <p:cNvPr id="10" name="Slide Number Placeholder 9"/>
          <p:cNvSpPr>
            <a:spLocks noGrp="1"/>
          </p:cNvSpPr>
          <p:nvPr>
            <p:ph type="sldNum" sz="quarter" idx="11"/>
          </p:nvPr>
        </p:nvSpPr>
        <p:spPr/>
        <p:txBody>
          <a:bodyPr/>
          <a:lstStyle/>
          <a:p>
            <a:fld id="{B6F15528-21DE-4FAA-801E-634DDDAF4B2B}" type="slidenum">
              <a:rPr lang="en-US" smtClean="0"/>
              <a:pPr/>
              <a:t>‹#›</a:t>
            </a:fld>
            <a:endParaRPr lang="en-US"/>
          </a:p>
        </p:txBody>
      </p:sp>
      <p:sp>
        <p:nvSpPr>
          <p:cNvPr id="11" name="Footer Placeholder 10"/>
          <p:cNvSpPr>
            <a:spLocks noGrp="1"/>
          </p:cNvSpPr>
          <p:nvPr>
            <p:ph type="ftr" sz="quarter" idx="12"/>
          </p:nvPr>
        </p:nvSpPr>
        <p:spPr/>
        <p:txBody>
          <a:bodyPr/>
          <a:lstStyle/>
          <a:p>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GB"/>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1/15/19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1D8BD707-D9CF-40AE-B4C6-C98DA3205C09}" type="datetimeFigureOut">
              <a:rPr lang="en-US" smtClean="0"/>
              <a:pPr/>
              <a:t>1/15/19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1D8BD707-D9CF-40AE-B4C6-C98DA3205C09}" type="datetimeFigureOut">
              <a:rPr lang="en-US" smtClean="0"/>
              <a:pPr/>
              <a:t>1/15/19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GB"/>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GB"/>
          </a:p>
        </p:txBody>
      </p:sp>
      <p:sp>
        <p:nvSpPr>
          <p:cNvPr id="4" name="Date Placeholder 3"/>
          <p:cNvSpPr>
            <a:spLocks noGrp="1"/>
          </p:cNvSpPr>
          <p:nvPr>
            <p:ph type="dt" sz="half" idx="10"/>
          </p:nvPr>
        </p:nvSpPr>
        <p:spPr/>
        <p:txBody>
          <a:bodyPr/>
          <a:lstStyle/>
          <a:p>
            <a:fld id="{4D85979E-2B24-4CFB-B096-BC2F676A8107}" type="datetimeFigureOut">
              <a:rPr lang="en-GB" smtClean="0"/>
              <a:pPr/>
              <a:t>15/01/2019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C8E657C-D340-413A-8E6C-26EECB6302B2}" type="slidenum">
              <a:rPr lang="en-GB" smtClean="0"/>
              <a:pPr/>
              <a:t>‹#›</a:t>
            </a:fld>
            <a:endParaRPr lang="en-GB"/>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4D85979E-2B24-4CFB-B096-BC2F676A8107}" type="datetimeFigureOut">
              <a:rPr lang="en-GB" smtClean="0"/>
              <a:pPr/>
              <a:t>15/01/2019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C8E657C-D340-413A-8E6C-26EECB6302B2}" type="slidenum">
              <a:rPr lang="en-GB" smtClean="0"/>
              <a:pPr/>
              <a:t>‹#›</a:t>
            </a:fld>
            <a:endParaRPr lang="en-GB"/>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D85979E-2B24-4CFB-B096-BC2F676A8107}" type="datetimeFigureOut">
              <a:rPr lang="en-GB" smtClean="0"/>
              <a:pPr/>
              <a:t>15/01/2019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C8E657C-D340-413A-8E6C-26EECB6302B2}" type="slidenum">
              <a:rPr lang="en-GB" smtClean="0"/>
              <a:pPr/>
              <a:t>‹#›</a:t>
            </a:fld>
            <a:endParaRPr lang="en-GB"/>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p:txBody>
          <a:bodyPr/>
          <a:lstStyle/>
          <a:p>
            <a:fld id="{4D85979E-2B24-4CFB-B096-BC2F676A8107}" type="datetimeFigureOut">
              <a:rPr lang="en-GB" smtClean="0"/>
              <a:pPr/>
              <a:t>15/01/2019</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0C8E657C-D340-413A-8E6C-26EECB6302B2}" type="slidenum">
              <a:rPr lang="en-GB" smtClean="0"/>
              <a:pPr/>
              <a:t>‹#›</a:t>
            </a:fld>
            <a:endParaRPr lang="en-GB"/>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p:cNvSpPr>
            <a:spLocks noGrp="1"/>
          </p:cNvSpPr>
          <p:nvPr>
            <p:ph type="dt" sz="half" idx="10"/>
          </p:nvPr>
        </p:nvSpPr>
        <p:spPr/>
        <p:txBody>
          <a:bodyPr/>
          <a:lstStyle/>
          <a:p>
            <a:fld id="{4D85979E-2B24-4CFB-B096-BC2F676A8107}" type="datetimeFigureOut">
              <a:rPr lang="en-GB" smtClean="0"/>
              <a:pPr/>
              <a:t>15/01/2019</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0C8E657C-D340-413A-8E6C-26EECB6302B2}" type="slidenum">
              <a:rPr lang="en-GB" smtClean="0"/>
              <a:pPr/>
              <a:t>‹#›</a:t>
            </a:fld>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1D8BD707-D9CF-40AE-B4C6-C98DA3205C09}" type="datetimeFigureOut">
              <a:rPr lang="en-US" smtClean="0"/>
              <a:pPr/>
              <a:t>1/15/19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2"/>
          <p:cNvSpPr>
            <a:spLocks noGrp="1"/>
          </p:cNvSpPr>
          <p:nvPr>
            <p:ph type="dt" sz="half" idx="10"/>
          </p:nvPr>
        </p:nvSpPr>
        <p:spPr/>
        <p:txBody>
          <a:bodyPr/>
          <a:lstStyle/>
          <a:p>
            <a:fld id="{4D85979E-2B24-4CFB-B096-BC2F676A8107}" type="datetimeFigureOut">
              <a:rPr lang="en-GB" smtClean="0"/>
              <a:pPr/>
              <a:t>15/01/2019</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0C8E657C-D340-413A-8E6C-26EECB6302B2}" type="slidenum">
              <a:rPr lang="en-GB" smtClean="0"/>
              <a:pPr/>
              <a:t>‹#›</a:t>
            </a:fld>
            <a:endParaRPr lang="en-GB"/>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D85979E-2B24-4CFB-B096-BC2F676A8107}" type="datetimeFigureOut">
              <a:rPr lang="en-GB" smtClean="0"/>
              <a:pPr/>
              <a:t>15/01/2019</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0C8E657C-D340-413A-8E6C-26EECB6302B2}" type="slidenum">
              <a:rPr lang="en-GB" smtClean="0"/>
              <a:pPr/>
              <a:t>‹#›</a:t>
            </a:fld>
            <a:endParaRPr lang="en-GB"/>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D85979E-2B24-4CFB-B096-BC2F676A8107}" type="datetimeFigureOut">
              <a:rPr lang="en-GB" smtClean="0"/>
              <a:pPr/>
              <a:t>15/01/2019</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0C8E657C-D340-413A-8E6C-26EECB6302B2}" type="slidenum">
              <a:rPr lang="en-GB" smtClean="0"/>
              <a:pPr/>
              <a:t>‹#›</a:t>
            </a:fld>
            <a:endParaRPr lang="en-GB"/>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GB"/>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D85979E-2B24-4CFB-B096-BC2F676A8107}" type="datetimeFigureOut">
              <a:rPr lang="en-GB" smtClean="0"/>
              <a:pPr/>
              <a:t>15/01/2019</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0C8E657C-D340-413A-8E6C-26EECB6302B2}" type="slidenum">
              <a:rPr lang="en-GB" smtClean="0"/>
              <a:pPr/>
              <a:t>‹#›</a:t>
            </a:fld>
            <a:endParaRPr lang="en-GB"/>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4D85979E-2B24-4CFB-B096-BC2F676A8107}" type="datetimeFigureOut">
              <a:rPr lang="en-GB" smtClean="0"/>
              <a:pPr/>
              <a:t>15/01/2019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C8E657C-D340-413A-8E6C-26EECB6302B2}" type="slidenum">
              <a:rPr lang="en-GB" smtClean="0"/>
              <a:pPr/>
              <a:t>‹#›</a:t>
            </a:fld>
            <a:endParaRPr lang="en-GB"/>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4D85979E-2B24-4CFB-B096-BC2F676A8107}" type="datetimeFigureOut">
              <a:rPr lang="en-GB" smtClean="0"/>
              <a:pPr/>
              <a:t>15/01/2019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C8E657C-D340-413A-8E6C-26EECB6302B2}" type="slidenum">
              <a:rPr lang="en-GB" smtClean="0"/>
              <a:pPr/>
              <a:t>‹#›</a:t>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p:txBody>
          <a:bodyPr/>
          <a:lstStyle/>
          <a:p>
            <a:fld id="{1D8BD707-D9CF-40AE-B4C6-C98DA3205C09}" type="datetimeFigureOut">
              <a:rPr lang="en-US" smtClean="0"/>
              <a:pPr/>
              <a:t>1/15/19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p:cNvSpPr>
            <a:spLocks noGrp="1"/>
          </p:cNvSpPr>
          <p:nvPr>
            <p:ph type="dt" sz="half" idx="10"/>
          </p:nvPr>
        </p:nvSpPr>
        <p:spPr/>
        <p:txBody>
          <a:bodyPr/>
          <a:lstStyle/>
          <a:p>
            <a:fld id="{1D8BD707-D9CF-40AE-B4C6-C98DA3205C09}" type="datetimeFigureOut">
              <a:rPr lang="en-US" smtClean="0"/>
              <a:pPr/>
              <a:t>1/15/19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2"/>
          <p:cNvSpPr>
            <a:spLocks noGrp="1"/>
          </p:cNvSpPr>
          <p:nvPr>
            <p:ph type="dt" sz="half" idx="10"/>
          </p:nvPr>
        </p:nvSpPr>
        <p:spPr/>
        <p:txBody>
          <a:bodyPr/>
          <a:lstStyle/>
          <a:p>
            <a:fld id="{1D8BD707-D9CF-40AE-B4C6-C98DA3205C09}" type="datetimeFigureOut">
              <a:rPr lang="en-US" smtClean="0"/>
              <a:pPr/>
              <a:t>1/15/19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Small)">
    <p:spTree>
      <p:nvGrpSpPr>
        <p:cNvPr id="1" name=""/>
        <p:cNvGrpSpPr/>
        <p:nvPr/>
      </p:nvGrpSpPr>
      <p:grpSpPr>
        <a:xfrm>
          <a:off x="0" y="0"/>
          <a:ext cx="0" cy="0"/>
          <a:chOff x="0" y="0"/>
          <a:chExt cx="0" cy="0"/>
        </a:xfrm>
      </p:grpSpPr>
      <p:sp>
        <p:nvSpPr>
          <p:cNvPr id="2" name="Title 1"/>
          <p:cNvSpPr>
            <a:spLocks noGrp="1"/>
          </p:cNvSpPr>
          <p:nvPr>
            <p:ph type="title"/>
          </p:nvPr>
        </p:nvSpPr>
        <p:spPr>
          <a:xfrm>
            <a:off x="251520" y="116632"/>
            <a:ext cx="8640960" cy="490066"/>
          </a:xfrm>
        </p:spPr>
        <p:txBody>
          <a:bodyPr>
            <a:noAutofit/>
          </a:bodyPr>
          <a:lstStyle>
            <a:lvl1pPr algn="l">
              <a:defRPr sz="2800">
                <a:solidFill>
                  <a:schemeClr val="bg1">
                    <a:lumMod val="65000"/>
                  </a:schemeClr>
                </a:solidFill>
                <a:latin typeface="Franklin Gothic Medium" pitchFamily="34" charset="0"/>
              </a:defRPr>
            </a:lvl1pPr>
          </a:lstStyle>
          <a:p>
            <a:r>
              <a:rPr lang="en-US"/>
              <a:t>Click to edit Master title style</a:t>
            </a:r>
            <a:endParaRPr lang="en-GB" dirty="0"/>
          </a:p>
        </p:txBody>
      </p:sp>
      <p:sp>
        <p:nvSpPr>
          <p:cNvPr id="3" name="Date Placeholder 2"/>
          <p:cNvSpPr>
            <a:spLocks noGrp="1"/>
          </p:cNvSpPr>
          <p:nvPr>
            <p:ph type="dt" sz="half" idx="10"/>
          </p:nvPr>
        </p:nvSpPr>
        <p:spPr/>
        <p:txBody>
          <a:bodyPr/>
          <a:lstStyle/>
          <a:p>
            <a:fld id="{13E51AE1-492D-46DA-BE09-3318B7B36C6C}" type="datetimeFigureOut">
              <a:rPr lang="en-GB" smtClean="0"/>
              <a:pPr/>
              <a:t>15/01/2019</a:t>
            </a:fld>
            <a:endParaRPr lang="en-GB" dirty="0"/>
          </a:p>
        </p:txBody>
      </p:sp>
      <p:sp>
        <p:nvSpPr>
          <p:cNvPr id="4" name="Footer Placeholder 3"/>
          <p:cNvSpPr>
            <a:spLocks noGrp="1"/>
          </p:cNvSpPr>
          <p:nvPr>
            <p:ph type="ftr" sz="quarter" idx="11"/>
          </p:nvPr>
        </p:nvSpPr>
        <p:spPr/>
        <p:txBody>
          <a:bodyPr/>
          <a:lstStyle/>
          <a:p>
            <a:r>
              <a:rPr lang="en-GB"/>
              <a:t>NDC London 2013</a:t>
            </a:r>
            <a:endParaRPr lang="en-GB" dirty="0"/>
          </a:p>
        </p:txBody>
      </p:sp>
      <p:sp>
        <p:nvSpPr>
          <p:cNvPr id="5" name="Slide Number Placeholder 4"/>
          <p:cNvSpPr>
            <a:spLocks noGrp="1"/>
          </p:cNvSpPr>
          <p:nvPr>
            <p:ph type="sldNum" sz="quarter" idx="12"/>
          </p:nvPr>
        </p:nvSpPr>
        <p:spPr/>
        <p:txBody>
          <a:bodyPr/>
          <a:lstStyle/>
          <a:p>
            <a:fld id="{760BBF39-6656-4BD3-8306-81895D562F47}" type="slidenum">
              <a:rPr lang="en-GB" smtClean="0"/>
              <a:pPr/>
              <a:t>‹#›</a:t>
            </a:fld>
            <a:endParaRPr lang="en-GB"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Hidden Title ">
    <p:spTree>
      <p:nvGrpSpPr>
        <p:cNvPr id="1" name=""/>
        <p:cNvGrpSpPr/>
        <p:nvPr/>
      </p:nvGrpSpPr>
      <p:grpSpPr>
        <a:xfrm>
          <a:off x="0" y="0"/>
          <a:ext cx="0" cy="0"/>
          <a:chOff x="0" y="0"/>
          <a:chExt cx="0" cy="0"/>
        </a:xfrm>
      </p:grpSpPr>
      <p:sp>
        <p:nvSpPr>
          <p:cNvPr id="2" name="Title 1"/>
          <p:cNvSpPr>
            <a:spLocks noGrp="1"/>
          </p:cNvSpPr>
          <p:nvPr>
            <p:ph type="title"/>
          </p:nvPr>
        </p:nvSpPr>
        <p:spPr>
          <a:xfrm>
            <a:off x="251520" y="116632"/>
            <a:ext cx="8640960" cy="490066"/>
          </a:xfrm>
        </p:spPr>
        <p:txBody>
          <a:bodyPr>
            <a:noAutofit/>
          </a:bodyPr>
          <a:lstStyle>
            <a:lvl1pPr algn="l">
              <a:defRPr sz="2800">
                <a:solidFill>
                  <a:schemeClr val="bg1"/>
                </a:solidFill>
                <a:latin typeface="Franklin Gothic Medium" pitchFamily="34" charset="0"/>
              </a:defRPr>
            </a:lvl1pPr>
          </a:lstStyle>
          <a:p>
            <a:r>
              <a:rPr lang="en-US" dirty="0"/>
              <a:t>Click to edit Master title style</a:t>
            </a:r>
            <a:endParaRPr lang="en-GB" dirty="0"/>
          </a:p>
        </p:txBody>
      </p:sp>
      <p:sp>
        <p:nvSpPr>
          <p:cNvPr id="3" name="Date Placeholder 2"/>
          <p:cNvSpPr>
            <a:spLocks noGrp="1"/>
          </p:cNvSpPr>
          <p:nvPr>
            <p:ph type="dt" sz="half" idx="10"/>
          </p:nvPr>
        </p:nvSpPr>
        <p:spPr/>
        <p:txBody>
          <a:bodyPr/>
          <a:lstStyle/>
          <a:p>
            <a:fld id="{13E51AE1-492D-46DA-BE09-3318B7B36C6C}" type="datetimeFigureOut">
              <a:rPr lang="en-GB" smtClean="0"/>
              <a:pPr/>
              <a:t>15/01/2019</a:t>
            </a:fld>
            <a:endParaRPr lang="en-GB" dirty="0"/>
          </a:p>
        </p:txBody>
      </p:sp>
      <p:sp>
        <p:nvSpPr>
          <p:cNvPr id="4" name="Footer Placeholder 3"/>
          <p:cNvSpPr>
            <a:spLocks noGrp="1"/>
          </p:cNvSpPr>
          <p:nvPr>
            <p:ph type="ftr" sz="quarter" idx="11"/>
          </p:nvPr>
        </p:nvSpPr>
        <p:spPr/>
        <p:txBody>
          <a:bodyPr/>
          <a:lstStyle/>
          <a:p>
            <a:r>
              <a:rPr lang="en-GB"/>
              <a:t>NDC London 2013</a:t>
            </a:r>
            <a:endParaRPr lang="en-GB" dirty="0"/>
          </a:p>
        </p:txBody>
      </p:sp>
      <p:sp>
        <p:nvSpPr>
          <p:cNvPr id="5" name="Slide Number Placeholder 4"/>
          <p:cNvSpPr>
            <a:spLocks noGrp="1"/>
          </p:cNvSpPr>
          <p:nvPr>
            <p:ph type="sldNum" sz="quarter" idx="12"/>
          </p:nvPr>
        </p:nvSpPr>
        <p:spPr/>
        <p:txBody>
          <a:bodyPr/>
          <a:lstStyle/>
          <a:p>
            <a:fld id="{760BBF39-6656-4BD3-8306-81895D562F47}" type="slidenum">
              <a:rPr lang="en-GB" smtClean="0"/>
              <a:pPr/>
              <a:t>‹#›</a:t>
            </a:fld>
            <a:endParaRPr lang="en-GB"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1/15/19</a:t>
            </a:fld>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theme" Target="../theme/theme2.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1/15/19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87" r:id="rId8"/>
    <p:sldLayoutId id="2147483669" r:id="rId9"/>
    <p:sldLayoutId id="2147483670" r:id="rId10"/>
    <p:sldLayoutId id="2147483671" r:id="rId11"/>
    <p:sldLayoutId id="2147483672" r:id="rId12"/>
    <p:sldLayoutId id="2147483673" r:id="rId13"/>
    <p:sldLayoutId id="2147483674" r:id="rId14"/>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D85979E-2B24-4CFB-B096-BC2F676A8107}" type="datetimeFigureOut">
              <a:rPr lang="en-GB" smtClean="0"/>
              <a:pPr/>
              <a:t>15/01/2019</a:t>
            </a:fld>
            <a:endParaRPr lang="en-GB"/>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GB" dirty="0" err="1"/>
              <a:t>ssss</a:t>
            </a:r>
            <a:endParaRPr lang="en-GB"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8E657C-D340-413A-8E6C-26EECB6302B2}" type="slidenum">
              <a:rPr lang="en-GB" smtClean="0"/>
              <a:pPr/>
              <a:t>‹#›</a:t>
            </a:fld>
            <a:endParaRPr lang="en-GB"/>
          </a:p>
        </p:txBody>
      </p:sp>
    </p:spTree>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61.xml"/><Relationship Id="rId1" Type="http://schemas.openxmlformats.org/officeDocument/2006/relationships/slideLayout" Target="../slideLayouts/slideLayout7.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70.png"/></Relationships>
</file>

<file path=ppt/slides/_rels/slide105.xml.rels><?xml version="1.0" encoding="UTF-8" standalone="yes"?>
<Relationships xmlns="http://schemas.openxmlformats.org/package/2006/relationships"><Relationship Id="rId3" Type="http://schemas.openxmlformats.org/officeDocument/2006/relationships/image" Target="../media/image62.png"/><Relationship Id="rId7" Type="http://schemas.openxmlformats.org/officeDocument/2006/relationships/image" Target="../media/image74.png"/><Relationship Id="rId2" Type="http://schemas.openxmlformats.org/officeDocument/2006/relationships/notesSlide" Target="../notesSlides/notesSlide62.xml"/><Relationship Id="rId1" Type="http://schemas.openxmlformats.org/officeDocument/2006/relationships/slideLayout" Target="../slideLayouts/slideLayout7.xml"/><Relationship Id="rId6" Type="http://schemas.openxmlformats.org/officeDocument/2006/relationships/image" Target="../media/image70.png"/><Relationship Id="rId5" Type="http://schemas.openxmlformats.org/officeDocument/2006/relationships/image" Target="../media/image66.png"/><Relationship Id="rId4" Type="http://schemas.openxmlformats.org/officeDocument/2006/relationships/image" Target="../media/image65.png"/></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72.xml"/><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73.xml"/><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xml"/></Relationships>
</file>

<file path=ppt/slides/_rels/slide11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75.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76.xml"/><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77.xml"/><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2.png"/><Relationship Id="rId1" Type="http://schemas.openxmlformats.org/officeDocument/2006/relationships/slideLayout" Target="../slideLayouts/slideLayout7.xml"/><Relationship Id="rId5" Type="http://schemas.openxmlformats.org/officeDocument/2006/relationships/image" Target="../media/image66.png"/><Relationship Id="rId4" Type="http://schemas.openxmlformats.org/officeDocument/2006/relationships/image" Target="../media/image65.png"/></Relationships>
</file>

<file path=ppt/slides/_rels/slide12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2.png"/><Relationship Id="rId1" Type="http://schemas.openxmlformats.org/officeDocument/2006/relationships/slideLayout" Target="../slideLayouts/slideLayout7.xml"/><Relationship Id="rId5" Type="http://schemas.openxmlformats.org/officeDocument/2006/relationships/image" Target="../media/image66.png"/><Relationship Id="rId4" Type="http://schemas.openxmlformats.org/officeDocument/2006/relationships/image" Target="../media/image65.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2.png"/><Relationship Id="rId1" Type="http://schemas.openxmlformats.org/officeDocument/2006/relationships/slideLayout" Target="../slideLayouts/slideLayout7.xml"/><Relationship Id="rId5" Type="http://schemas.openxmlformats.org/officeDocument/2006/relationships/image" Target="../media/image66.png"/><Relationship Id="rId4" Type="http://schemas.openxmlformats.org/officeDocument/2006/relationships/image" Target="../media/image65.png"/></Relationships>
</file>

<file path=ppt/slides/_rels/slide131.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notesSlide" Target="../notesSlides/notesSlide78.xml"/><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Layout" Target="../slideLayouts/slideLayout8.xml"/></Relationships>
</file>

<file path=ppt/slides/_rels/slide137.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Layout" Target="../slideLayouts/slideLayout8.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png"/><Relationship Id="rId1" Type="http://schemas.openxmlformats.org/officeDocument/2006/relationships/slideLayout" Target="../slideLayouts/slideLayout8.xml"/><Relationship Id="rId4" Type="http://schemas.openxmlformats.org/officeDocument/2006/relationships/image" Target="../media/image16.jpeg"/></Relationships>
</file>

<file path=ppt/slides/_rels/slide1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7.png"/><Relationship Id="rId1" Type="http://schemas.openxmlformats.org/officeDocument/2006/relationships/slideLayout" Target="../slideLayouts/slideLayout8.xml"/><Relationship Id="rId4" Type="http://schemas.openxmlformats.org/officeDocument/2006/relationships/image" Target="../media/image16.jpe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8.png"/><Relationship Id="rId1" Type="http://schemas.openxmlformats.org/officeDocument/2006/relationships/slideLayout" Target="../slideLayouts/slideLayout8.xml"/><Relationship Id="rId4" Type="http://schemas.openxmlformats.org/officeDocument/2006/relationships/image" Target="../media/image16.jpeg"/></Relationships>
</file>

<file path=ppt/slides/_rels/slide2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9.png"/><Relationship Id="rId1" Type="http://schemas.openxmlformats.org/officeDocument/2006/relationships/slideLayout" Target="../slideLayouts/slideLayout8.xml"/><Relationship Id="rId4" Type="http://schemas.openxmlformats.org/officeDocument/2006/relationships/image" Target="../media/image16.jpeg"/></Relationships>
</file>

<file path=ppt/slides/_rels/slide2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20.png"/><Relationship Id="rId1" Type="http://schemas.openxmlformats.org/officeDocument/2006/relationships/slideLayout" Target="../slideLayouts/slideLayout8.xml"/><Relationship Id="rId4" Type="http://schemas.openxmlformats.org/officeDocument/2006/relationships/image" Target="../media/image16.jpeg"/></Relationships>
</file>

<file path=ppt/slides/_rels/slide2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21.png"/><Relationship Id="rId1" Type="http://schemas.openxmlformats.org/officeDocument/2006/relationships/slideLayout" Target="../slideLayouts/slideLayout8.xml"/><Relationship Id="rId4" Type="http://schemas.openxmlformats.org/officeDocument/2006/relationships/image" Target="../media/image16.jpeg"/></Relationships>
</file>

<file path=ppt/slides/_rels/slide2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22.png"/><Relationship Id="rId1" Type="http://schemas.openxmlformats.org/officeDocument/2006/relationships/slideLayout" Target="../slideLayouts/slideLayout8.xml"/><Relationship Id="rId4" Type="http://schemas.openxmlformats.org/officeDocument/2006/relationships/image" Target="../media/image16.jpeg"/></Relationships>
</file>

<file path=ppt/slides/_rels/slide2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23.png"/><Relationship Id="rId1" Type="http://schemas.openxmlformats.org/officeDocument/2006/relationships/slideLayout" Target="../slideLayouts/slideLayout8.xml"/><Relationship Id="rId4" Type="http://schemas.openxmlformats.org/officeDocument/2006/relationships/image" Target="../media/image16.jpeg"/></Relationships>
</file>

<file path=ppt/slides/_rels/slide2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24.png"/><Relationship Id="rId1" Type="http://schemas.openxmlformats.org/officeDocument/2006/relationships/slideLayout" Target="../slideLayouts/slideLayout8.xml"/><Relationship Id="rId4" Type="http://schemas.openxmlformats.org/officeDocument/2006/relationships/image" Target="../media/image16.jpeg"/></Relationships>
</file>

<file path=ppt/slides/_rels/slide2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25.png"/><Relationship Id="rId1" Type="http://schemas.openxmlformats.org/officeDocument/2006/relationships/slideLayout" Target="../slideLayouts/slideLayout8.xml"/><Relationship Id="rId4" Type="http://schemas.openxmlformats.org/officeDocument/2006/relationships/image" Target="../media/image16.jpeg"/></Relationships>
</file>

<file path=ppt/slides/_rels/slide2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26.png"/><Relationship Id="rId1" Type="http://schemas.openxmlformats.org/officeDocument/2006/relationships/slideLayout" Target="../slideLayouts/slideLayout8.xml"/><Relationship Id="rId4" Type="http://schemas.openxmlformats.org/officeDocument/2006/relationships/image" Target="../media/image16.jpeg"/></Relationships>
</file>

<file path=ppt/slides/_rels/slide2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27.png"/><Relationship Id="rId1" Type="http://schemas.openxmlformats.org/officeDocument/2006/relationships/slideLayout" Target="../slideLayouts/slideLayout8.xml"/><Relationship Id="rId4" Type="http://schemas.openxmlformats.org/officeDocument/2006/relationships/image" Target="../media/image16.jpeg"/></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28.png"/><Relationship Id="rId1" Type="http://schemas.openxmlformats.org/officeDocument/2006/relationships/slideLayout" Target="../slideLayouts/slideLayout8.xml"/><Relationship Id="rId4" Type="http://schemas.openxmlformats.org/officeDocument/2006/relationships/image" Target="../media/image16.jpeg"/></Relationships>
</file>

<file path=ppt/slides/_rels/slide3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29.png"/><Relationship Id="rId1" Type="http://schemas.openxmlformats.org/officeDocument/2006/relationships/slideLayout" Target="../slideLayouts/slideLayout8.xml"/><Relationship Id="rId4" Type="http://schemas.openxmlformats.org/officeDocument/2006/relationships/image" Target="../media/image16.jpeg"/></Relationships>
</file>

<file path=ppt/slides/_rels/slide3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30.png"/><Relationship Id="rId1" Type="http://schemas.openxmlformats.org/officeDocument/2006/relationships/slideLayout" Target="../slideLayouts/slideLayout8.xml"/><Relationship Id="rId4" Type="http://schemas.openxmlformats.org/officeDocument/2006/relationships/image" Target="../media/image16.jpeg"/></Relationships>
</file>

<file path=ppt/slides/_rels/slide3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31.png"/><Relationship Id="rId1" Type="http://schemas.openxmlformats.org/officeDocument/2006/relationships/slideLayout" Target="../slideLayouts/slideLayout8.xml"/><Relationship Id="rId4" Type="http://schemas.openxmlformats.org/officeDocument/2006/relationships/image" Target="../media/image16.jpeg"/></Relationships>
</file>

<file path=ppt/slides/_rels/slide3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32.png"/><Relationship Id="rId1" Type="http://schemas.openxmlformats.org/officeDocument/2006/relationships/slideLayout" Target="../slideLayouts/slideLayout8.xml"/><Relationship Id="rId4" Type="http://schemas.openxmlformats.org/officeDocument/2006/relationships/image" Target="../media/image16.jpeg"/></Relationships>
</file>

<file path=ppt/slides/_rels/slide3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33.png"/><Relationship Id="rId1" Type="http://schemas.openxmlformats.org/officeDocument/2006/relationships/slideLayout" Target="../slideLayouts/slideLayout8.xml"/><Relationship Id="rId4" Type="http://schemas.openxmlformats.org/officeDocument/2006/relationships/image" Target="../media/image16.jpeg"/></Relationships>
</file>

<file path=ppt/slides/_rels/slide3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34.png"/><Relationship Id="rId1" Type="http://schemas.openxmlformats.org/officeDocument/2006/relationships/slideLayout" Target="../slideLayouts/slideLayout8.xml"/><Relationship Id="rId4" Type="http://schemas.openxmlformats.org/officeDocument/2006/relationships/image" Target="../media/image16.jpeg"/></Relationships>
</file>

<file path=ppt/slides/_rels/slide3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35.png"/><Relationship Id="rId1" Type="http://schemas.openxmlformats.org/officeDocument/2006/relationships/slideLayout" Target="../slideLayouts/slideLayout8.xml"/><Relationship Id="rId4" Type="http://schemas.openxmlformats.org/officeDocument/2006/relationships/image" Target="../media/image16.jpeg"/></Relationships>
</file>

<file path=ppt/slides/_rels/slide3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36.png"/><Relationship Id="rId1" Type="http://schemas.openxmlformats.org/officeDocument/2006/relationships/slideLayout" Target="../slideLayouts/slideLayout8.xml"/><Relationship Id="rId4" Type="http://schemas.openxmlformats.org/officeDocument/2006/relationships/image" Target="../media/image16.jpeg"/></Relationships>
</file>

<file path=ppt/slides/_rels/slide3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37.png"/><Relationship Id="rId1" Type="http://schemas.openxmlformats.org/officeDocument/2006/relationships/slideLayout" Target="../slideLayouts/slideLayout8.xml"/><Relationship Id="rId4" Type="http://schemas.openxmlformats.org/officeDocument/2006/relationships/image" Target="../media/image16.jpe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38.png"/><Relationship Id="rId1" Type="http://schemas.openxmlformats.org/officeDocument/2006/relationships/slideLayout" Target="../slideLayouts/slideLayout8.xml"/><Relationship Id="rId4" Type="http://schemas.openxmlformats.org/officeDocument/2006/relationships/image" Target="../media/image16.jpeg"/></Relationships>
</file>

<file path=ppt/slides/_rels/slide4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39.png"/><Relationship Id="rId1" Type="http://schemas.openxmlformats.org/officeDocument/2006/relationships/slideLayout" Target="../slideLayouts/slideLayout8.xml"/><Relationship Id="rId4" Type="http://schemas.openxmlformats.org/officeDocument/2006/relationships/image" Target="../media/image16.jpeg"/></Relationships>
</file>

<file path=ppt/slides/_rels/slide4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40.png"/><Relationship Id="rId1" Type="http://schemas.openxmlformats.org/officeDocument/2006/relationships/slideLayout" Target="../slideLayouts/slideLayout8.xml"/><Relationship Id="rId4" Type="http://schemas.openxmlformats.org/officeDocument/2006/relationships/image" Target="../media/image16.jpeg"/></Relationships>
</file>

<file path=ppt/slides/_rels/slide4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41.png"/><Relationship Id="rId1" Type="http://schemas.openxmlformats.org/officeDocument/2006/relationships/slideLayout" Target="../slideLayouts/slideLayout8.xml"/><Relationship Id="rId4" Type="http://schemas.openxmlformats.org/officeDocument/2006/relationships/image" Target="../media/image16.jpeg"/></Relationships>
</file>

<file path=ppt/slides/_rels/slide4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42.png"/><Relationship Id="rId1" Type="http://schemas.openxmlformats.org/officeDocument/2006/relationships/slideLayout" Target="../slideLayouts/slideLayout8.xml"/><Relationship Id="rId4" Type="http://schemas.openxmlformats.org/officeDocument/2006/relationships/image" Target="../media/image16.jpeg"/></Relationships>
</file>

<file path=ppt/slides/_rels/slide4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43.png"/><Relationship Id="rId1" Type="http://schemas.openxmlformats.org/officeDocument/2006/relationships/slideLayout" Target="../slideLayouts/slideLayout8.xml"/><Relationship Id="rId4" Type="http://schemas.openxmlformats.org/officeDocument/2006/relationships/image" Target="../media/image16.jpeg"/></Relationships>
</file>

<file path=ppt/slides/_rels/slide4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44.png"/><Relationship Id="rId1" Type="http://schemas.openxmlformats.org/officeDocument/2006/relationships/slideLayout" Target="../slideLayouts/slideLayout8.xml"/><Relationship Id="rId4" Type="http://schemas.openxmlformats.org/officeDocument/2006/relationships/image" Target="../media/image16.jpeg"/></Relationships>
</file>

<file path=ppt/slides/_rels/slide4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45.png"/><Relationship Id="rId1" Type="http://schemas.openxmlformats.org/officeDocument/2006/relationships/slideLayout" Target="../slideLayouts/slideLayout8.xml"/><Relationship Id="rId4" Type="http://schemas.openxmlformats.org/officeDocument/2006/relationships/image" Target="../media/image16.jpeg"/></Relationships>
</file>

<file path=ppt/slides/_rels/slide4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46.png"/><Relationship Id="rId1" Type="http://schemas.openxmlformats.org/officeDocument/2006/relationships/slideLayout" Target="../slideLayouts/slideLayout8.xml"/><Relationship Id="rId4" Type="http://schemas.openxmlformats.org/officeDocument/2006/relationships/image" Target="../media/image16.jpeg"/></Relationships>
</file>

<file path=ppt/slides/_rels/slide4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47.png"/><Relationship Id="rId1" Type="http://schemas.openxmlformats.org/officeDocument/2006/relationships/slideLayout" Target="../slideLayouts/slideLayout8.xml"/><Relationship Id="rId4" Type="http://schemas.openxmlformats.org/officeDocument/2006/relationships/image" Target="../media/image16.jpe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48.png"/><Relationship Id="rId1" Type="http://schemas.openxmlformats.org/officeDocument/2006/relationships/slideLayout" Target="../slideLayouts/slideLayout8.xml"/><Relationship Id="rId4" Type="http://schemas.openxmlformats.org/officeDocument/2006/relationships/image" Target="../media/image16.jpeg"/></Relationships>
</file>

<file path=ppt/slides/_rels/slide5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49.png"/><Relationship Id="rId1" Type="http://schemas.openxmlformats.org/officeDocument/2006/relationships/slideLayout" Target="../slideLayouts/slideLayout8.xml"/><Relationship Id="rId4" Type="http://schemas.openxmlformats.org/officeDocument/2006/relationships/image" Target="../media/image16.jpeg"/></Relationships>
</file>

<file path=ppt/slides/_rels/slide5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50.png"/><Relationship Id="rId1" Type="http://schemas.openxmlformats.org/officeDocument/2006/relationships/slideLayout" Target="../slideLayouts/slideLayout8.xml"/><Relationship Id="rId4" Type="http://schemas.openxmlformats.org/officeDocument/2006/relationships/image" Target="../media/image16.jpeg"/></Relationships>
</file>

<file path=ppt/slides/_rels/slide5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0.xml"/><Relationship Id="rId1" Type="http://schemas.openxmlformats.org/officeDocument/2006/relationships/slideLayout" Target="../slideLayouts/slideLayout7.xml"/><Relationship Id="rId5" Type="http://schemas.openxmlformats.org/officeDocument/2006/relationships/image" Target="../media/image54.png"/><Relationship Id="rId4" Type="http://schemas.openxmlformats.org/officeDocument/2006/relationships/image" Target="../media/image53.png"/></Relationships>
</file>

<file path=ppt/slides/_rels/slide5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3.png"/><Relationship Id="rId1" Type="http://schemas.openxmlformats.org/officeDocument/2006/relationships/slideLayout" Target="../slideLayouts/slideLayout7.xml"/><Relationship Id="rId5" Type="http://schemas.openxmlformats.org/officeDocument/2006/relationships/image" Target="../media/image56.png"/><Relationship Id="rId4" Type="http://schemas.openxmlformats.org/officeDocument/2006/relationships/image" Target="../media/image54.png"/></Relationships>
</file>

<file path=ppt/slides/_rels/slide5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56.png"/><Relationship Id="rId5" Type="http://schemas.openxmlformats.org/officeDocument/2006/relationships/image" Target="../media/image54.png"/><Relationship Id="rId4" Type="http://schemas.openxmlformats.org/officeDocument/2006/relationships/image" Target="../media/image55.png"/></Relationships>
</file>

<file path=ppt/slides/_rels/slide5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2.xml"/><Relationship Id="rId1" Type="http://schemas.openxmlformats.org/officeDocument/2006/relationships/slideLayout" Target="../slideLayouts/slideLayout7.xml"/><Relationship Id="rId5" Type="http://schemas.openxmlformats.org/officeDocument/2006/relationships/image" Target="../media/image56.png"/><Relationship Id="rId4" Type="http://schemas.openxmlformats.org/officeDocument/2006/relationships/image" Target="../media/image55.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image" Target="../media/image60.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openxmlformats.org/officeDocument/2006/relationships/image" Target="../media/image60.png"/></Relationships>
</file>

<file path=ppt/slides/_rels/slide7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openxmlformats.org/officeDocument/2006/relationships/image" Target="../media/image57.png"/></Relationships>
</file>

<file path=ppt/slides/_rels/slide7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7.xml"/><Relationship Id="rId1" Type="http://schemas.openxmlformats.org/officeDocument/2006/relationships/slideLayout" Target="../slideLayouts/slideLayout7.xml"/><Relationship Id="rId5" Type="http://schemas.openxmlformats.org/officeDocument/2006/relationships/image" Target="../media/image62.png"/><Relationship Id="rId4" Type="http://schemas.openxmlformats.org/officeDocument/2006/relationships/image" Target="../media/image57.png"/></Relationships>
</file>

<file path=ppt/slides/_rels/slide7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3.xml"/><Relationship Id="rId1" Type="http://schemas.openxmlformats.org/officeDocument/2006/relationships/slideLayout" Target="../slideLayouts/slideLayout7.xml"/><Relationship Id="rId6" Type="http://schemas.openxmlformats.org/officeDocument/2006/relationships/image" Target="../media/image62.png"/><Relationship Id="rId5" Type="http://schemas.openxmlformats.org/officeDocument/2006/relationships/image" Target="../media/image56.png"/><Relationship Id="rId4" Type="http://schemas.openxmlformats.org/officeDocument/2006/relationships/image" Target="../media/image54.png"/></Relationships>
</file>

<file path=ppt/slides/_rels/slide8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4.xml"/><Relationship Id="rId1" Type="http://schemas.openxmlformats.org/officeDocument/2006/relationships/slideLayout" Target="../slideLayouts/slideLayout7.xml"/><Relationship Id="rId4" Type="http://schemas.openxmlformats.org/officeDocument/2006/relationships/image" Target="../media/image57.png"/></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59.png"/><Relationship Id="rId1" Type="http://schemas.openxmlformats.org/officeDocument/2006/relationships/slideLayout" Target="../slideLayouts/slideLayout7.xml"/><Relationship Id="rId4" Type="http://schemas.openxmlformats.org/officeDocument/2006/relationships/image" Target="../media/image60.png"/></Relationships>
</file>

<file path=ppt/slides/_rels/slide87.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7.xml"/><Relationship Id="rId4" Type="http://schemas.openxmlformats.org/officeDocument/2006/relationships/image" Target="../media/image66.png"/></Relationships>
</file>

<file path=ppt/slides/_rels/slide8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gif"/><Relationship Id="rId7" Type="http://schemas.openxmlformats.org/officeDocument/2006/relationships/image" Target="../media/image7.jpeg"/><Relationship Id="rId12" Type="http://schemas.openxmlformats.org/officeDocument/2006/relationships/image" Target="../media/image12.jpeg"/><Relationship Id="rId2" Type="http://schemas.openxmlformats.org/officeDocument/2006/relationships/notesSlide" Target="../notesSlides/notesSlide9.xml"/><Relationship Id="rId1" Type="http://schemas.openxmlformats.org/officeDocument/2006/relationships/slideLayout" Target="../slideLayouts/slideLayout8.xml"/><Relationship Id="rId6" Type="http://schemas.openxmlformats.org/officeDocument/2006/relationships/image" Target="../media/image6.jpe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jpeg"/><Relationship Id="rId9" Type="http://schemas.openxmlformats.org/officeDocument/2006/relationships/image" Target="../media/image9.jpeg"/></Relationships>
</file>

<file path=ppt/slides/_rels/slide9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59.png"/><Relationship Id="rId1" Type="http://schemas.openxmlformats.org/officeDocument/2006/relationships/slideLayout" Target="../slideLayouts/slideLayout7.xml"/><Relationship Id="rId5" Type="http://schemas.openxmlformats.org/officeDocument/2006/relationships/image" Target="../media/image66.png"/><Relationship Id="rId4" Type="http://schemas.openxmlformats.org/officeDocument/2006/relationships/image" Target="../media/image65.png"/></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56.xml"/><Relationship Id="rId1" Type="http://schemas.openxmlformats.org/officeDocument/2006/relationships/slideLayout" Target="../slideLayouts/slideLayout7.xml"/><Relationship Id="rId5" Type="http://schemas.openxmlformats.org/officeDocument/2006/relationships/image" Target="../media/image57.png"/><Relationship Id="rId4" Type="http://schemas.openxmlformats.org/officeDocument/2006/relationships/image" Target="../media/image6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349375"/>
            <a:ext cx="7772400" cy="1470025"/>
          </a:xfrm>
        </p:spPr>
        <p:txBody>
          <a:bodyPr>
            <a:normAutofit/>
          </a:bodyPr>
          <a:lstStyle/>
          <a:p>
            <a:r>
              <a:rPr lang="en-GB" dirty="0"/>
              <a:t>Railway Oriented Programming</a:t>
            </a:r>
            <a:br>
              <a:rPr lang="en-GB" dirty="0"/>
            </a:br>
            <a:r>
              <a:rPr lang="en-GB" sz="2800" dirty="0"/>
              <a:t>A functional approach to error handling</a:t>
            </a:r>
            <a:endParaRPr lang="en-GB" dirty="0"/>
          </a:p>
        </p:txBody>
      </p:sp>
      <p:sp>
        <p:nvSpPr>
          <p:cNvPr id="11" name="Subtitle 2"/>
          <p:cNvSpPr txBox="1">
            <a:spLocks/>
          </p:cNvSpPr>
          <p:nvPr/>
        </p:nvSpPr>
        <p:spPr>
          <a:xfrm>
            <a:off x="683568" y="3573016"/>
            <a:ext cx="7920880" cy="2423120"/>
          </a:xfrm>
          <a:prstGeom prst="rect">
            <a:avLst/>
          </a:prstGeom>
        </p:spPr>
        <p:txBody>
          <a:bodyPr vert="horz" lIns="91440" tIns="45720" rIns="91440" bIns="45720" rtlCol="0">
            <a:normAutofit fontScale="92500" lnSpcReduction="20000"/>
          </a:bodyPr>
          <a:lstStyle/>
          <a:p>
            <a:pPr lvl="0" algn="ctr">
              <a:spcBef>
                <a:spcPct val="20000"/>
              </a:spcBef>
            </a:pPr>
            <a:r>
              <a:rPr kumimoji="0" lang="en-GB" sz="3200" b="0" i="0" u="none" strike="noStrike" kern="1200" cap="none" spc="0" normalizeH="0" baseline="0" noProof="0" dirty="0">
                <a:ln>
                  <a:noFill/>
                </a:ln>
                <a:effectLst/>
                <a:uLnTx/>
                <a:uFillTx/>
                <a:latin typeface="+mn-lt"/>
                <a:ea typeface="+mn-ea"/>
                <a:cs typeface="+mn-cs"/>
              </a:rPr>
              <a:t>Scott </a:t>
            </a:r>
            <a:r>
              <a:rPr kumimoji="0" lang="en-GB" sz="3200" b="0" i="0" u="none" strike="noStrike" kern="1200" cap="none" spc="0" normalizeH="0" baseline="0" noProof="0" dirty="0" err="1">
                <a:ln>
                  <a:noFill/>
                </a:ln>
                <a:effectLst/>
                <a:uLnTx/>
                <a:uFillTx/>
                <a:latin typeface="+mn-lt"/>
                <a:ea typeface="+mn-ea"/>
                <a:cs typeface="+mn-cs"/>
              </a:rPr>
              <a:t>Wlaschin</a:t>
            </a:r>
            <a:endParaRPr kumimoji="0" lang="en-GB" sz="3200" b="0" i="0" u="none" strike="noStrike" kern="1200" cap="none" spc="0" normalizeH="0" baseline="0" noProof="0" dirty="0">
              <a:ln>
                <a:noFill/>
              </a:ln>
              <a:effectLst/>
              <a:uLnTx/>
              <a:uFillTx/>
              <a:latin typeface="+mn-lt"/>
              <a:ea typeface="+mn-ea"/>
              <a:cs typeface="+mn-cs"/>
            </a:endParaRPr>
          </a:p>
          <a:p>
            <a:pPr lvl="0" algn="ctr">
              <a:spcBef>
                <a:spcPct val="20000"/>
              </a:spcBef>
            </a:pPr>
            <a:r>
              <a:rPr lang="en-GB" sz="3200" dirty="0"/>
              <a:t>@</a:t>
            </a:r>
            <a:r>
              <a:rPr lang="en-GB" sz="3200" dirty="0" err="1"/>
              <a:t>ScottWlaschin</a:t>
            </a:r>
            <a:endParaRPr lang="en-GB" sz="3200" dirty="0"/>
          </a:p>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GB" sz="3200" b="0" i="0" u="none" strike="noStrike" kern="1200" cap="none" spc="0" normalizeH="0" baseline="0" noProof="0" dirty="0">
              <a:ln>
                <a:noFill/>
              </a:ln>
              <a:effectLst/>
              <a:uLnTx/>
              <a:uFillTx/>
              <a:latin typeface="+mn-lt"/>
              <a:ea typeface="+mn-ea"/>
              <a:cs typeface="+mn-cs"/>
            </a:endParaRPr>
          </a:p>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en-GB" sz="3200" b="0" i="0" u="none" strike="noStrike" kern="1200" cap="none" spc="0" normalizeH="0" baseline="0" noProof="0" dirty="0">
                <a:ln>
                  <a:noFill/>
                </a:ln>
                <a:effectLst/>
                <a:uLnTx/>
                <a:uFillTx/>
                <a:latin typeface="+mn-lt"/>
                <a:ea typeface="+mn-ea"/>
                <a:cs typeface="+mn-cs"/>
              </a:rPr>
              <a:t>fsharpforfunandprofit.com  </a:t>
            </a:r>
          </a:p>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lang="en-GB" sz="3200" dirty="0"/>
              <a:t>FPbridge.co.uk</a:t>
            </a:r>
            <a:endParaRPr kumimoji="0" lang="en-GB" sz="3200" b="0" i="0" u="none" strike="noStrike" kern="1200" cap="none" spc="0" normalizeH="0" baseline="0" noProof="0" dirty="0">
              <a:ln>
                <a:noFill/>
              </a:ln>
              <a:effectLst/>
              <a:uLnTx/>
              <a:uFillTx/>
              <a:latin typeface="+mn-lt"/>
              <a:ea typeface="+mn-ea"/>
              <a:cs typeface="+mn-cs"/>
            </a:endParaRPr>
          </a:p>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GB" sz="3200" b="0" i="0" u="none" strike="noStrike" kern="1200" cap="none" spc="0" normalizeH="0" baseline="0" noProof="0" dirty="0">
              <a:ln>
                <a:noFill/>
              </a:ln>
              <a:effectLst/>
              <a:uLnTx/>
              <a:uFillTx/>
              <a:latin typeface="+mn-lt"/>
              <a:ea typeface="+mn-ea"/>
              <a:cs typeface="+mn-cs"/>
            </a:endParaRPr>
          </a:p>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GB" sz="3200" b="0" i="0" u="none" strike="noStrike" kern="1200" cap="none" spc="0" normalizeH="0" baseline="0" noProof="0" dirty="0">
              <a:ln>
                <a:noFill/>
              </a:ln>
              <a:effectLst/>
              <a:uLnTx/>
              <a:uFillTx/>
              <a:latin typeface="+mn-lt"/>
              <a:ea typeface="+mn-ea"/>
              <a:cs typeface="+mn-cs"/>
            </a:endParaRPr>
          </a:p>
        </p:txBody>
      </p:sp>
      <p:sp>
        <p:nvSpPr>
          <p:cNvPr id="6" name="TextBox 5"/>
          <p:cNvSpPr txBox="1"/>
          <p:nvPr/>
        </p:nvSpPr>
        <p:spPr>
          <a:xfrm>
            <a:off x="304800" y="5410200"/>
            <a:ext cx="2736304" cy="830997"/>
          </a:xfrm>
          <a:prstGeom prst="rect">
            <a:avLst/>
          </a:prstGeom>
          <a:noFill/>
        </p:spPr>
        <p:txBody>
          <a:bodyPr wrap="square" rtlCol="0">
            <a:spAutoFit/>
          </a:bodyPr>
          <a:lstStyle/>
          <a:p>
            <a:r>
              <a:rPr lang="en-GB" sz="2400" dirty="0">
                <a:solidFill>
                  <a:srgbClr val="C00000"/>
                </a:solidFill>
                <a:latin typeface="Conformity" pitchFamily="2" charset="0"/>
              </a:rPr>
              <a:t>...but </a:t>
            </a:r>
            <a:r>
              <a:rPr lang="en-GB" sz="2400" dirty="0" err="1">
                <a:solidFill>
                  <a:srgbClr val="C00000"/>
                </a:solidFill>
                <a:latin typeface="Conformity" pitchFamily="2" charset="0"/>
              </a:rPr>
              <a:t>OCaml</a:t>
            </a:r>
            <a:r>
              <a:rPr lang="en-GB" sz="2400" dirty="0">
                <a:solidFill>
                  <a:srgbClr val="C00000"/>
                </a:solidFill>
                <a:latin typeface="Conformity" pitchFamily="2" charset="0"/>
              </a:rPr>
              <a:t> and Haskell are very similar.</a:t>
            </a:r>
          </a:p>
        </p:txBody>
      </p:sp>
      <p:grpSp>
        <p:nvGrpSpPr>
          <p:cNvPr id="12" name="Group 11"/>
          <p:cNvGrpSpPr/>
          <p:nvPr/>
        </p:nvGrpSpPr>
        <p:grpSpPr>
          <a:xfrm>
            <a:off x="381000" y="4343400"/>
            <a:ext cx="2514600" cy="914400"/>
            <a:chOff x="381000" y="4800600"/>
            <a:chExt cx="2514600" cy="914400"/>
          </a:xfrm>
        </p:grpSpPr>
        <p:sp>
          <p:nvSpPr>
            <p:cNvPr id="5" name="TextBox 4"/>
            <p:cNvSpPr txBox="1"/>
            <p:nvPr/>
          </p:nvSpPr>
          <p:spPr>
            <a:xfrm>
              <a:off x="381000" y="4800600"/>
              <a:ext cx="2514600" cy="830997"/>
            </a:xfrm>
            <a:prstGeom prst="rect">
              <a:avLst/>
            </a:prstGeom>
            <a:noFill/>
          </p:spPr>
          <p:txBody>
            <a:bodyPr wrap="square" rtlCol="0">
              <a:spAutoFit/>
            </a:bodyPr>
            <a:lstStyle/>
            <a:p>
              <a:r>
                <a:rPr lang="en-GB" sz="2400" dirty="0">
                  <a:solidFill>
                    <a:srgbClr val="C00000"/>
                  </a:solidFill>
                  <a:latin typeface="Conformity" pitchFamily="2" charset="0"/>
                </a:rPr>
                <a:t>Examples will be in JavaScript...</a:t>
              </a:r>
            </a:p>
          </p:txBody>
        </p:sp>
        <p:sp>
          <p:nvSpPr>
            <p:cNvPr id="8" name="Freeform 7"/>
            <p:cNvSpPr/>
            <p:nvPr/>
          </p:nvSpPr>
          <p:spPr>
            <a:xfrm flipH="1" flipV="1">
              <a:off x="1676400" y="5486400"/>
              <a:ext cx="914400" cy="228600"/>
            </a:xfrm>
            <a:custGeom>
              <a:avLst/>
              <a:gdLst>
                <a:gd name="connsiteX0" fmla="*/ 1047750 w 1047750"/>
                <a:gd name="connsiteY0" fmla="*/ 441325 h 441325"/>
                <a:gd name="connsiteX1" fmla="*/ 733425 w 1047750"/>
                <a:gd name="connsiteY1" fmla="*/ 60325 h 441325"/>
                <a:gd name="connsiteX2" fmla="*/ 0 w 1047750"/>
                <a:gd name="connsiteY2" fmla="*/ 79375 h 441325"/>
              </a:gdLst>
              <a:ahLst/>
              <a:cxnLst>
                <a:cxn ang="0">
                  <a:pos x="connsiteX0" y="connsiteY0"/>
                </a:cxn>
                <a:cxn ang="0">
                  <a:pos x="connsiteX1" y="connsiteY1"/>
                </a:cxn>
                <a:cxn ang="0">
                  <a:pos x="connsiteX2" y="connsiteY2"/>
                </a:cxn>
              </a:cxnLst>
              <a:rect l="l" t="t" r="r" b="b"/>
              <a:pathLst>
                <a:path w="1047750" h="441325">
                  <a:moveTo>
                    <a:pt x="1047750" y="441325"/>
                  </a:moveTo>
                  <a:cubicBezTo>
                    <a:pt x="977900" y="280987"/>
                    <a:pt x="908050" y="120650"/>
                    <a:pt x="733425" y="60325"/>
                  </a:cubicBezTo>
                  <a:cubicBezTo>
                    <a:pt x="558800" y="0"/>
                    <a:pt x="279400" y="39687"/>
                    <a:pt x="0" y="79375"/>
                  </a:cubicBezTo>
                </a:path>
              </a:pathLst>
            </a:custGeom>
            <a:ln w="1905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uiExpand="1" build="p"/>
      <p:bldP spid="6"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Straying from the happy path</a:t>
            </a:r>
          </a:p>
        </p:txBody>
      </p:sp>
      <p:grpSp>
        <p:nvGrpSpPr>
          <p:cNvPr id="51" name="Group 50"/>
          <p:cNvGrpSpPr/>
          <p:nvPr/>
        </p:nvGrpSpPr>
        <p:grpSpPr>
          <a:xfrm>
            <a:off x="4848472" y="2873827"/>
            <a:ext cx="2321526" cy="728530"/>
            <a:chOff x="5991474" y="2326736"/>
            <a:chExt cx="2321526" cy="728530"/>
          </a:xfrm>
        </p:grpSpPr>
        <p:cxnSp>
          <p:nvCxnSpPr>
            <p:cNvPr id="94210" name="AutoShape 2"/>
            <p:cNvCxnSpPr>
              <a:cxnSpLocks noChangeShapeType="1"/>
              <a:stCxn id="25" idx="3"/>
              <a:endCxn id="94211" idx="0"/>
            </p:cNvCxnSpPr>
            <p:nvPr/>
          </p:nvCxnSpPr>
          <p:spPr bwMode="auto">
            <a:xfrm>
              <a:off x="5991474" y="2326736"/>
              <a:ext cx="1403526" cy="187864"/>
            </a:xfrm>
            <a:prstGeom prst="bentConnector2">
              <a:avLst/>
            </a:prstGeom>
            <a:noFill/>
            <a:ln w="38100">
              <a:solidFill>
                <a:srgbClr val="C00000"/>
              </a:solidFill>
              <a:round/>
              <a:headEnd/>
              <a:tailEnd type="triangle" w="med" len="med"/>
            </a:ln>
          </p:spPr>
        </p:cxnSp>
        <p:sp>
          <p:nvSpPr>
            <p:cNvPr id="94211" name="AutoShape 3"/>
            <p:cNvSpPr>
              <a:spLocks noChangeArrowheads="1"/>
            </p:cNvSpPr>
            <p:nvPr/>
          </p:nvSpPr>
          <p:spPr bwMode="auto">
            <a:xfrm>
              <a:off x="6477000" y="2514600"/>
              <a:ext cx="1836000" cy="540666"/>
            </a:xfrm>
            <a:prstGeom prst="roundRect">
              <a:avLst>
                <a:gd name="adj" fmla="val 16667"/>
              </a:avLst>
            </a:prstGeom>
            <a:noFill/>
            <a:ln w="6350">
              <a:noFill/>
              <a:round/>
              <a:headEnd/>
              <a:tailEnd/>
            </a:ln>
            <a:effectLst/>
          </p:spPr>
          <p:txBody>
            <a:bodyPr vert="horz" wrap="square" lIns="18000" tIns="10800" rIns="18000" bIns="1080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GB" sz="1600" b="0" i="0" u="none" strike="noStrike" cap="none" normalizeH="0" baseline="0" dirty="0">
                  <a:ln>
                    <a:noFill/>
                  </a:ln>
                  <a:solidFill>
                    <a:srgbClr val="C00000"/>
                  </a:solidFill>
                  <a:effectLst/>
                  <a:latin typeface="Calibri" pitchFamily="34" charset="0"/>
                  <a:cs typeface="Arial" pitchFamily="34" charset="0"/>
                </a:rPr>
                <a:t>Name is</a:t>
              </a:r>
              <a:r>
                <a:rPr kumimoji="0" lang="en-GB" sz="1600" b="0" i="0" u="none" strike="noStrike" cap="none" normalizeH="0" dirty="0">
                  <a:ln>
                    <a:noFill/>
                  </a:ln>
                  <a:solidFill>
                    <a:srgbClr val="C00000"/>
                  </a:solidFill>
                  <a:effectLst/>
                  <a:latin typeface="Calibri" pitchFamily="34" charset="0"/>
                  <a:cs typeface="Arial" pitchFamily="34" charset="0"/>
                </a:rPr>
                <a:t> blank</a:t>
              </a:r>
              <a:br>
                <a:rPr lang="en-US" sz="1600" dirty="0">
                  <a:solidFill>
                    <a:srgbClr val="C00000"/>
                  </a:solidFill>
                  <a:latin typeface="Calibri" pitchFamily="34" charset="0"/>
                  <a:cs typeface="Arial" pitchFamily="34" charset="0"/>
                </a:rPr>
              </a:br>
              <a:r>
                <a:rPr lang="en-US" sz="1600" dirty="0">
                  <a:solidFill>
                    <a:srgbClr val="C00000"/>
                  </a:solidFill>
                  <a:latin typeface="Calibri" pitchFamily="34" charset="0"/>
                  <a:cs typeface="Arial" pitchFamily="34" charset="0"/>
                </a:rPr>
                <a:t>Email not valid</a:t>
              </a:r>
              <a:endParaRPr kumimoji="0" lang="en-GB" sz="1600" b="0" i="0" u="none" strike="noStrike" cap="none" normalizeH="0" dirty="0">
                <a:ln>
                  <a:noFill/>
                </a:ln>
                <a:solidFill>
                  <a:srgbClr val="C00000"/>
                </a:solidFill>
                <a:effectLst/>
                <a:latin typeface="Calibri" pitchFamily="34" charset="0"/>
                <a:cs typeface="Arial" pitchFamily="34" charset="0"/>
              </a:endParaRPr>
            </a:p>
          </p:txBody>
        </p:sp>
      </p:grpSp>
      <p:grpSp>
        <p:nvGrpSpPr>
          <p:cNvPr id="22" name="Group 21"/>
          <p:cNvGrpSpPr/>
          <p:nvPr/>
        </p:nvGrpSpPr>
        <p:grpSpPr>
          <a:xfrm>
            <a:off x="381000" y="1766291"/>
            <a:ext cx="4481505" cy="3893466"/>
            <a:chOff x="1524002" y="1219200"/>
            <a:chExt cx="4481505" cy="3893466"/>
          </a:xfrm>
        </p:grpSpPr>
        <p:sp>
          <p:nvSpPr>
            <p:cNvPr id="24" name="AutoShape 1"/>
            <p:cNvSpPr>
              <a:spLocks noChangeAspect="1" noChangeArrowheads="1"/>
            </p:cNvSpPr>
            <p:nvPr/>
          </p:nvSpPr>
          <p:spPr bwMode="auto">
            <a:xfrm>
              <a:off x="1524002" y="1219200"/>
              <a:ext cx="4481505" cy="540000"/>
            </a:xfrm>
            <a:prstGeom prst="roundRect">
              <a:avLst>
                <a:gd name="adj" fmla="val 16667"/>
              </a:avLst>
            </a:prstGeom>
            <a:solidFill>
              <a:srgbClr val="FFFFFF"/>
            </a:solidFill>
            <a:ln w="6350">
              <a:solidFill>
                <a:srgbClr val="000000"/>
              </a:solidFill>
              <a:round/>
              <a:headEnd/>
              <a:tailEnd/>
            </a:ln>
            <a:effectLst/>
          </p:spPr>
          <p:txBody>
            <a:bodyPr vert="horz" wrap="square" lIns="91440" tIns="10800" rIns="91440" bIns="1080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GB" sz="2000" b="0" i="0" u="none" strike="noStrike" cap="none" normalizeH="0" baseline="0" dirty="0">
                  <a:ln>
                    <a:noFill/>
                  </a:ln>
                  <a:solidFill>
                    <a:schemeClr val="tx1"/>
                  </a:solidFill>
                  <a:effectLst/>
                  <a:latin typeface="Calibri" pitchFamily="34" charset="0"/>
                  <a:cs typeface="Arial" pitchFamily="34" charset="0"/>
                </a:rPr>
                <a:t>Receive request</a:t>
              </a:r>
              <a:endParaRPr kumimoji="0" lang="en-US" sz="4400" b="0" i="0" u="none" strike="noStrike" cap="none" normalizeH="0" baseline="0" dirty="0">
                <a:ln>
                  <a:noFill/>
                </a:ln>
                <a:solidFill>
                  <a:schemeClr val="tx1"/>
                </a:solidFill>
                <a:effectLst/>
                <a:latin typeface="Arial" pitchFamily="34" charset="0"/>
                <a:cs typeface="Arial" pitchFamily="34" charset="0"/>
              </a:endParaRPr>
            </a:p>
          </p:txBody>
        </p:sp>
        <p:sp>
          <p:nvSpPr>
            <p:cNvPr id="25" name="AutoShape 2"/>
            <p:cNvSpPr>
              <a:spLocks noChangeAspect="1" noChangeArrowheads="1"/>
            </p:cNvSpPr>
            <p:nvPr/>
          </p:nvSpPr>
          <p:spPr bwMode="auto">
            <a:xfrm>
              <a:off x="1538034" y="2056736"/>
              <a:ext cx="4453440" cy="540000"/>
            </a:xfrm>
            <a:prstGeom prst="roundRect">
              <a:avLst>
                <a:gd name="adj" fmla="val 16667"/>
              </a:avLst>
            </a:prstGeom>
            <a:solidFill>
              <a:srgbClr val="FFFFFF"/>
            </a:solidFill>
            <a:ln w="6350">
              <a:solidFill>
                <a:srgbClr val="000000"/>
              </a:solidFill>
              <a:round/>
              <a:headEnd/>
              <a:tailEnd/>
            </a:ln>
            <a:effectLst/>
          </p:spPr>
          <p:txBody>
            <a:bodyPr vert="horz" wrap="square" lIns="91440" tIns="10800" rIns="91440" bIns="10800" numCol="1" anchor="t" anchorCtr="0" compatLnSpc="1">
              <a:prstTxWarp prst="textNoShape">
                <a:avLst/>
              </a:prstTxWarp>
            </a:bodyPr>
            <a:lstStyle/>
            <a:p>
              <a:pPr lvl="0" algn="ctr" fontAlgn="base">
                <a:spcBef>
                  <a:spcPct val="0"/>
                </a:spcBef>
                <a:spcAft>
                  <a:spcPts val="1000"/>
                </a:spcAft>
              </a:pPr>
              <a:r>
                <a:rPr kumimoji="0" lang="en-GB" sz="2000" b="0" i="0" u="none" strike="noStrike" cap="none" normalizeH="0" baseline="0" dirty="0">
                  <a:ln>
                    <a:noFill/>
                  </a:ln>
                  <a:solidFill>
                    <a:schemeClr val="tx1"/>
                  </a:solidFill>
                  <a:effectLst/>
                  <a:latin typeface="Calibri" pitchFamily="34" charset="0"/>
                  <a:cs typeface="Arial" pitchFamily="34" charset="0"/>
                </a:rPr>
                <a:t>Validate </a:t>
              </a:r>
              <a:r>
                <a:rPr lang="en-GB" sz="2000" dirty="0">
                  <a:latin typeface="Calibri" pitchFamily="34" charset="0"/>
                  <a:cs typeface="Arial" pitchFamily="34" charset="0"/>
                </a:rPr>
                <a:t>and </a:t>
              </a:r>
              <a:r>
                <a:rPr lang="en-GB" sz="2000" dirty="0" err="1">
                  <a:latin typeface="Calibri" pitchFamily="34" charset="0"/>
                  <a:cs typeface="Arial" pitchFamily="34" charset="0"/>
                </a:rPr>
                <a:t>canonicalize</a:t>
              </a:r>
              <a:r>
                <a:rPr lang="en-GB" sz="2000" dirty="0">
                  <a:latin typeface="Calibri" pitchFamily="34" charset="0"/>
                  <a:cs typeface="Arial" pitchFamily="34" charset="0"/>
                </a:rPr>
                <a:t> </a:t>
              </a:r>
              <a:r>
                <a:rPr kumimoji="0" lang="en-GB" sz="2000" b="0" i="0" u="none" strike="noStrike" cap="none" normalizeH="0" baseline="0" dirty="0">
                  <a:ln>
                    <a:noFill/>
                  </a:ln>
                  <a:solidFill>
                    <a:schemeClr val="tx1"/>
                  </a:solidFill>
                  <a:effectLst/>
                  <a:latin typeface="Calibri" pitchFamily="34" charset="0"/>
                  <a:cs typeface="Arial" pitchFamily="34" charset="0"/>
                </a:rPr>
                <a:t>request</a:t>
              </a:r>
              <a:endParaRPr kumimoji="0" lang="en-US" sz="4400" b="0" i="0" u="none" strike="noStrike" cap="none" normalizeH="0" baseline="0" dirty="0">
                <a:ln>
                  <a:noFill/>
                </a:ln>
                <a:solidFill>
                  <a:schemeClr val="tx1"/>
                </a:solidFill>
                <a:effectLst/>
                <a:latin typeface="Arial" pitchFamily="34" charset="0"/>
                <a:cs typeface="Arial" pitchFamily="34" charset="0"/>
              </a:endParaRPr>
            </a:p>
          </p:txBody>
        </p:sp>
        <p:sp>
          <p:nvSpPr>
            <p:cNvPr id="27" name="AutoShape 3"/>
            <p:cNvSpPr>
              <a:spLocks noChangeAspect="1" noChangeArrowheads="1"/>
            </p:cNvSpPr>
            <p:nvPr/>
          </p:nvSpPr>
          <p:spPr bwMode="auto">
            <a:xfrm>
              <a:off x="1524002" y="2897599"/>
              <a:ext cx="4481505" cy="540000"/>
            </a:xfrm>
            <a:prstGeom prst="roundRect">
              <a:avLst>
                <a:gd name="adj" fmla="val 16667"/>
              </a:avLst>
            </a:prstGeom>
            <a:solidFill>
              <a:srgbClr val="FFFFFF"/>
            </a:solidFill>
            <a:ln w="6350">
              <a:solidFill>
                <a:srgbClr val="000000"/>
              </a:solidFill>
              <a:round/>
              <a:headEnd/>
              <a:tailEnd/>
            </a:ln>
            <a:effectLst/>
          </p:spPr>
          <p:txBody>
            <a:bodyPr vert="horz" wrap="square" lIns="91440" tIns="10800" rIns="91440" bIns="10800" numCol="1" anchor="t" anchorCtr="0" compatLnSpc="1">
              <a:prstTxWarp prst="textNoShape">
                <a:avLst/>
              </a:prstTxWarp>
            </a:bodyPr>
            <a:lstStyle/>
            <a:p>
              <a:pPr lvl="0" algn="ctr" fontAlgn="base">
                <a:spcBef>
                  <a:spcPct val="0"/>
                </a:spcBef>
                <a:spcAft>
                  <a:spcPts val="1000"/>
                </a:spcAft>
              </a:pPr>
              <a:r>
                <a:rPr lang="en-GB" sz="2000" dirty="0">
                  <a:latin typeface="Calibri" pitchFamily="34" charset="0"/>
                  <a:cs typeface="Arial" pitchFamily="34" charset="0"/>
                </a:rPr>
                <a:t>Update existing user record</a:t>
              </a:r>
              <a:endParaRPr lang="en-US" sz="4400" dirty="0">
                <a:latin typeface="Arial" pitchFamily="34" charset="0"/>
                <a:cs typeface="Arial" pitchFamily="34" charset="0"/>
              </a:endParaRPr>
            </a:p>
          </p:txBody>
        </p:sp>
        <p:cxnSp>
          <p:nvCxnSpPr>
            <p:cNvPr id="28" name="AutoShape 4"/>
            <p:cNvCxnSpPr>
              <a:cxnSpLocks noChangeShapeType="1"/>
              <a:stCxn id="24" idx="2"/>
              <a:endCxn id="25" idx="0"/>
            </p:cNvCxnSpPr>
            <p:nvPr/>
          </p:nvCxnSpPr>
          <p:spPr bwMode="auto">
            <a:xfrm flipH="1">
              <a:off x="3764754" y="1759200"/>
              <a:ext cx="1" cy="297536"/>
            </a:xfrm>
            <a:prstGeom prst="straightConnector1">
              <a:avLst/>
            </a:prstGeom>
            <a:noFill/>
            <a:ln w="38100">
              <a:solidFill>
                <a:srgbClr val="000000"/>
              </a:solidFill>
              <a:round/>
              <a:headEnd/>
              <a:tailEnd type="triangle" w="med" len="med"/>
            </a:ln>
          </p:spPr>
        </p:cxnSp>
        <p:sp>
          <p:nvSpPr>
            <p:cNvPr id="30" name="AutoShape 6"/>
            <p:cNvSpPr>
              <a:spLocks noChangeAspect="1" noChangeArrowheads="1"/>
            </p:cNvSpPr>
            <p:nvPr/>
          </p:nvSpPr>
          <p:spPr bwMode="auto">
            <a:xfrm>
              <a:off x="1524002" y="3735133"/>
              <a:ext cx="4481505" cy="540000"/>
            </a:xfrm>
            <a:prstGeom prst="roundRect">
              <a:avLst>
                <a:gd name="adj" fmla="val 16667"/>
              </a:avLst>
            </a:prstGeom>
            <a:solidFill>
              <a:srgbClr val="FFFFFF"/>
            </a:solidFill>
            <a:ln w="6350">
              <a:solidFill>
                <a:srgbClr val="000000"/>
              </a:solidFill>
              <a:round/>
              <a:headEnd/>
              <a:tailEnd/>
            </a:ln>
            <a:effectLst/>
          </p:spPr>
          <p:txBody>
            <a:bodyPr vert="horz" wrap="square" lIns="91440" tIns="10800" rIns="91440" bIns="10800" numCol="1" anchor="t" anchorCtr="0" compatLnSpc="1">
              <a:prstTxWarp prst="textNoShape">
                <a:avLst/>
              </a:prstTxWarp>
            </a:bodyPr>
            <a:lstStyle/>
            <a:p>
              <a:pPr algn="ctr" fontAlgn="base">
                <a:spcBef>
                  <a:spcPct val="0"/>
                </a:spcBef>
                <a:spcAft>
                  <a:spcPts val="1000"/>
                </a:spcAft>
              </a:pPr>
              <a:r>
                <a:rPr lang="en-GB" sz="2000" dirty="0">
                  <a:latin typeface="Calibri" pitchFamily="34" charset="0"/>
                  <a:cs typeface="Arial" pitchFamily="34" charset="0"/>
                </a:rPr>
                <a:t>Send verification email</a:t>
              </a:r>
              <a:endParaRPr lang="en-US" sz="4400" dirty="0">
                <a:latin typeface="Arial" pitchFamily="34" charset="0"/>
                <a:cs typeface="Arial" pitchFamily="34" charset="0"/>
              </a:endParaRPr>
            </a:p>
          </p:txBody>
        </p:sp>
        <p:sp>
          <p:nvSpPr>
            <p:cNvPr id="31" name="AutoShape 8"/>
            <p:cNvSpPr>
              <a:spLocks noChangeAspect="1" noChangeArrowheads="1"/>
            </p:cNvSpPr>
            <p:nvPr/>
          </p:nvSpPr>
          <p:spPr bwMode="auto">
            <a:xfrm>
              <a:off x="1524002" y="4572666"/>
              <a:ext cx="4481505" cy="540000"/>
            </a:xfrm>
            <a:prstGeom prst="roundRect">
              <a:avLst>
                <a:gd name="adj" fmla="val 16667"/>
              </a:avLst>
            </a:prstGeom>
            <a:solidFill>
              <a:srgbClr val="FFFFFF"/>
            </a:solidFill>
            <a:ln w="6350">
              <a:solidFill>
                <a:srgbClr val="000000"/>
              </a:solidFill>
              <a:round/>
              <a:headEnd/>
              <a:tailEnd/>
            </a:ln>
            <a:effectLst/>
          </p:spPr>
          <p:txBody>
            <a:bodyPr vert="horz" wrap="square" lIns="91440" tIns="10800" rIns="91440" bIns="10800" numCol="1" anchor="t" anchorCtr="0" compatLnSpc="1">
              <a:prstTxWarp prst="textNoShape">
                <a:avLst/>
              </a:prstTxWarp>
            </a:bodyPr>
            <a:lstStyle/>
            <a:p>
              <a:pPr lvl="0" algn="ctr" fontAlgn="base">
                <a:spcBef>
                  <a:spcPct val="0"/>
                </a:spcBef>
                <a:spcAft>
                  <a:spcPts val="1000"/>
                </a:spcAft>
              </a:pPr>
              <a:r>
                <a:rPr lang="en-GB" sz="2000" dirty="0">
                  <a:latin typeface="Calibri" pitchFamily="34" charset="0"/>
                  <a:cs typeface="Arial" pitchFamily="34" charset="0"/>
                </a:rPr>
                <a:t>Return result to user</a:t>
              </a:r>
              <a:endParaRPr lang="en-US" sz="4400" dirty="0">
                <a:latin typeface="Arial" pitchFamily="34" charset="0"/>
                <a:cs typeface="Arial" pitchFamily="34" charset="0"/>
              </a:endParaRPr>
            </a:p>
          </p:txBody>
        </p:sp>
        <p:cxnSp>
          <p:nvCxnSpPr>
            <p:cNvPr id="34" name="AutoShape 4"/>
            <p:cNvCxnSpPr>
              <a:cxnSpLocks noChangeShapeType="1"/>
              <a:stCxn id="25" idx="2"/>
              <a:endCxn id="27" idx="0"/>
            </p:cNvCxnSpPr>
            <p:nvPr/>
          </p:nvCxnSpPr>
          <p:spPr bwMode="auto">
            <a:xfrm>
              <a:off x="3764754" y="2596736"/>
              <a:ext cx="1" cy="300863"/>
            </a:xfrm>
            <a:prstGeom prst="straightConnector1">
              <a:avLst/>
            </a:prstGeom>
            <a:noFill/>
            <a:ln w="38100">
              <a:solidFill>
                <a:srgbClr val="000000"/>
              </a:solidFill>
              <a:round/>
              <a:headEnd/>
              <a:tailEnd type="triangle" w="med" len="med"/>
            </a:ln>
          </p:spPr>
        </p:cxnSp>
        <p:cxnSp>
          <p:nvCxnSpPr>
            <p:cNvPr id="35" name="AutoShape 4"/>
            <p:cNvCxnSpPr>
              <a:cxnSpLocks noChangeShapeType="1"/>
              <a:stCxn id="27" idx="2"/>
              <a:endCxn id="30" idx="0"/>
            </p:cNvCxnSpPr>
            <p:nvPr/>
          </p:nvCxnSpPr>
          <p:spPr bwMode="auto">
            <a:xfrm>
              <a:off x="3764755" y="3437599"/>
              <a:ext cx="0" cy="297534"/>
            </a:xfrm>
            <a:prstGeom prst="straightConnector1">
              <a:avLst/>
            </a:prstGeom>
            <a:noFill/>
            <a:ln w="38100">
              <a:solidFill>
                <a:srgbClr val="000000"/>
              </a:solidFill>
              <a:round/>
              <a:headEnd/>
              <a:tailEnd type="triangle" w="med" len="med"/>
            </a:ln>
          </p:spPr>
        </p:cxnSp>
        <p:cxnSp>
          <p:nvCxnSpPr>
            <p:cNvPr id="36" name="AutoShape 4"/>
            <p:cNvCxnSpPr>
              <a:cxnSpLocks noChangeShapeType="1"/>
              <a:stCxn id="30" idx="2"/>
              <a:endCxn id="31" idx="0"/>
            </p:cNvCxnSpPr>
            <p:nvPr/>
          </p:nvCxnSpPr>
          <p:spPr bwMode="auto">
            <a:xfrm>
              <a:off x="3764755" y="4275133"/>
              <a:ext cx="0" cy="297533"/>
            </a:xfrm>
            <a:prstGeom prst="straightConnector1">
              <a:avLst/>
            </a:prstGeom>
            <a:noFill/>
            <a:ln w="38100">
              <a:solidFill>
                <a:srgbClr val="000000"/>
              </a:solidFill>
              <a:round/>
              <a:headEnd/>
              <a:tailEnd type="triangle" w="med" len="med"/>
            </a:ln>
          </p:spPr>
        </p:cxnSp>
      </p:grpSp>
      <p:grpSp>
        <p:nvGrpSpPr>
          <p:cNvPr id="52" name="Group 51"/>
          <p:cNvGrpSpPr/>
          <p:nvPr/>
        </p:nvGrpSpPr>
        <p:grpSpPr>
          <a:xfrm>
            <a:off x="4862505" y="3714690"/>
            <a:ext cx="3450495" cy="531510"/>
            <a:chOff x="4862505" y="3264756"/>
            <a:chExt cx="3450495" cy="531510"/>
          </a:xfrm>
        </p:grpSpPr>
        <p:sp>
          <p:nvSpPr>
            <p:cNvPr id="94217" name="AutoShape 9"/>
            <p:cNvSpPr>
              <a:spLocks noChangeArrowheads="1"/>
            </p:cNvSpPr>
            <p:nvPr/>
          </p:nvSpPr>
          <p:spPr bwMode="auto">
            <a:xfrm>
              <a:off x="6477000" y="3436266"/>
              <a:ext cx="1836000" cy="360000"/>
            </a:xfrm>
            <a:prstGeom prst="roundRect">
              <a:avLst>
                <a:gd name="adj" fmla="val 16667"/>
              </a:avLst>
            </a:prstGeom>
            <a:noFill/>
            <a:ln w="6350">
              <a:noFill/>
              <a:round/>
              <a:headEnd/>
              <a:tailEnd/>
            </a:ln>
            <a:effectLst/>
          </p:spPr>
          <p:txBody>
            <a:bodyPr vert="horz" wrap="square" lIns="18000" tIns="10800" rIns="18000" bIns="1080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GB" sz="1600" b="0" i="0" u="none" strike="noStrike" cap="none" normalizeH="0" baseline="0" dirty="0">
                  <a:ln>
                    <a:noFill/>
                  </a:ln>
                  <a:solidFill>
                    <a:srgbClr val="C00000"/>
                  </a:solidFill>
                  <a:effectLst/>
                  <a:latin typeface="Calibri" pitchFamily="34" charset="0"/>
                  <a:cs typeface="Arial" pitchFamily="34" charset="0"/>
                </a:rPr>
                <a:t>User not found</a:t>
              </a:r>
              <a:br>
                <a:rPr kumimoji="0" lang="en-GB" sz="1600" b="0" i="0" u="none" strike="noStrike" cap="none" normalizeH="0" baseline="0" dirty="0">
                  <a:ln>
                    <a:noFill/>
                  </a:ln>
                  <a:solidFill>
                    <a:srgbClr val="C00000"/>
                  </a:solidFill>
                  <a:effectLst/>
                  <a:latin typeface="Calibri" pitchFamily="34" charset="0"/>
                  <a:cs typeface="Arial" pitchFamily="34" charset="0"/>
                </a:rPr>
              </a:br>
              <a:r>
                <a:rPr kumimoji="0" lang="en-GB" sz="1600" b="0" i="0" u="none" strike="noStrike" cap="none" normalizeH="0" baseline="0" dirty="0">
                  <a:ln>
                    <a:noFill/>
                  </a:ln>
                  <a:solidFill>
                    <a:srgbClr val="C00000"/>
                  </a:solidFill>
                  <a:effectLst/>
                  <a:latin typeface="Calibri" pitchFamily="34" charset="0"/>
                  <a:cs typeface="Arial" pitchFamily="34" charset="0"/>
                </a:rPr>
                <a:t>Db error</a:t>
              </a:r>
              <a:endParaRPr kumimoji="0" lang="en-US" sz="3600" b="0" i="0" u="none" strike="noStrike" cap="none" normalizeH="0" baseline="0" dirty="0">
                <a:ln>
                  <a:noFill/>
                </a:ln>
                <a:solidFill>
                  <a:srgbClr val="C00000"/>
                </a:solidFill>
                <a:effectLst/>
                <a:latin typeface="Arial" pitchFamily="34" charset="0"/>
                <a:cs typeface="Arial" pitchFamily="34" charset="0"/>
              </a:endParaRPr>
            </a:p>
          </p:txBody>
        </p:sp>
        <p:cxnSp>
          <p:nvCxnSpPr>
            <p:cNvPr id="41" name="AutoShape 2"/>
            <p:cNvCxnSpPr>
              <a:cxnSpLocks noChangeShapeType="1"/>
              <a:stCxn id="27" idx="3"/>
              <a:endCxn id="94217" idx="0"/>
            </p:cNvCxnSpPr>
            <p:nvPr/>
          </p:nvCxnSpPr>
          <p:spPr bwMode="auto">
            <a:xfrm>
              <a:off x="4862505" y="3264756"/>
              <a:ext cx="2532495" cy="171510"/>
            </a:xfrm>
            <a:prstGeom prst="bentConnector2">
              <a:avLst/>
            </a:prstGeom>
            <a:noFill/>
            <a:ln w="38100">
              <a:solidFill>
                <a:srgbClr val="C00000"/>
              </a:solidFill>
              <a:round/>
              <a:headEnd/>
              <a:tailEnd type="triangle" w="med" len="med"/>
            </a:ln>
          </p:spPr>
        </p:cxnSp>
      </p:grpSp>
      <p:grpSp>
        <p:nvGrpSpPr>
          <p:cNvPr id="53" name="Group 52"/>
          <p:cNvGrpSpPr/>
          <p:nvPr/>
        </p:nvGrpSpPr>
        <p:grpSpPr>
          <a:xfrm>
            <a:off x="4862505" y="4552224"/>
            <a:ext cx="3450495" cy="781776"/>
            <a:chOff x="4862505" y="4102290"/>
            <a:chExt cx="3450495" cy="781776"/>
          </a:xfrm>
        </p:grpSpPr>
        <p:sp>
          <p:nvSpPr>
            <p:cNvPr id="94213" name="AutoShape 5"/>
            <p:cNvSpPr>
              <a:spLocks noChangeArrowheads="1"/>
            </p:cNvSpPr>
            <p:nvPr/>
          </p:nvSpPr>
          <p:spPr bwMode="auto">
            <a:xfrm>
              <a:off x="6477000" y="4295466"/>
              <a:ext cx="1836000" cy="588600"/>
            </a:xfrm>
            <a:prstGeom prst="roundRect">
              <a:avLst>
                <a:gd name="adj" fmla="val 16667"/>
              </a:avLst>
            </a:prstGeom>
            <a:noFill/>
            <a:ln w="6350">
              <a:noFill/>
              <a:round/>
              <a:headEnd/>
              <a:tailEnd/>
            </a:ln>
            <a:effectLst/>
          </p:spPr>
          <p:txBody>
            <a:bodyPr vert="horz" wrap="square" lIns="18000" tIns="10800" rIns="18000" bIns="10800" numCol="1" anchor="t" anchorCtr="0" compatLnSpc="1">
              <a:prstTxWarp prst="textNoShape">
                <a:avLst/>
              </a:prstTxWarp>
            </a:bodyPr>
            <a:lstStyle/>
            <a:p>
              <a:pPr lvl="0" algn="ctr" fontAlgn="base">
                <a:spcBef>
                  <a:spcPct val="0"/>
                </a:spcBef>
                <a:spcAft>
                  <a:spcPts val="1000"/>
                </a:spcAft>
              </a:pPr>
              <a:r>
                <a:rPr lang="en-GB" sz="1600" dirty="0">
                  <a:solidFill>
                    <a:srgbClr val="C00000"/>
                  </a:solidFill>
                  <a:latin typeface="Calibri" pitchFamily="34" charset="0"/>
                  <a:cs typeface="Arial" pitchFamily="34" charset="0"/>
                </a:rPr>
                <a:t>Authorization error</a:t>
              </a:r>
              <a:br>
                <a:rPr lang="en-GB" sz="1600" dirty="0">
                  <a:solidFill>
                    <a:srgbClr val="C00000"/>
                  </a:solidFill>
                  <a:latin typeface="Calibri" pitchFamily="34" charset="0"/>
                  <a:cs typeface="Arial" pitchFamily="34" charset="0"/>
                </a:rPr>
              </a:br>
              <a:r>
                <a:rPr lang="en-GB" sz="1600" dirty="0">
                  <a:solidFill>
                    <a:srgbClr val="C00000"/>
                  </a:solidFill>
                  <a:latin typeface="Calibri" pitchFamily="34" charset="0"/>
                  <a:cs typeface="Arial" pitchFamily="34" charset="0"/>
                </a:rPr>
                <a:t>Timeout</a:t>
              </a:r>
              <a:endParaRPr lang="en-US" sz="3600" dirty="0">
                <a:solidFill>
                  <a:srgbClr val="C00000"/>
                </a:solidFill>
                <a:latin typeface="Arial" pitchFamily="34" charset="0"/>
                <a:cs typeface="Arial" pitchFamily="34" charset="0"/>
              </a:endParaRPr>
            </a:p>
          </p:txBody>
        </p:sp>
        <p:cxnSp>
          <p:nvCxnSpPr>
            <p:cNvPr id="45" name="AutoShape 2"/>
            <p:cNvCxnSpPr>
              <a:cxnSpLocks noChangeShapeType="1"/>
              <a:stCxn id="30" idx="3"/>
              <a:endCxn id="94213" idx="0"/>
            </p:cNvCxnSpPr>
            <p:nvPr/>
          </p:nvCxnSpPr>
          <p:spPr bwMode="auto">
            <a:xfrm>
              <a:off x="4862505" y="4102290"/>
              <a:ext cx="2532495" cy="193176"/>
            </a:xfrm>
            <a:prstGeom prst="bentConnector2">
              <a:avLst/>
            </a:prstGeom>
            <a:noFill/>
            <a:ln w="38100">
              <a:solidFill>
                <a:srgbClr val="C00000"/>
              </a:solidFill>
              <a:round/>
              <a:headEnd/>
              <a:tailEnd type="triangle" w="med" len="med"/>
            </a:ln>
          </p:spPr>
        </p:cxnSp>
      </p:grpSp>
      <p:sp>
        <p:nvSpPr>
          <p:cNvPr id="56" name="TextBox 55"/>
          <p:cNvSpPr txBox="1"/>
          <p:nvPr/>
        </p:nvSpPr>
        <p:spPr>
          <a:xfrm>
            <a:off x="920837" y="772715"/>
            <a:ext cx="5791200" cy="707886"/>
          </a:xfrm>
          <a:prstGeom prst="rect">
            <a:avLst/>
          </a:prstGeom>
          <a:noFill/>
        </p:spPr>
        <p:txBody>
          <a:bodyPr wrap="square" rtlCol="0">
            <a:spAutoFit/>
          </a:bodyPr>
          <a:lstStyle/>
          <a:p>
            <a:pPr algn="ctr"/>
            <a:r>
              <a:rPr lang="en-GB" sz="2000" i="1" dirty="0">
                <a:latin typeface="+mj-lt"/>
                <a:cs typeface="Consolas" pitchFamily="49" charset="0"/>
              </a:rPr>
              <a:t>"As a user I want to update my name and email address"</a:t>
            </a:r>
            <a:br>
              <a:rPr lang="en-GB" sz="2000" i="1" dirty="0">
                <a:latin typeface="+mj-lt"/>
                <a:cs typeface="Consolas" pitchFamily="49" charset="0"/>
              </a:rPr>
            </a:br>
            <a:endParaRPr lang="en-GB" sz="2000" i="1" dirty="0">
              <a:solidFill>
                <a:srgbClr val="C00000"/>
              </a:solidFill>
              <a:latin typeface="Conformity" pitchFamily="2" charset="0"/>
              <a:cs typeface="Consolas" pitchFamily="49" charset="0"/>
            </a:endParaRPr>
          </a:p>
        </p:txBody>
      </p:sp>
      <p:pic>
        <p:nvPicPr>
          <p:cNvPr id="214022" name="Picture 6" descr="sad face"/>
          <p:cNvPicPr>
            <a:picLocks noChangeAspect="1" noChangeArrowheads="1"/>
          </p:cNvPicPr>
          <p:nvPr/>
        </p:nvPicPr>
        <p:blipFill>
          <a:blip r:embed="rId3" cstate="print"/>
          <a:srcRect/>
          <a:stretch>
            <a:fillRect/>
          </a:stretch>
        </p:blipFill>
        <p:spPr bwMode="auto">
          <a:xfrm>
            <a:off x="6648450" y="914400"/>
            <a:ext cx="742950" cy="742950"/>
          </a:xfrm>
          <a:prstGeom prst="rect">
            <a:avLst/>
          </a:prstGeom>
          <a:noFill/>
        </p:spPr>
      </p:pic>
      <p:sp>
        <p:nvSpPr>
          <p:cNvPr id="29" name="TextBox 28"/>
          <p:cNvSpPr txBox="1"/>
          <p:nvPr/>
        </p:nvSpPr>
        <p:spPr>
          <a:xfrm>
            <a:off x="920837" y="1058405"/>
            <a:ext cx="5791200" cy="369332"/>
          </a:xfrm>
          <a:prstGeom prst="rect">
            <a:avLst/>
          </a:prstGeom>
          <a:noFill/>
        </p:spPr>
        <p:txBody>
          <a:bodyPr wrap="square" rtlCol="0">
            <a:spAutoFit/>
          </a:bodyPr>
          <a:lstStyle/>
          <a:p>
            <a:pPr algn="ctr"/>
            <a:r>
              <a:rPr lang="en-GB" i="1" dirty="0">
                <a:solidFill>
                  <a:srgbClr val="C00000"/>
                </a:solidFill>
                <a:latin typeface="Conformity" pitchFamily="2" charset="0"/>
                <a:cs typeface="Consolas" pitchFamily="49" charset="0"/>
              </a:rPr>
              <a:t>- and see sensible error messages when something goes wrong!</a:t>
            </a:r>
          </a:p>
        </p:txBody>
      </p:sp>
      <p:sp>
        <p:nvSpPr>
          <p:cNvPr id="32" name="TextBox 31">
            <a:extLst>
              <a:ext uri="{FF2B5EF4-FFF2-40B4-BE49-F238E27FC236}">
                <a16:creationId xmlns:a16="http://schemas.microsoft.com/office/drawing/2014/main" id="{F3446F8F-6791-F04D-A14A-204C3F3B03BD}"/>
              </a:ext>
            </a:extLst>
          </p:cNvPr>
          <p:cNvSpPr txBox="1"/>
          <p:nvPr/>
        </p:nvSpPr>
        <p:spPr>
          <a:xfrm>
            <a:off x="4921337" y="4936852"/>
            <a:ext cx="3581400" cy="2031325"/>
          </a:xfrm>
          <a:prstGeom prst="rect">
            <a:avLst/>
          </a:prstGeom>
          <a:noFill/>
        </p:spPr>
        <p:txBody>
          <a:bodyPr wrap="square" rtlCol="0">
            <a:spAutoFit/>
          </a:bodyPr>
          <a:lstStyle/>
          <a:p>
            <a:r>
              <a:rPr lang="en-GB" dirty="0">
                <a:latin typeface="Consolas" pitchFamily="49" charset="0"/>
                <a:cs typeface="Consolas" pitchFamily="49" charset="0"/>
              </a:rPr>
              <a:t>/*</a:t>
            </a:r>
          </a:p>
          <a:p>
            <a:r>
              <a:rPr lang="en-GB" dirty="0">
                <a:latin typeface="Consolas" pitchFamily="49" charset="0"/>
                <a:cs typeface="Consolas" pitchFamily="49" charset="0"/>
              </a:rPr>
              <a:t>* @typedef Request</a:t>
            </a:r>
          </a:p>
          <a:p>
            <a:r>
              <a:rPr lang="en-GB" dirty="0">
                <a:latin typeface="Consolas" pitchFamily="49" charset="0"/>
                <a:cs typeface="Consolas" pitchFamily="49" charset="0"/>
              </a:rPr>
              <a:t>* @type {Object}</a:t>
            </a:r>
          </a:p>
          <a:p>
            <a:r>
              <a:rPr lang="en-GB" dirty="0">
                <a:latin typeface="Consolas" pitchFamily="49" charset="0"/>
                <a:cs typeface="Consolas" pitchFamily="49" charset="0"/>
              </a:rPr>
              <a:t>* @property {number} </a:t>
            </a:r>
            <a:r>
              <a:rPr lang="en-GB" dirty="0" err="1">
                <a:latin typeface="Consolas" pitchFamily="49" charset="0"/>
                <a:cs typeface="Consolas" pitchFamily="49" charset="0"/>
              </a:rPr>
              <a:t>userId</a:t>
            </a:r>
            <a:endParaRPr lang="en-GB" dirty="0">
              <a:latin typeface="Consolas" pitchFamily="49" charset="0"/>
              <a:cs typeface="Consolas" pitchFamily="49" charset="0"/>
            </a:endParaRPr>
          </a:p>
          <a:p>
            <a:r>
              <a:rPr lang="en-GB" dirty="0">
                <a:latin typeface="Consolas" pitchFamily="49" charset="0"/>
                <a:cs typeface="Consolas" pitchFamily="49" charset="0"/>
              </a:rPr>
              <a:t>* @property {string} name</a:t>
            </a:r>
          </a:p>
          <a:p>
            <a:r>
              <a:rPr lang="en-GB" dirty="0">
                <a:latin typeface="Consolas" pitchFamily="49" charset="0"/>
                <a:cs typeface="Consolas" pitchFamily="49" charset="0"/>
              </a:rPr>
              <a:t>* @property {string} email</a:t>
            </a:r>
          </a:p>
          <a:p>
            <a:r>
              <a:rPr lang="en-GB" dirty="0">
                <a:latin typeface="Consolas" pitchFamily="49" charset="0"/>
                <a:cs typeface="Consolas" pitchFamily="49" charset="0"/>
              </a:rPr>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40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2"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Functions that throw exceptions</a:t>
            </a:r>
          </a:p>
        </p:txBody>
      </p:sp>
      <p:sp>
        <p:nvSpPr>
          <p:cNvPr id="3" name="Rectangle 2"/>
          <p:cNvSpPr/>
          <p:nvPr/>
        </p:nvSpPr>
        <p:spPr>
          <a:xfrm>
            <a:off x="4191000" y="1981200"/>
            <a:ext cx="4343400" cy="2062103"/>
          </a:xfrm>
          <a:prstGeom prst="rect">
            <a:avLst/>
          </a:prstGeom>
        </p:spPr>
        <p:txBody>
          <a:bodyPr wrap="square">
            <a:spAutoFit/>
          </a:bodyPr>
          <a:lstStyle/>
          <a:p>
            <a:r>
              <a:rPr lang="en-GB" sz="3200" dirty="0"/>
              <a:t>Even Yoda recommends not to use exception handling for control flow:</a:t>
            </a:r>
            <a:br>
              <a:rPr lang="en-GB" sz="3200" dirty="0"/>
            </a:br>
            <a:endParaRPr lang="en-GB" sz="3200" dirty="0"/>
          </a:p>
        </p:txBody>
      </p:sp>
      <p:pic>
        <p:nvPicPr>
          <p:cNvPr id="102402" name="Picture 2" descr="http://www.empireonline.com/images/features/100greatestcharacters/photos/25.jpg"/>
          <p:cNvPicPr>
            <a:picLocks noChangeAspect="1" noChangeArrowheads="1"/>
          </p:cNvPicPr>
          <p:nvPr/>
        </p:nvPicPr>
        <p:blipFill>
          <a:blip r:embed="rId3" cstate="print"/>
          <a:srcRect/>
          <a:stretch>
            <a:fillRect/>
          </a:stretch>
        </p:blipFill>
        <p:spPr bwMode="auto">
          <a:xfrm>
            <a:off x="609600" y="1981200"/>
            <a:ext cx="3381375" cy="3810000"/>
          </a:xfrm>
          <a:prstGeom prst="rect">
            <a:avLst/>
          </a:prstGeom>
          <a:noFill/>
        </p:spPr>
      </p:pic>
      <p:sp>
        <p:nvSpPr>
          <p:cNvPr id="5" name="Rectangle 4"/>
          <p:cNvSpPr/>
          <p:nvPr/>
        </p:nvSpPr>
        <p:spPr>
          <a:xfrm>
            <a:off x="533400" y="1066800"/>
            <a:ext cx="7696200" cy="584775"/>
          </a:xfrm>
          <a:prstGeom prst="rect">
            <a:avLst/>
          </a:prstGeom>
        </p:spPr>
        <p:txBody>
          <a:bodyPr wrap="square">
            <a:spAutoFit/>
          </a:bodyPr>
          <a:lstStyle/>
          <a:p>
            <a:r>
              <a:rPr lang="en-GB" sz="3200" dirty="0"/>
              <a:t>Guideline: Convert exceptions into Failures</a:t>
            </a:r>
          </a:p>
        </p:txBody>
      </p:sp>
      <p:sp>
        <p:nvSpPr>
          <p:cNvPr id="6" name="Rectangle 5"/>
          <p:cNvSpPr/>
          <p:nvPr/>
        </p:nvSpPr>
        <p:spPr>
          <a:xfrm>
            <a:off x="4191000" y="3951982"/>
            <a:ext cx="4343400" cy="1077218"/>
          </a:xfrm>
          <a:prstGeom prst="rect">
            <a:avLst/>
          </a:prstGeom>
        </p:spPr>
        <p:txBody>
          <a:bodyPr wrap="square">
            <a:spAutoFit/>
          </a:bodyPr>
          <a:lstStyle/>
          <a:p>
            <a:r>
              <a:rPr lang="en-GB" sz="3200" dirty="0"/>
              <a:t>"Do or do not, there is no try".</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40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a:t>Supervisory functions</a:t>
            </a:r>
          </a:p>
        </p:txBody>
      </p:sp>
      <p:sp>
        <p:nvSpPr>
          <p:cNvPr id="5" name="TextBox 4"/>
          <p:cNvSpPr txBox="1"/>
          <p:nvPr/>
        </p:nvSpPr>
        <p:spPr>
          <a:xfrm>
            <a:off x="1295400" y="1752600"/>
            <a:ext cx="7162800" cy="4401205"/>
          </a:xfrm>
          <a:prstGeom prst="rect">
            <a:avLst/>
          </a:prstGeom>
          <a:noFill/>
        </p:spPr>
        <p:txBody>
          <a:bodyPr wrap="square" rtlCol="0">
            <a:spAutoFit/>
          </a:bodyPr>
          <a:lstStyle/>
          <a:p>
            <a:r>
              <a:rPr lang="en-GB" sz="2800" dirty="0"/>
              <a:t>Fitting other functions into this framework:</a:t>
            </a:r>
          </a:p>
          <a:p>
            <a:endParaRPr lang="en-GB" sz="2800" dirty="0"/>
          </a:p>
          <a:p>
            <a:pPr>
              <a:buFont typeface="Arial" pitchFamily="34" charset="0"/>
              <a:buChar char="•"/>
            </a:pPr>
            <a:r>
              <a:rPr lang="en-GB" sz="2800" dirty="0"/>
              <a:t> Single track functions</a:t>
            </a:r>
          </a:p>
          <a:p>
            <a:pPr>
              <a:buFont typeface="Arial" pitchFamily="34" charset="0"/>
              <a:buChar char="•"/>
            </a:pPr>
            <a:r>
              <a:rPr lang="en-GB" sz="2800" dirty="0"/>
              <a:t> Dead-end functions</a:t>
            </a:r>
          </a:p>
          <a:p>
            <a:pPr>
              <a:buFont typeface="Arial" pitchFamily="34" charset="0"/>
              <a:buChar char="•"/>
            </a:pPr>
            <a:r>
              <a:rPr lang="en-GB" sz="2800" dirty="0"/>
              <a:t> Functions that throw exceptions</a:t>
            </a:r>
          </a:p>
          <a:p>
            <a:pPr>
              <a:buFont typeface="Arial" pitchFamily="34" charset="0"/>
              <a:buChar char="•"/>
            </a:pPr>
            <a:r>
              <a:rPr lang="en-GB" sz="2800" dirty="0"/>
              <a:t> </a:t>
            </a:r>
            <a:r>
              <a:rPr lang="en-GB" sz="2800" b="1" dirty="0">
                <a:solidFill>
                  <a:srgbClr val="C00000"/>
                </a:solidFill>
              </a:rPr>
              <a:t>Supervisory functions</a:t>
            </a:r>
          </a:p>
          <a:p>
            <a:endParaRPr lang="en-GB" sz="2800" dirty="0"/>
          </a:p>
          <a:p>
            <a:endParaRPr lang="en-GB" sz="2800" dirty="0"/>
          </a:p>
          <a:p>
            <a:endParaRPr lang="en-GB" sz="2800" dirty="0"/>
          </a:p>
          <a:p>
            <a:endParaRPr lang="en-GB" sz="2800" dirty="0"/>
          </a:p>
        </p:txBody>
      </p:sp>
      <p:sp>
        <p:nvSpPr>
          <p:cNvPr id="4" name="TextBox 3"/>
          <p:cNvSpPr txBox="1"/>
          <p:nvPr/>
        </p:nvSpPr>
        <p:spPr>
          <a:xfrm rot="21480000">
            <a:off x="4353519" y="4307902"/>
            <a:ext cx="3800785" cy="646331"/>
          </a:xfrm>
          <a:prstGeom prst="rect">
            <a:avLst/>
          </a:prstGeom>
          <a:noFill/>
        </p:spPr>
        <p:txBody>
          <a:bodyPr wrap="square" rtlCol="0">
            <a:spAutoFit/>
          </a:bodyPr>
          <a:lstStyle/>
          <a:p>
            <a:pPr algn="ctr"/>
            <a:r>
              <a:rPr lang="en-GB" dirty="0">
                <a:solidFill>
                  <a:srgbClr val="C00000"/>
                </a:solidFill>
                <a:latin typeface="Conformity" pitchFamily="2" charset="0"/>
              </a:rPr>
              <a:t>For when you need to handle *both* tracks – e.g. tracing, logging, etc.</a:t>
            </a: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Supervisory functions</a:t>
            </a:r>
          </a:p>
        </p:txBody>
      </p:sp>
      <p:pic>
        <p:nvPicPr>
          <p:cNvPr id="126978" name="Picture 2"/>
          <p:cNvPicPr>
            <a:picLocks noChangeAspect="1" noChangeArrowheads="1"/>
          </p:cNvPicPr>
          <p:nvPr/>
        </p:nvPicPr>
        <p:blipFill>
          <a:blip r:embed="rId3" cstate="print"/>
          <a:srcRect/>
          <a:stretch>
            <a:fillRect/>
          </a:stretch>
        </p:blipFill>
        <p:spPr bwMode="auto">
          <a:xfrm>
            <a:off x="2362200" y="1371600"/>
            <a:ext cx="4572000" cy="2032853"/>
          </a:xfrm>
          <a:prstGeom prst="rect">
            <a:avLst/>
          </a:prstGeom>
          <a:noFill/>
        </p:spPr>
      </p:pic>
      <p:sp>
        <p:nvSpPr>
          <p:cNvPr id="4" name="AutoShape 10"/>
          <p:cNvSpPr>
            <a:spLocks noChangeAspect="1" noChangeArrowheads="1"/>
          </p:cNvSpPr>
          <p:nvPr/>
        </p:nvSpPr>
        <p:spPr bwMode="auto">
          <a:xfrm>
            <a:off x="228600" y="1981200"/>
            <a:ext cx="1752600" cy="838199"/>
          </a:xfrm>
          <a:prstGeom prst="rightArrow">
            <a:avLst>
              <a:gd name="adj1" fmla="val 50000"/>
              <a:gd name="adj2" fmla="val 25735"/>
            </a:avLst>
          </a:prstGeom>
          <a:solidFill>
            <a:srgbClr val="D8D8D8"/>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GB" sz="1600" b="0" i="0" u="none" strike="noStrike" cap="none" normalizeH="0" baseline="0" dirty="0">
                <a:ln>
                  <a:noFill/>
                </a:ln>
                <a:solidFill>
                  <a:schemeClr val="tx1"/>
                </a:solidFill>
                <a:effectLst/>
                <a:latin typeface="Calibri" pitchFamily="34" charset="0"/>
                <a:cs typeface="Arial" pitchFamily="34" charset="0"/>
              </a:rPr>
              <a:t>Two-track input</a:t>
            </a: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sp>
        <p:nvSpPr>
          <p:cNvPr id="5" name="AutoShape 14"/>
          <p:cNvSpPr>
            <a:spLocks noChangeAspect="1" noChangeArrowheads="1"/>
          </p:cNvSpPr>
          <p:nvPr/>
        </p:nvSpPr>
        <p:spPr bwMode="auto">
          <a:xfrm>
            <a:off x="7159222" y="1905000"/>
            <a:ext cx="1756178" cy="838199"/>
          </a:xfrm>
          <a:prstGeom prst="rightArrow">
            <a:avLst>
              <a:gd name="adj1" fmla="val 50000"/>
              <a:gd name="adj2" fmla="val 25788"/>
            </a:avLst>
          </a:prstGeom>
          <a:solidFill>
            <a:srgbClr val="D8D8D8"/>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GB" sz="1600" b="0" i="0" u="none" strike="noStrike" cap="none" normalizeH="0" baseline="0" dirty="0">
                <a:ln>
                  <a:noFill/>
                </a:ln>
                <a:solidFill>
                  <a:schemeClr val="tx1"/>
                </a:solidFill>
                <a:effectLst/>
                <a:latin typeface="Calibri" pitchFamily="34" charset="0"/>
                <a:cs typeface="Arial" pitchFamily="34" charset="0"/>
              </a:rPr>
              <a:t>Two-track output</a:t>
            </a: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sp>
        <p:nvSpPr>
          <p:cNvPr id="6" name="Rectangle 11"/>
          <p:cNvSpPr>
            <a:spLocks noChangeArrowheads="1"/>
          </p:cNvSpPr>
          <p:nvPr/>
        </p:nvSpPr>
        <p:spPr bwMode="auto">
          <a:xfrm>
            <a:off x="4267200" y="3657600"/>
            <a:ext cx="3733800" cy="685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GB" sz="2000" b="0" i="0" u="none" strike="noStrike" cap="none" normalizeH="0" baseline="0" dirty="0">
                <a:ln>
                  <a:noFill/>
                </a:ln>
                <a:solidFill>
                  <a:schemeClr val="tx1"/>
                </a:solidFill>
                <a:effectLst/>
                <a:latin typeface="Calibri" pitchFamily="34" charset="0"/>
                <a:cs typeface="Arial" pitchFamily="34" charset="0"/>
              </a:rPr>
              <a:t>Slot for one-track function for Success</a:t>
            </a:r>
            <a:r>
              <a:rPr kumimoji="0" lang="en-GB" sz="2000" b="0" i="0" u="none" strike="noStrike" cap="none" normalizeH="0" dirty="0">
                <a:ln>
                  <a:noFill/>
                </a:ln>
                <a:solidFill>
                  <a:schemeClr val="tx1"/>
                </a:solidFill>
                <a:effectLst/>
                <a:latin typeface="Calibri" pitchFamily="34" charset="0"/>
                <a:cs typeface="Arial" pitchFamily="34" charset="0"/>
              </a:rPr>
              <a:t> </a:t>
            </a:r>
            <a:r>
              <a:rPr kumimoji="0" lang="en-GB" sz="2000" b="0" i="0" u="none" strike="noStrike" cap="none" normalizeH="0" baseline="0" dirty="0">
                <a:ln>
                  <a:noFill/>
                </a:ln>
                <a:solidFill>
                  <a:schemeClr val="tx1"/>
                </a:solidFill>
                <a:effectLst/>
                <a:latin typeface="Calibri" pitchFamily="34" charset="0"/>
                <a:cs typeface="Arial" pitchFamily="34" charset="0"/>
              </a:rPr>
              <a:t>case</a:t>
            </a:r>
            <a:endParaRPr kumimoji="0" lang="en-US" sz="3600" b="0" i="0" u="none" strike="noStrike" cap="none" normalizeH="0" baseline="0" dirty="0">
              <a:ln>
                <a:noFill/>
              </a:ln>
              <a:solidFill>
                <a:schemeClr val="tx1"/>
              </a:solidFill>
              <a:effectLst/>
              <a:latin typeface="Arial" pitchFamily="34" charset="0"/>
              <a:cs typeface="Arial" pitchFamily="34" charset="0"/>
            </a:endParaRPr>
          </a:p>
        </p:txBody>
      </p:sp>
      <p:cxnSp>
        <p:nvCxnSpPr>
          <p:cNvPr id="7" name="AutoShape 12"/>
          <p:cNvCxnSpPr>
            <a:cxnSpLocks noChangeShapeType="1"/>
          </p:cNvCxnSpPr>
          <p:nvPr/>
        </p:nvCxnSpPr>
        <p:spPr bwMode="auto">
          <a:xfrm flipH="1" flipV="1">
            <a:off x="5029200" y="2057400"/>
            <a:ext cx="465138" cy="1536700"/>
          </a:xfrm>
          <a:prstGeom prst="straightConnector1">
            <a:avLst/>
          </a:prstGeom>
          <a:noFill/>
          <a:ln w="38100">
            <a:solidFill>
              <a:srgbClr val="000000"/>
            </a:solidFill>
            <a:round/>
            <a:headEnd/>
            <a:tailEnd type="triangle" w="med" len="med"/>
          </a:ln>
        </p:spPr>
      </p:cxnSp>
      <p:sp>
        <p:nvSpPr>
          <p:cNvPr id="8" name="Rectangle 11"/>
          <p:cNvSpPr>
            <a:spLocks noChangeArrowheads="1"/>
          </p:cNvSpPr>
          <p:nvPr/>
        </p:nvSpPr>
        <p:spPr bwMode="auto">
          <a:xfrm>
            <a:off x="1981200" y="4419600"/>
            <a:ext cx="3733800" cy="685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GB" sz="2000" b="0" i="0" u="none" strike="noStrike" cap="none" normalizeH="0" baseline="0" dirty="0">
                <a:ln>
                  <a:noFill/>
                </a:ln>
                <a:solidFill>
                  <a:schemeClr val="tx1"/>
                </a:solidFill>
                <a:effectLst/>
                <a:latin typeface="Calibri" pitchFamily="34" charset="0"/>
                <a:cs typeface="Arial" pitchFamily="34" charset="0"/>
              </a:rPr>
              <a:t>Slot for one-track function for Failure </a:t>
            </a:r>
            <a:r>
              <a:rPr kumimoji="0" lang="en-GB" sz="2000" b="0" i="0" u="none" strike="noStrike" cap="none" normalizeH="0" dirty="0">
                <a:ln>
                  <a:noFill/>
                </a:ln>
                <a:solidFill>
                  <a:schemeClr val="tx1"/>
                </a:solidFill>
                <a:effectLst/>
                <a:latin typeface="Calibri" pitchFamily="34" charset="0"/>
                <a:cs typeface="Arial" pitchFamily="34" charset="0"/>
              </a:rPr>
              <a:t>case</a:t>
            </a:r>
            <a:endParaRPr kumimoji="0" lang="en-US" sz="3600" b="0" i="0" u="none" strike="noStrike" cap="none" normalizeH="0" baseline="0" dirty="0">
              <a:ln>
                <a:noFill/>
              </a:ln>
              <a:solidFill>
                <a:schemeClr val="tx1"/>
              </a:solidFill>
              <a:effectLst/>
              <a:latin typeface="Arial" pitchFamily="34" charset="0"/>
              <a:cs typeface="Arial" pitchFamily="34" charset="0"/>
            </a:endParaRPr>
          </a:p>
        </p:txBody>
      </p:sp>
      <p:cxnSp>
        <p:nvCxnSpPr>
          <p:cNvPr id="9" name="AutoShape 12"/>
          <p:cNvCxnSpPr>
            <a:cxnSpLocks noChangeShapeType="1"/>
          </p:cNvCxnSpPr>
          <p:nvPr/>
        </p:nvCxnSpPr>
        <p:spPr bwMode="auto">
          <a:xfrm flipV="1">
            <a:off x="3208338" y="3048000"/>
            <a:ext cx="1058862" cy="1308100"/>
          </a:xfrm>
          <a:prstGeom prst="straightConnector1">
            <a:avLst/>
          </a:prstGeom>
          <a:noFill/>
          <a:ln w="38100">
            <a:solidFill>
              <a:srgbClr val="000000"/>
            </a:solidFill>
            <a:round/>
            <a:headEnd/>
            <a:tailEnd type="triangl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a:t>Putting it all together</a:t>
            </a:r>
          </a:p>
        </p:txBody>
      </p:sp>
      <p:sp>
        <p:nvSpPr>
          <p:cNvPr id="4" name="Subtitle 3"/>
          <p:cNvSpPr>
            <a:spLocks noGrp="1"/>
          </p:cNvSpPr>
          <p:nvPr>
            <p:ph type="subTitle" idx="1"/>
          </p:nvPr>
        </p:nvSpPr>
        <p:spPr/>
        <p:txBody>
          <a:bodyPr/>
          <a:lstStyle/>
          <a:p>
            <a:endParaRPr lang="en-GB"/>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GB" dirty="0"/>
              <a:t>Putting it all together</a:t>
            </a:r>
          </a:p>
        </p:txBody>
      </p:sp>
      <p:grpSp>
        <p:nvGrpSpPr>
          <p:cNvPr id="84" name="Group 83"/>
          <p:cNvGrpSpPr/>
          <p:nvPr/>
        </p:nvGrpSpPr>
        <p:grpSpPr>
          <a:xfrm>
            <a:off x="457201" y="1844874"/>
            <a:ext cx="1618182" cy="948589"/>
            <a:chOff x="457201" y="1844874"/>
            <a:chExt cx="1618182" cy="948589"/>
          </a:xfrm>
        </p:grpSpPr>
        <p:pic>
          <p:nvPicPr>
            <p:cNvPr id="59" name="Picture 1"/>
            <p:cNvPicPr>
              <a:picLocks noChangeAspect="1" noChangeArrowheads="1"/>
            </p:cNvPicPr>
            <p:nvPr/>
          </p:nvPicPr>
          <p:blipFill>
            <a:blip r:embed="rId3" cstate="print"/>
            <a:srcRect/>
            <a:stretch>
              <a:fillRect/>
            </a:stretch>
          </p:blipFill>
          <p:spPr bwMode="auto">
            <a:xfrm>
              <a:off x="457201" y="1994901"/>
              <a:ext cx="1618182" cy="686963"/>
            </a:xfrm>
            <a:prstGeom prst="rect">
              <a:avLst/>
            </a:prstGeom>
            <a:noFill/>
            <a:ln w="9525">
              <a:noFill/>
              <a:miter lim="800000"/>
              <a:headEnd/>
              <a:tailEnd/>
            </a:ln>
          </p:spPr>
        </p:pic>
        <p:sp>
          <p:nvSpPr>
            <p:cNvPr id="60" name="Rectangle 59"/>
            <p:cNvSpPr/>
            <p:nvPr/>
          </p:nvSpPr>
          <p:spPr>
            <a:xfrm>
              <a:off x="791997" y="1844874"/>
              <a:ext cx="1054476" cy="948589"/>
            </a:xfrm>
            <a:prstGeom prst="rect">
              <a:avLst/>
            </a:prstGeom>
            <a:solidFill>
              <a:srgbClr val="BFBFBF">
                <a:alpha val="41961"/>
              </a:srgb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GB" sz="1600" dirty="0">
                  <a:solidFill>
                    <a:schemeClr val="tx1"/>
                  </a:solidFill>
                </a:rPr>
                <a:t>Validate</a:t>
              </a:r>
            </a:p>
          </p:txBody>
        </p:sp>
      </p:grpSp>
      <p:grpSp>
        <p:nvGrpSpPr>
          <p:cNvPr id="82" name="Group 81"/>
          <p:cNvGrpSpPr/>
          <p:nvPr/>
        </p:nvGrpSpPr>
        <p:grpSpPr>
          <a:xfrm>
            <a:off x="3040642" y="1447799"/>
            <a:ext cx="1880508" cy="1344688"/>
            <a:chOff x="3040642" y="1447799"/>
            <a:chExt cx="1880508" cy="1344688"/>
          </a:xfrm>
        </p:grpSpPr>
        <p:pic>
          <p:nvPicPr>
            <p:cNvPr id="64" name="Picture 3"/>
            <p:cNvPicPr>
              <a:picLocks noChangeAspect="1" noChangeArrowheads="1"/>
            </p:cNvPicPr>
            <p:nvPr/>
          </p:nvPicPr>
          <p:blipFill>
            <a:blip r:embed="rId4" cstate="print"/>
            <a:srcRect/>
            <a:stretch>
              <a:fillRect/>
            </a:stretch>
          </p:blipFill>
          <p:spPr bwMode="auto">
            <a:xfrm>
              <a:off x="3040642" y="1564902"/>
              <a:ext cx="1880508" cy="1156930"/>
            </a:xfrm>
            <a:prstGeom prst="rect">
              <a:avLst/>
            </a:prstGeom>
            <a:noFill/>
            <a:ln w="9525">
              <a:noFill/>
              <a:miter lim="800000"/>
              <a:headEnd/>
              <a:tailEnd/>
            </a:ln>
          </p:spPr>
        </p:pic>
        <p:sp>
          <p:nvSpPr>
            <p:cNvPr id="65" name="Rectangle 64"/>
            <p:cNvSpPr/>
            <p:nvPr/>
          </p:nvSpPr>
          <p:spPr>
            <a:xfrm>
              <a:off x="3470367" y="1509102"/>
              <a:ext cx="1054476" cy="1283385"/>
            </a:xfrm>
            <a:prstGeom prst="rect">
              <a:avLst/>
            </a:prstGeom>
            <a:solidFill>
              <a:srgbClr val="BFBFBF">
                <a:alpha val="41961"/>
              </a:srgb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GB" sz="1600" dirty="0" err="1">
                  <a:solidFill>
                    <a:schemeClr val="tx1"/>
                  </a:solidFill>
                </a:rPr>
                <a:t>UpdateDb</a:t>
              </a:r>
              <a:endParaRPr lang="en-GB" sz="1600" dirty="0">
                <a:solidFill>
                  <a:schemeClr val="tx1"/>
                </a:solidFill>
              </a:endParaRPr>
            </a:p>
          </p:txBody>
        </p:sp>
        <p:grpSp>
          <p:nvGrpSpPr>
            <p:cNvPr id="66" name="Group 65"/>
            <p:cNvGrpSpPr/>
            <p:nvPr/>
          </p:nvGrpSpPr>
          <p:grpSpPr>
            <a:xfrm rot="20280000">
              <a:off x="4786752" y="1447799"/>
              <a:ext cx="52442" cy="447752"/>
              <a:chOff x="5414785" y="2590800"/>
              <a:chExt cx="71615" cy="611453"/>
            </a:xfrm>
          </p:grpSpPr>
          <p:cxnSp>
            <p:nvCxnSpPr>
              <p:cNvPr id="72" name="Straight Connector 71"/>
              <p:cNvCxnSpPr/>
              <p:nvPr/>
            </p:nvCxnSpPr>
            <p:spPr>
              <a:xfrm flipH="1">
                <a:off x="5414785" y="2592653"/>
                <a:ext cx="0" cy="609600"/>
              </a:xfrm>
              <a:prstGeom prst="line">
                <a:avLst/>
              </a:prstGeom>
              <a:ln w="285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flipH="1">
                <a:off x="5486400" y="2590800"/>
                <a:ext cx="0" cy="609600"/>
              </a:xfrm>
              <a:prstGeom prst="line">
                <a:avLst/>
              </a:prstGeom>
              <a:ln w="285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grpSp>
      <p:grpSp>
        <p:nvGrpSpPr>
          <p:cNvPr id="83" name="Group 82"/>
          <p:cNvGrpSpPr/>
          <p:nvPr/>
        </p:nvGrpSpPr>
        <p:grpSpPr>
          <a:xfrm>
            <a:off x="4931613" y="1844874"/>
            <a:ext cx="1618182" cy="948589"/>
            <a:chOff x="4931613" y="1844874"/>
            <a:chExt cx="1618182" cy="948589"/>
          </a:xfrm>
        </p:grpSpPr>
        <p:pic>
          <p:nvPicPr>
            <p:cNvPr id="67" name="Picture 1"/>
            <p:cNvPicPr>
              <a:picLocks noChangeAspect="1" noChangeArrowheads="1"/>
            </p:cNvPicPr>
            <p:nvPr/>
          </p:nvPicPr>
          <p:blipFill>
            <a:blip r:embed="rId3" cstate="print"/>
            <a:srcRect/>
            <a:stretch>
              <a:fillRect/>
            </a:stretch>
          </p:blipFill>
          <p:spPr bwMode="auto">
            <a:xfrm>
              <a:off x="4931613" y="1994901"/>
              <a:ext cx="1618182" cy="686963"/>
            </a:xfrm>
            <a:prstGeom prst="rect">
              <a:avLst/>
            </a:prstGeom>
            <a:noFill/>
            <a:ln w="9525">
              <a:noFill/>
              <a:miter lim="800000"/>
              <a:headEnd/>
              <a:tailEnd/>
            </a:ln>
          </p:spPr>
        </p:pic>
        <p:sp>
          <p:nvSpPr>
            <p:cNvPr id="68" name="Rectangle 67"/>
            <p:cNvSpPr/>
            <p:nvPr/>
          </p:nvSpPr>
          <p:spPr>
            <a:xfrm>
              <a:off x="5255947" y="1844874"/>
              <a:ext cx="1054476" cy="948589"/>
            </a:xfrm>
            <a:prstGeom prst="rect">
              <a:avLst/>
            </a:prstGeom>
            <a:solidFill>
              <a:srgbClr val="BFBFBF">
                <a:alpha val="41961"/>
              </a:srgb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GB" sz="1600" dirty="0" err="1">
                  <a:solidFill>
                    <a:schemeClr val="tx1"/>
                  </a:solidFill>
                </a:rPr>
                <a:t>SendEmail</a:t>
              </a:r>
              <a:endParaRPr lang="en-GB" sz="1600" dirty="0">
                <a:solidFill>
                  <a:schemeClr val="tx1"/>
                </a:solidFill>
              </a:endParaRPr>
            </a:p>
          </p:txBody>
        </p:sp>
      </p:grpSp>
      <p:grpSp>
        <p:nvGrpSpPr>
          <p:cNvPr id="81" name="Group 80"/>
          <p:cNvGrpSpPr/>
          <p:nvPr/>
        </p:nvGrpSpPr>
        <p:grpSpPr>
          <a:xfrm>
            <a:off x="1963784" y="1574421"/>
            <a:ext cx="1339185" cy="1219042"/>
            <a:chOff x="1963784" y="1574421"/>
            <a:chExt cx="1339185" cy="1219042"/>
          </a:xfrm>
        </p:grpSpPr>
        <p:pic>
          <p:nvPicPr>
            <p:cNvPr id="61" name="Picture 2"/>
            <p:cNvPicPr>
              <a:picLocks noChangeAspect="1" noChangeArrowheads="1"/>
            </p:cNvPicPr>
            <p:nvPr/>
          </p:nvPicPr>
          <p:blipFill>
            <a:blip r:embed="rId5" cstate="print"/>
            <a:srcRect/>
            <a:stretch>
              <a:fillRect/>
            </a:stretch>
          </p:blipFill>
          <p:spPr bwMode="auto">
            <a:xfrm>
              <a:off x="2218712" y="2402867"/>
              <a:ext cx="805260" cy="195564"/>
            </a:xfrm>
            <a:prstGeom prst="rect">
              <a:avLst/>
            </a:prstGeom>
            <a:noFill/>
            <a:ln w="9525">
              <a:noFill/>
              <a:miter lim="800000"/>
              <a:headEnd/>
              <a:tailEnd/>
            </a:ln>
          </p:spPr>
        </p:pic>
        <p:pic>
          <p:nvPicPr>
            <p:cNvPr id="62" name="Picture 3"/>
            <p:cNvPicPr>
              <a:picLocks noChangeAspect="1" noChangeArrowheads="1"/>
            </p:cNvPicPr>
            <p:nvPr/>
          </p:nvPicPr>
          <p:blipFill>
            <a:blip r:embed="rId6" cstate="print"/>
            <a:srcRect/>
            <a:stretch>
              <a:fillRect/>
            </a:stretch>
          </p:blipFill>
          <p:spPr bwMode="auto">
            <a:xfrm>
              <a:off x="2207208" y="2091871"/>
              <a:ext cx="816764" cy="199398"/>
            </a:xfrm>
            <a:prstGeom prst="rect">
              <a:avLst/>
            </a:prstGeom>
            <a:noFill/>
            <a:ln w="9525">
              <a:noFill/>
              <a:miter lim="800000"/>
              <a:headEnd/>
              <a:tailEnd/>
            </a:ln>
          </p:spPr>
        </p:pic>
        <p:sp>
          <p:nvSpPr>
            <p:cNvPr id="63" name="Rectangle 62"/>
            <p:cNvSpPr/>
            <p:nvPr/>
          </p:nvSpPr>
          <p:spPr>
            <a:xfrm>
              <a:off x="2298580" y="1844874"/>
              <a:ext cx="613793" cy="948589"/>
            </a:xfrm>
            <a:prstGeom prst="rect">
              <a:avLst/>
            </a:prstGeom>
            <a:solidFill>
              <a:srgbClr val="BFBFBF">
                <a:alpha val="41961"/>
              </a:srgb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GB" dirty="0">
                <a:solidFill>
                  <a:schemeClr val="tx1"/>
                </a:solidFill>
              </a:endParaRPr>
            </a:p>
          </p:txBody>
        </p:sp>
        <p:sp>
          <p:nvSpPr>
            <p:cNvPr id="70" name="TextBox 69"/>
            <p:cNvSpPr txBox="1"/>
            <p:nvPr/>
          </p:nvSpPr>
          <p:spPr>
            <a:xfrm>
              <a:off x="1963784" y="1574421"/>
              <a:ext cx="1339185" cy="307777"/>
            </a:xfrm>
            <a:prstGeom prst="rect">
              <a:avLst/>
            </a:prstGeom>
            <a:noFill/>
          </p:spPr>
          <p:txBody>
            <a:bodyPr wrap="square" rtlCol="0">
              <a:spAutoFit/>
            </a:bodyPr>
            <a:lstStyle/>
            <a:p>
              <a:pPr algn="ctr"/>
              <a:r>
                <a:rPr lang="en-GB" sz="1400" dirty="0" err="1"/>
                <a:t>Canonicalize</a:t>
              </a:r>
              <a:endParaRPr lang="en-GB" sz="1400" dirty="0"/>
            </a:p>
          </p:txBody>
        </p:sp>
      </p:grpSp>
      <p:grpSp>
        <p:nvGrpSpPr>
          <p:cNvPr id="75" name="Group 33"/>
          <p:cNvGrpSpPr/>
          <p:nvPr/>
        </p:nvGrpSpPr>
        <p:grpSpPr>
          <a:xfrm>
            <a:off x="-549739" y="2221467"/>
            <a:ext cx="2073739" cy="1436133"/>
            <a:chOff x="2127561" y="3526587"/>
            <a:chExt cx="2073739" cy="1436133"/>
          </a:xfrm>
        </p:grpSpPr>
        <p:sp>
          <p:nvSpPr>
            <p:cNvPr id="76" name="TextBox 75"/>
            <p:cNvSpPr txBox="1"/>
            <p:nvPr/>
          </p:nvSpPr>
          <p:spPr>
            <a:xfrm>
              <a:off x="3515500" y="4593388"/>
              <a:ext cx="685800" cy="369332"/>
            </a:xfrm>
            <a:prstGeom prst="rect">
              <a:avLst/>
            </a:prstGeom>
            <a:noFill/>
          </p:spPr>
          <p:txBody>
            <a:bodyPr wrap="square" rtlCol="0">
              <a:spAutoFit/>
            </a:bodyPr>
            <a:lstStyle/>
            <a:p>
              <a:r>
                <a:rPr lang="en-GB" dirty="0">
                  <a:solidFill>
                    <a:srgbClr val="C00000"/>
                  </a:solidFill>
                  <a:latin typeface="Conformity" pitchFamily="2" charset="0"/>
                </a:rPr>
                <a:t>Input</a:t>
              </a:r>
            </a:p>
          </p:txBody>
        </p:sp>
        <p:sp>
          <p:nvSpPr>
            <p:cNvPr id="77" name="Freeform 76"/>
            <p:cNvSpPr/>
            <p:nvPr/>
          </p:nvSpPr>
          <p:spPr>
            <a:xfrm rot="10800000">
              <a:off x="2127561" y="3526587"/>
              <a:ext cx="1692740" cy="990602"/>
            </a:xfrm>
            <a:custGeom>
              <a:avLst/>
              <a:gdLst>
                <a:gd name="connsiteX0" fmla="*/ 1047750 w 1047750"/>
                <a:gd name="connsiteY0" fmla="*/ 441325 h 441325"/>
                <a:gd name="connsiteX1" fmla="*/ 733425 w 1047750"/>
                <a:gd name="connsiteY1" fmla="*/ 60325 h 441325"/>
                <a:gd name="connsiteX2" fmla="*/ 0 w 1047750"/>
                <a:gd name="connsiteY2" fmla="*/ 79375 h 441325"/>
                <a:gd name="connsiteX0" fmla="*/ 3882575 w 4215347"/>
                <a:gd name="connsiteY0" fmla="*/ 472546 h 1021821"/>
                <a:gd name="connsiteX1" fmla="*/ 3568250 w 4215347"/>
                <a:gd name="connsiteY1" fmla="*/ 91546 h 1021821"/>
                <a:gd name="connsiteX2" fmla="*/ 0 w 4215347"/>
                <a:gd name="connsiteY2" fmla="*/ 1021821 h 1021821"/>
                <a:gd name="connsiteX0" fmla="*/ 3882575 w 3882575"/>
                <a:gd name="connsiteY0" fmla="*/ 160338 h 709613"/>
                <a:gd name="connsiteX1" fmla="*/ 1469909 w 3882575"/>
                <a:gd name="connsiteY1" fmla="*/ 252412 h 709613"/>
                <a:gd name="connsiteX2" fmla="*/ 0 w 3882575"/>
                <a:gd name="connsiteY2" fmla="*/ 709613 h 709613"/>
                <a:gd name="connsiteX0" fmla="*/ 2834825 w 2834825"/>
                <a:gd name="connsiteY0" fmla="*/ 203200 h 508001"/>
                <a:gd name="connsiteX1" fmla="*/ 1469909 w 2834825"/>
                <a:gd name="connsiteY1" fmla="*/ 50800 h 508001"/>
                <a:gd name="connsiteX2" fmla="*/ 0 w 2834825"/>
                <a:gd name="connsiteY2" fmla="*/ 508001 h 508001"/>
                <a:gd name="connsiteX0" fmla="*/ 2834825 w 2834825"/>
                <a:gd name="connsiteY0" fmla="*/ 0 h 304801"/>
                <a:gd name="connsiteX1" fmla="*/ 0 w 2834825"/>
                <a:gd name="connsiteY1" fmla="*/ 304801 h 304801"/>
                <a:gd name="connsiteX0" fmla="*/ 2624838 w 2624838"/>
                <a:gd name="connsiteY0" fmla="*/ 0 h 533401"/>
                <a:gd name="connsiteX1" fmla="*/ 0 w 2624838"/>
                <a:gd name="connsiteY1" fmla="*/ 533401 h 533401"/>
                <a:gd name="connsiteX0" fmla="*/ 2624838 w 2624838"/>
                <a:gd name="connsiteY0" fmla="*/ 18143 h 551544"/>
                <a:gd name="connsiteX1" fmla="*/ 0 w 2624838"/>
                <a:gd name="connsiteY1" fmla="*/ 551544 h 551544"/>
                <a:gd name="connsiteX0" fmla="*/ 2624838 w 2624838"/>
                <a:gd name="connsiteY0" fmla="*/ 18143 h 551544"/>
                <a:gd name="connsiteX1" fmla="*/ 0 w 2624838"/>
                <a:gd name="connsiteY1" fmla="*/ 551544 h 551544"/>
                <a:gd name="connsiteX0" fmla="*/ 2209865 w 10479430"/>
                <a:gd name="connsiteY0" fmla="*/ 18143 h 2227944"/>
                <a:gd name="connsiteX1" fmla="*/ 10204449 w 10479430"/>
                <a:gd name="connsiteY1" fmla="*/ 2227944 h 2227944"/>
                <a:gd name="connsiteX0" fmla="*/ 2209865 w 13821080"/>
                <a:gd name="connsiteY0" fmla="*/ 18143 h 2227944"/>
                <a:gd name="connsiteX1" fmla="*/ 10204449 w 13821080"/>
                <a:gd name="connsiteY1" fmla="*/ 2227944 h 2227944"/>
                <a:gd name="connsiteX0" fmla="*/ 2209865 w 6418691"/>
                <a:gd name="connsiteY0" fmla="*/ 18143 h 1008743"/>
                <a:gd name="connsiteX1" fmla="*/ 2802060 w 6418691"/>
                <a:gd name="connsiteY1" fmla="*/ 1008743 h 1008743"/>
                <a:gd name="connsiteX0" fmla="*/ 0 w 4208826"/>
                <a:gd name="connsiteY0" fmla="*/ 0 h 990600"/>
                <a:gd name="connsiteX1" fmla="*/ 592195 w 4208826"/>
                <a:gd name="connsiteY1" fmla="*/ 990600 h 990600"/>
                <a:gd name="connsiteX0" fmla="*/ 0 w 5985404"/>
                <a:gd name="connsiteY0" fmla="*/ 0 h 914401"/>
                <a:gd name="connsiteX1" fmla="*/ 2368773 w 5985404"/>
                <a:gd name="connsiteY1" fmla="*/ 914401 h 914401"/>
                <a:gd name="connsiteX0" fmla="*/ 0 w 6577599"/>
                <a:gd name="connsiteY0" fmla="*/ 0 h 990602"/>
                <a:gd name="connsiteX1" fmla="*/ 2960968 w 6577599"/>
                <a:gd name="connsiteY1" fmla="*/ 990602 h 990602"/>
                <a:gd name="connsiteX0" fmla="*/ 0 w 6577599"/>
                <a:gd name="connsiteY0" fmla="*/ 0 h 990602"/>
                <a:gd name="connsiteX1" fmla="*/ 2960968 w 6577599"/>
                <a:gd name="connsiteY1" fmla="*/ 990602 h 990602"/>
              </a:gdLst>
              <a:ahLst/>
              <a:cxnLst>
                <a:cxn ang="0">
                  <a:pos x="connsiteX0" y="connsiteY0"/>
                </a:cxn>
                <a:cxn ang="0">
                  <a:pos x="connsiteX1" y="connsiteY1"/>
                </a:cxn>
              </a:cxnLst>
              <a:rect l="l" t="t" r="r" b="b"/>
              <a:pathLst>
                <a:path w="6577599" h="990602">
                  <a:moveTo>
                    <a:pt x="0" y="0"/>
                  </a:moveTo>
                  <a:cubicBezTo>
                    <a:pt x="581894" y="395514"/>
                    <a:pt x="6577599" y="605973"/>
                    <a:pt x="2960968" y="990602"/>
                  </a:cubicBezTo>
                </a:path>
              </a:pathLst>
            </a:custGeom>
            <a:ln w="1905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sp>
        <p:nvSpPr>
          <p:cNvPr id="79" name="TextBox 78"/>
          <p:cNvSpPr txBox="1"/>
          <p:nvPr/>
        </p:nvSpPr>
        <p:spPr>
          <a:xfrm>
            <a:off x="6705600" y="2209800"/>
            <a:ext cx="1126661" cy="369332"/>
          </a:xfrm>
          <a:prstGeom prst="rect">
            <a:avLst/>
          </a:prstGeom>
          <a:noFill/>
        </p:spPr>
        <p:txBody>
          <a:bodyPr wrap="square" rtlCol="0">
            <a:spAutoFit/>
          </a:bodyPr>
          <a:lstStyle/>
          <a:p>
            <a:r>
              <a:rPr lang="en-GB" dirty="0">
                <a:solidFill>
                  <a:srgbClr val="C00000"/>
                </a:solidFill>
                <a:latin typeface="Conformity" pitchFamily="2" charset="0"/>
              </a:rPr>
              <a:t>Output??</a:t>
            </a:r>
          </a:p>
        </p:txBody>
      </p:sp>
      <p:grpSp>
        <p:nvGrpSpPr>
          <p:cNvPr id="87" name="Group 86"/>
          <p:cNvGrpSpPr/>
          <p:nvPr/>
        </p:nvGrpSpPr>
        <p:grpSpPr>
          <a:xfrm>
            <a:off x="6029169" y="2667000"/>
            <a:ext cx="2743200" cy="1623065"/>
            <a:chOff x="6029169" y="2667000"/>
            <a:chExt cx="2743200" cy="1623065"/>
          </a:xfrm>
        </p:grpSpPr>
        <p:sp>
          <p:nvSpPr>
            <p:cNvPr id="85" name="TextBox 84"/>
            <p:cNvSpPr txBox="1"/>
            <p:nvPr/>
          </p:nvSpPr>
          <p:spPr>
            <a:xfrm rot="120000">
              <a:off x="6029169" y="3705290"/>
              <a:ext cx="2743200" cy="584775"/>
            </a:xfrm>
            <a:prstGeom prst="rect">
              <a:avLst/>
            </a:prstGeom>
            <a:noFill/>
          </p:spPr>
          <p:txBody>
            <a:bodyPr wrap="square" rtlCol="0">
              <a:spAutoFit/>
            </a:bodyPr>
            <a:lstStyle/>
            <a:p>
              <a:pPr algn="ctr"/>
              <a:r>
                <a:rPr lang="en-GB" sz="1600" dirty="0">
                  <a:solidFill>
                    <a:srgbClr val="C00000"/>
                  </a:solidFill>
                  <a:latin typeface="Conformity" pitchFamily="2" charset="0"/>
                </a:rPr>
                <a:t>your browser doesn't understand two-track types!</a:t>
              </a:r>
            </a:p>
          </p:txBody>
        </p:sp>
        <p:sp>
          <p:nvSpPr>
            <p:cNvPr id="86" name="Freeform 85"/>
            <p:cNvSpPr/>
            <p:nvPr/>
          </p:nvSpPr>
          <p:spPr>
            <a:xfrm rot="10800000" flipH="1">
              <a:off x="7239000" y="2667000"/>
              <a:ext cx="414370" cy="1066800"/>
            </a:xfrm>
            <a:custGeom>
              <a:avLst/>
              <a:gdLst>
                <a:gd name="connsiteX0" fmla="*/ 1047750 w 1047750"/>
                <a:gd name="connsiteY0" fmla="*/ 441325 h 441325"/>
                <a:gd name="connsiteX1" fmla="*/ 733425 w 1047750"/>
                <a:gd name="connsiteY1" fmla="*/ 60325 h 441325"/>
                <a:gd name="connsiteX2" fmla="*/ 0 w 1047750"/>
                <a:gd name="connsiteY2" fmla="*/ 79375 h 441325"/>
                <a:gd name="connsiteX0" fmla="*/ 3882575 w 4215347"/>
                <a:gd name="connsiteY0" fmla="*/ 472546 h 1021821"/>
                <a:gd name="connsiteX1" fmla="*/ 3568250 w 4215347"/>
                <a:gd name="connsiteY1" fmla="*/ 91546 h 1021821"/>
                <a:gd name="connsiteX2" fmla="*/ 0 w 4215347"/>
                <a:gd name="connsiteY2" fmla="*/ 1021821 h 1021821"/>
                <a:gd name="connsiteX0" fmla="*/ 3882575 w 3882575"/>
                <a:gd name="connsiteY0" fmla="*/ 160338 h 709613"/>
                <a:gd name="connsiteX1" fmla="*/ 1469909 w 3882575"/>
                <a:gd name="connsiteY1" fmla="*/ 252412 h 709613"/>
                <a:gd name="connsiteX2" fmla="*/ 0 w 3882575"/>
                <a:gd name="connsiteY2" fmla="*/ 709613 h 709613"/>
                <a:gd name="connsiteX0" fmla="*/ 2834825 w 2834825"/>
                <a:gd name="connsiteY0" fmla="*/ 203200 h 508001"/>
                <a:gd name="connsiteX1" fmla="*/ 1469909 w 2834825"/>
                <a:gd name="connsiteY1" fmla="*/ 50800 h 508001"/>
                <a:gd name="connsiteX2" fmla="*/ 0 w 2834825"/>
                <a:gd name="connsiteY2" fmla="*/ 508001 h 508001"/>
                <a:gd name="connsiteX0" fmla="*/ 2834825 w 2834825"/>
                <a:gd name="connsiteY0" fmla="*/ 0 h 304801"/>
                <a:gd name="connsiteX1" fmla="*/ 0 w 2834825"/>
                <a:gd name="connsiteY1" fmla="*/ 304801 h 304801"/>
                <a:gd name="connsiteX0" fmla="*/ 2624838 w 2624838"/>
                <a:gd name="connsiteY0" fmla="*/ 0 h 533401"/>
                <a:gd name="connsiteX1" fmla="*/ 0 w 2624838"/>
                <a:gd name="connsiteY1" fmla="*/ 533401 h 533401"/>
                <a:gd name="connsiteX0" fmla="*/ 2624838 w 2624838"/>
                <a:gd name="connsiteY0" fmla="*/ 18143 h 551544"/>
                <a:gd name="connsiteX1" fmla="*/ 0 w 2624838"/>
                <a:gd name="connsiteY1" fmla="*/ 551544 h 551544"/>
                <a:gd name="connsiteX0" fmla="*/ 2624838 w 2624838"/>
                <a:gd name="connsiteY0" fmla="*/ 18143 h 551544"/>
                <a:gd name="connsiteX1" fmla="*/ 0 w 2624838"/>
                <a:gd name="connsiteY1" fmla="*/ 551544 h 551544"/>
                <a:gd name="connsiteX0" fmla="*/ 2209865 w 10479430"/>
                <a:gd name="connsiteY0" fmla="*/ 18143 h 2227944"/>
                <a:gd name="connsiteX1" fmla="*/ 10204449 w 10479430"/>
                <a:gd name="connsiteY1" fmla="*/ 2227944 h 2227944"/>
                <a:gd name="connsiteX0" fmla="*/ 2209865 w 13821080"/>
                <a:gd name="connsiteY0" fmla="*/ 18143 h 2227944"/>
                <a:gd name="connsiteX1" fmla="*/ 10204449 w 13821080"/>
                <a:gd name="connsiteY1" fmla="*/ 2227944 h 2227944"/>
                <a:gd name="connsiteX0" fmla="*/ 2209865 w 6418691"/>
                <a:gd name="connsiteY0" fmla="*/ 18143 h 1008743"/>
                <a:gd name="connsiteX1" fmla="*/ 2802060 w 6418691"/>
                <a:gd name="connsiteY1" fmla="*/ 1008743 h 1008743"/>
                <a:gd name="connsiteX0" fmla="*/ 0 w 4208826"/>
                <a:gd name="connsiteY0" fmla="*/ 0 h 990600"/>
                <a:gd name="connsiteX1" fmla="*/ 592195 w 4208826"/>
                <a:gd name="connsiteY1" fmla="*/ 990600 h 990600"/>
                <a:gd name="connsiteX0" fmla="*/ 0 w 5985404"/>
                <a:gd name="connsiteY0" fmla="*/ 0 h 914401"/>
                <a:gd name="connsiteX1" fmla="*/ 2368773 w 5985404"/>
                <a:gd name="connsiteY1" fmla="*/ 914401 h 914401"/>
                <a:gd name="connsiteX0" fmla="*/ 0 w 6577599"/>
                <a:gd name="connsiteY0" fmla="*/ 0 h 990602"/>
                <a:gd name="connsiteX1" fmla="*/ 2960968 w 6577599"/>
                <a:gd name="connsiteY1" fmla="*/ 990602 h 990602"/>
                <a:gd name="connsiteX0" fmla="*/ 0 w 6577599"/>
                <a:gd name="connsiteY0" fmla="*/ 0 h 990602"/>
                <a:gd name="connsiteX1" fmla="*/ 2960968 w 6577599"/>
                <a:gd name="connsiteY1" fmla="*/ 990602 h 990602"/>
                <a:gd name="connsiteX0" fmla="*/ 0 w 13091693"/>
                <a:gd name="connsiteY0" fmla="*/ 0 h 1676402"/>
                <a:gd name="connsiteX1" fmla="*/ 9475063 w 13091693"/>
                <a:gd name="connsiteY1" fmla="*/ 1676402 h 1676402"/>
                <a:gd name="connsiteX0" fmla="*/ 0 w 5689300"/>
                <a:gd name="connsiteY0" fmla="*/ 0 h 1066800"/>
                <a:gd name="connsiteX1" fmla="*/ 2072670 w 5689300"/>
                <a:gd name="connsiteY1" fmla="*/ 1066800 h 1066800"/>
                <a:gd name="connsiteX0" fmla="*/ 0 w 8650257"/>
                <a:gd name="connsiteY0" fmla="*/ 0 h 457200"/>
                <a:gd name="connsiteX1" fmla="*/ 5033627 w 8650257"/>
                <a:gd name="connsiteY1" fmla="*/ 457200 h 457200"/>
                <a:gd name="connsiteX0" fmla="*/ 0 w 8650257"/>
                <a:gd name="connsiteY0" fmla="*/ 470477 h 927677"/>
                <a:gd name="connsiteX1" fmla="*/ 5033627 w 8650257"/>
                <a:gd name="connsiteY1" fmla="*/ 927677 h 927677"/>
                <a:gd name="connsiteX0" fmla="*/ 0 w 5097109"/>
                <a:gd name="connsiteY0" fmla="*/ 1299029 h 1299029"/>
                <a:gd name="connsiteX1" fmla="*/ 1480478 w 5097109"/>
                <a:gd name="connsiteY1" fmla="*/ 384629 h 1299029"/>
                <a:gd name="connsiteX0" fmla="*/ 0 w 1906242"/>
                <a:gd name="connsiteY0" fmla="*/ 914400 h 914400"/>
                <a:gd name="connsiteX1" fmla="*/ 1480478 w 1906242"/>
                <a:gd name="connsiteY1" fmla="*/ 0 h 914400"/>
                <a:gd name="connsiteX0" fmla="*/ 0 w 1610146"/>
                <a:gd name="connsiteY0" fmla="*/ 1066800 h 1066800"/>
                <a:gd name="connsiteX1" fmla="*/ 1184383 w 1610146"/>
                <a:gd name="connsiteY1" fmla="*/ 0 h 1066800"/>
              </a:gdLst>
              <a:ahLst/>
              <a:cxnLst>
                <a:cxn ang="0">
                  <a:pos x="connsiteX0" y="connsiteY0"/>
                </a:cxn>
                <a:cxn ang="0">
                  <a:pos x="connsiteX1" y="connsiteY1"/>
                </a:cxn>
              </a:cxnLst>
              <a:rect l="l" t="t" r="r" b="b"/>
              <a:pathLst>
                <a:path w="1610146" h="1066800">
                  <a:moveTo>
                    <a:pt x="0" y="1066800"/>
                  </a:moveTo>
                  <a:cubicBezTo>
                    <a:pt x="156911" y="596323"/>
                    <a:pt x="1610147" y="275173"/>
                    <a:pt x="1184383" y="0"/>
                  </a:cubicBezTo>
                </a:path>
              </a:pathLst>
            </a:custGeom>
            <a:ln w="19050">
              <a:solidFill>
                <a:srgbClr val="C0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 grpId="0"/>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GB" dirty="0"/>
              <a:t>Putting it all together</a:t>
            </a:r>
          </a:p>
        </p:txBody>
      </p:sp>
      <p:grpSp>
        <p:nvGrpSpPr>
          <p:cNvPr id="2" name="Group 38"/>
          <p:cNvGrpSpPr/>
          <p:nvPr/>
        </p:nvGrpSpPr>
        <p:grpSpPr>
          <a:xfrm>
            <a:off x="457201" y="1447799"/>
            <a:ext cx="7948742" cy="1345664"/>
            <a:chOff x="457200" y="3962400"/>
            <a:chExt cx="10854856" cy="1837648"/>
          </a:xfrm>
        </p:grpSpPr>
        <p:pic>
          <p:nvPicPr>
            <p:cNvPr id="25" name="Picture 1"/>
            <p:cNvPicPr>
              <a:picLocks noChangeAspect="1" noChangeArrowheads="1"/>
            </p:cNvPicPr>
            <p:nvPr/>
          </p:nvPicPr>
          <p:blipFill>
            <a:blip r:embed="rId3" cstate="print"/>
            <a:srcRect/>
            <a:stretch>
              <a:fillRect/>
            </a:stretch>
          </p:blipFill>
          <p:spPr bwMode="auto">
            <a:xfrm>
              <a:off x="457200" y="4709526"/>
              <a:ext cx="2209800" cy="938122"/>
            </a:xfrm>
            <a:prstGeom prst="rect">
              <a:avLst/>
            </a:prstGeom>
            <a:noFill/>
            <a:ln w="9525">
              <a:noFill/>
              <a:miter lim="800000"/>
              <a:headEnd/>
              <a:tailEnd/>
            </a:ln>
          </p:spPr>
        </p:pic>
        <p:sp>
          <p:nvSpPr>
            <p:cNvPr id="26" name="Rectangle 25"/>
            <p:cNvSpPr/>
            <p:nvPr/>
          </p:nvSpPr>
          <p:spPr>
            <a:xfrm>
              <a:off x="914400" y="4504648"/>
              <a:ext cx="1440000" cy="1295400"/>
            </a:xfrm>
            <a:prstGeom prst="rect">
              <a:avLst/>
            </a:prstGeom>
            <a:solidFill>
              <a:srgbClr val="BFBFBF">
                <a:alpha val="41961"/>
              </a:srgb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GB" sz="1600" dirty="0">
                  <a:solidFill>
                    <a:schemeClr val="tx1"/>
                  </a:solidFill>
                </a:rPr>
                <a:t>Validate</a:t>
              </a:r>
            </a:p>
          </p:txBody>
        </p:sp>
        <p:pic>
          <p:nvPicPr>
            <p:cNvPr id="27" name="Picture 2"/>
            <p:cNvPicPr>
              <a:picLocks noChangeAspect="1" noChangeArrowheads="1"/>
            </p:cNvPicPr>
            <p:nvPr/>
          </p:nvPicPr>
          <p:blipFill>
            <a:blip r:embed="rId4" cstate="print"/>
            <a:srcRect/>
            <a:stretch>
              <a:fillRect/>
            </a:stretch>
          </p:blipFill>
          <p:spPr bwMode="auto">
            <a:xfrm>
              <a:off x="2862732" y="5266648"/>
              <a:ext cx="1099668" cy="267063"/>
            </a:xfrm>
            <a:prstGeom prst="rect">
              <a:avLst/>
            </a:prstGeom>
            <a:noFill/>
            <a:ln w="9525">
              <a:noFill/>
              <a:miter lim="800000"/>
              <a:headEnd/>
              <a:tailEnd/>
            </a:ln>
          </p:spPr>
        </p:pic>
        <p:pic>
          <p:nvPicPr>
            <p:cNvPr id="28" name="Picture 3"/>
            <p:cNvPicPr>
              <a:picLocks noChangeAspect="1" noChangeArrowheads="1"/>
            </p:cNvPicPr>
            <p:nvPr/>
          </p:nvPicPr>
          <p:blipFill>
            <a:blip r:embed="rId5" cstate="print"/>
            <a:srcRect/>
            <a:stretch>
              <a:fillRect/>
            </a:stretch>
          </p:blipFill>
          <p:spPr bwMode="auto">
            <a:xfrm>
              <a:off x="2847022" y="4841949"/>
              <a:ext cx="1115378" cy="272299"/>
            </a:xfrm>
            <a:prstGeom prst="rect">
              <a:avLst/>
            </a:prstGeom>
            <a:noFill/>
            <a:ln w="9525">
              <a:noFill/>
              <a:miter lim="800000"/>
              <a:headEnd/>
              <a:tailEnd/>
            </a:ln>
          </p:spPr>
        </p:pic>
        <p:sp>
          <p:nvSpPr>
            <p:cNvPr id="29" name="Rectangle 28"/>
            <p:cNvSpPr/>
            <p:nvPr/>
          </p:nvSpPr>
          <p:spPr>
            <a:xfrm>
              <a:off x="2971800" y="4504648"/>
              <a:ext cx="838200" cy="1295400"/>
            </a:xfrm>
            <a:prstGeom prst="rect">
              <a:avLst/>
            </a:prstGeom>
            <a:solidFill>
              <a:srgbClr val="BFBFBF">
                <a:alpha val="41961"/>
              </a:srgb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GB" dirty="0">
                <a:solidFill>
                  <a:schemeClr val="tx1"/>
                </a:solidFill>
              </a:endParaRPr>
            </a:p>
          </p:txBody>
        </p:sp>
        <p:pic>
          <p:nvPicPr>
            <p:cNvPr id="31" name="Picture 3"/>
            <p:cNvPicPr>
              <a:picLocks noChangeAspect="1" noChangeArrowheads="1"/>
            </p:cNvPicPr>
            <p:nvPr/>
          </p:nvPicPr>
          <p:blipFill>
            <a:blip r:embed="rId6" cstate="print"/>
            <a:srcRect/>
            <a:stretch>
              <a:fillRect/>
            </a:stretch>
          </p:blipFill>
          <p:spPr bwMode="auto">
            <a:xfrm>
              <a:off x="3985165" y="4122316"/>
              <a:ext cx="2568035" cy="1579912"/>
            </a:xfrm>
            <a:prstGeom prst="rect">
              <a:avLst/>
            </a:prstGeom>
            <a:noFill/>
            <a:ln w="9525">
              <a:noFill/>
              <a:miter lim="800000"/>
              <a:headEnd/>
              <a:tailEnd/>
            </a:ln>
          </p:spPr>
        </p:pic>
        <p:sp>
          <p:nvSpPr>
            <p:cNvPr id="32" name="Rectangle 31"/>
            <p:cNvSpPr/>
            <p:nvPr/>
          </p:nvSpPr>
          <p:spPr>
            <a:xfrm>
              <a:off x="4572000" y="4046116"/>
              <a:ext cx="1440000" cy="1752600"/>
            </a:xfrm>
            <a:prstGeom prst="rect">
              <a:avLst/>
            </a:prstGeom>
            <a:solidFill>
              <a:srgbClr val="BFBFBF">
                <a:alpha val="41961"/>
              </a:srgb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GB" sz="1600" dirty="0" err="1">
                  <a:solidFill>
                    <a:schemeClr val="tx1"/>
                  </a:solidFill>
                </a:rPr>
                <a:t>UpdateDb</a:t>
              </a:r>
              <a:endParaRPr lang="en-GB" sz="1600" dirty="0">
                <a:solidFill>
                  <a:schemeClr val="tx1"/>
                </a:solidFill>
              </a:endParaRPr>
            </a:p>
          </p:txBody>
        </p:sp>
        <p:grpSp>
          <p:nvGrpSpPr>
            <p:cNvPr id="3" name="Group 32"/>
            <p:cNvGrpSpPr/>
            <p:nvPr/>
          </p:nvGrpSpPr>
          <p:grpSpPr>
            <a:xfrm rot="20280000">
              <a:off x="6369665" y="3962400"/>
              <a:ext cx="71615" cy="611453"/>
              <a:chOff x="5414785" y="2590800"/>
              <a:chExt cx="71615" cy="611453"/>
            </a:xfrm>
          </p:grpSpPr>
          <p:cxnSp>
            <p:nvCxnSpPr>
              <p:cNvPr id="36" name="Straight Connector 35"/>
              <p:cNvCxnSpPr/>
              <p:nvPr/>
            </p:nvCxnSpPr>
            <p:spPr>
              <a:xfrm flipH="1">
                <a:off x="5414785" y="2592653"/>
                <a:ext cx="0" cy="609600"/>
              </a:xfrm>
              <a:prstGeom prst="line">
                <a:avLst/>
              </a:prstGeom>
              <a:ln w="285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flipH="1">
                <a:off x="5486400" y="2590800"/>
                <a:ext cx="0" cy="609600"/>
              </a:xfrm>
              <a:prstGeom prst="line">
                <a:avLst/>
              </a:prstGeom>
              <a:ln w="285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pic>
          <p:nvPicPr>
            <p:cNvPr id="34" name="Picture 1"/>
            <p:cNvPicPr>
              <a:picLocks noChangeAspect="1" noChangeArrowheads="1"/>
            </p:cNvPicPr>
            <p:nvPr/>
          </p:nvPicPr>
          <p:blipFill>
            <a:blip r:embed="rId3" cstate="print"/>
            <a:srcRect/>
            <a:stretch>
              <a:fillRect/>
            </a:stretch>
          </p:blipFill>
          <p:spPr bwMode="auto">
            <a:xfrm>
              <a:off x="6567488" y="4709526"/>
              <a:ext cx="2209800" cy="938122"/>
            </a:xfrm>
            <a:prstGeom prst="rect">
              <a:avLst/>
            </a:prstGeom>
            <a:noFill/>
            <a:ln w="9525">
              <a:noFill/>
              <a:miter lim="800000"/>
              <a:headEnd/>
              <a:tailEnd/>
            </a:ln>
          </p:spPr>
        </p:pic>
        <p:sp>
          <p:nvSpPr>
            <p:cNvPr id="35" name="Rectangle 34"/>
            <p:cNvSpPr/>
            <p:nvPr/>
          </p:nvSpPr>
          <p:spPr>
            <a:xfrm>
              <a:off x="7010400" y="4504648"/>
              <a:ext cx="1440000" cy="1295400"/>
            </a:xfrm>
            <a:prstGeom prst="rect">
              <a:avLst/>
            </a:prstGeom>
            <a:solidFill>
              <a:srgbClr val="BFBFBF">
                <a:alpha val="41961"/>
              </a:srgb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GB" sz="1600" dirty="0" err="1">
                  <a:solidFill>
                    <a:schemeClr val="tx1"/>
                  </a:solidFill>
                </a:rPr>
                <a:t>SendEmail</a:t>
              </a:r>
              <a:endParaRPr lang="en-GB" sz="1600" dirty="0">
                <a:solidFill>
                  <a:schemeClr val="tx1"/>
                </a:solidFill>
              </a:endParaRPr>
            </a:p>
          </p:txBody>
        </p:sp>
        <p:pic>
          <p:nvPicPr>
            <p:cNvPr id="224258" name="Picture 2"/>
            <p:cNvPicPr>
              <a:picLocks noChangeAspect="1" noChangeArrowheads="1"/>
            </p:cNvPicPr>
            <p:nvPr/>
          </p:nvPicPr>
          <p:blipFill>
            <a:blip r:embed="rId7" cstate="print"/>
            <a:srcRect l="9642" r="3575"/>
            <a:stretch>
              <a:fillRect/>
            </a:stretch>
          </p:blipFill>
          <p:spPr bwMode="auto">
            <a:xfrm>
              <a:off x="8885997" y="4635318"/>
              <a:ext cx="2426059" cy="1121787"/>
            </a:xfrm>
            <a:prstGeom prst="rect">
              <a:avLst/>
            </a:prstGeom>
            <a:noFill/>
            <a:ln w="9525">
              <a:noFill/>
              <a:miter lim="800000"/>
              <a:headEnd/>
              <a:tailEnd/>
            </a:ln>
          </p:spPr>
        </p:pic>
        <p:sp>
          <p:nvSpPr>
            <p:cNvPr id="30" name="TextBox 29"/>
            <p:cNvSpPr txBox="1"/>
            <p:nvPr/>
          </p:nvSpPr>
          <p:spPr>
            <a:xfrm>
              <a:off x="2514600" y="4135316"/>
              <a:ext cx="1828800" cy="420302"/>
            </a:xfrm>
            <a:prstGeom prst="rect">
              <a:avLst/>
            </a:prstGeom>
            <a:noFill/>
          </p:spPr>
          <p:txBody>
            <a:bodyPr wrap="square" rtlCol="0">
              <a:spAutoFit/>
            </a:bodyPr>
            <a:lstStyle/>
            <a:p>
              <a:pPr algn="ctr"/>
              <a:r>
                <a:rPr lang="en-GB" sz="1400" dirty="0" err="1"/>
                <a:t>Canonicalize</a:t>
              </a:r>
              <a:endParaRPr lang="en-GB" sz="1400" dirty="0"/>
            </a:p>
          </p:txBody>
        </p:sp>
        <p:sp>
          <p:nvSpPr>
            <p:cNvPr id="41" name="Rectangle 40"/>
            <p:cNvSpPr/>
            <p:nvPr/>
          </p:nvSpPr>
          <p:spPr>
            <a:xfrm>
              <a:off x="9198175" y="4482698"/>
              <a:ext cx="1873066" cy="1295400"/>
            </a:xfrm>
            <a:prstGeom prst="rect">
              <a:avLst/>
            </a:prstGeom>
            <a:solidFill>
              <a:srgbClr val="BFBFBF">
                <a:alpha val="41961"/>
              </a:srgb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t" anchorCtr="0"/>
            <a:lstStyle/>
            <a:p>
              <a:pPr algn="ctr"/>
              <a:r>
                <a:rPr lang="en-GB" sz="1600" dirty="0" err="1">
                  <a:solidFill>
                    <a:schemeClr val="tx1"/>
                  </a:solidFill>
                  <a:cs typeface="Consolas" pitchFamily="49" charset="0"/>
                </a:rPr>
                <a:t>returnMessage</a:t>
              </a:r>
              <a:endParaRPr lang="en-GB" sz="1600" dirty="0">
                <a:solidFill>
                  <a:schemeClr val="tx1"/>
                </a:solidFill>
              </a:endParaRPr>
            </a:p>
          </p:txBody>
        </p:sp>
      </p:grpSp>
      <p:grpSp>
        <p:nvGrpSpPr>
          <p:cNvPr id="38" name="Group 33"/>
          <p:cNvGrpSpPr/>
          <p:nvPr/>
        </p:nvGrpSpPr>
        <p:grpSpPr>
          <a:xfrm>
            <a:off x="-549739" y="2221467"/>
            <a:ext cx="2073739" cy="1436133"/>
            <a:chOff x="2127561" y="3526587"/>
            <a:chExt cx="2073739" cy="1436133"/>
          </a:xfrm>
        </p:grpSpPr>
        <p:sp>
          <p:nvSpPr>
            <p:cNvPr id="39" name="TextBox 38"/>
            <p:cNvSpPr txBox="1"/>
            <p:nvPr/>
          </p:nvSpPr>
          <p:spPr>
            <a:xfrm>
              <a:off x="3515500" y="4593388"/>
              <a:ext cx="685800" cy="369332"/>
            </a:xfrm>
            <a:prstGeom prst="rect">
              <a:avLst/>
            </a:prstGeom>
            <a:noFill/>
          </p:spPr>
          <p:txBody>
            <a:bodyPr wrap="square" rtlCol="0">
              <a:spAutoFit/>
            </a:bodyPr>
            <a:lstStyle/>
            <a:p>
              <a:r>
                <a:rPr lang="en-GB" dirty="0">
                  <a:solidFill>
                    <a:srgbClr val="C00000"/>
                  </a:solidFill>
                  <a:latin typeface="Conformity" pitchFamily="2" charset="0"/>
                </a:rPr>
                <a:t>Input</a:t>
              </a:r>
            </a:p>
          </p:txBody>
        </p:sp>
        <p:sp>
          <p:nvSpPr>
            <p:cNvPr id="40" name="Freeform 39"/>
            <p:cNvSpPr/>
            <p:nvPr/>
          </p:nvSpPr>
          <p:spPr>
            <a:xfrm rot="10800000">
              <a:off x="2127561" y="3526587"/>
              <a:ext cx="1692740" cy="990602"/>
            </a:xfrm>
            <a:custGeom>
              <a:avLst/>
              <a:gdLst>
                <a:gd name="connsiteX0" fmla="*/ 1047750 w 1047750"/>
                <a:gd name="connsiteY0" fmla="*/ 441325 h 441325"/>
                <a:gd name="connsiteX1" fmla="*/ 733425 w 1047750"/>
                <a:gd name="connsiteY1" fmla="*/ 60325 h 441325"/>
                <a:gd name="connsiteX2" fmla="*/ 0 w 1047750"/>
                <a:gd name="connsiteY2" fmla="*/ 79375 h 441325"/>
                <a:gd name="connsiteX0" fmla="*/ 3882575 w 4215347"/>
                <a:gd name="connsiteY0" fmla="*/ 472546 h 1021821"/>
                <a:gd name="connsiteX1" fmla="*/ 3568250 w 4215347"/>
                <a:gd name="connsiteY1" fmla="*/ 91546 h 1021821"/>
                <a:gd name="connsiteX2" fmla="*/ 0 w 4215347"/>
                <a:gd name="connsiteY2" fmla="*/ 1021821 h 1021821"/>
                <a:gd name="connsiteX0" fmla="*/ 3882575 w 3882575"/>
                <a:gd name="connsiteY0" fmla="*/ 160338 h 709613"/>
                <a:gd name="connsiteX1" fmla="*/ 1469909 w 3882575"/>
                <a:gd name="connsiteY1" fmla="*/ 252412 h 709613"/>
                <a:gd name="connsiteX2" fmla="*/ 0 w 3882575"/>
                <a:gd name="connsiteY2" fmla="*/ 709613 h 709613"/>
                <a:gd name="connsiteX0" fmla="*/ 2834825 w 2834825"/>
                <a:gd name="connsiteY0" fmla="*/ 203200 h 508001"/>
                <a:gd name="connsiteX1" fmla="*/ 1469909 w 2834825"/>
                <a:gd name="connsiteY1" fmla="*/ 50800 h 508001"/>
                <a:gd name="connsiteX2" fmla="*/ 0 w 2834825"/>
                <a:gd name="connsiteY2" fmla="*/ 508001 h 508001"/>
                <a:gd name="connsiteX0" fmla="*/ 2834825 w 2834825"/>
                <a:gd name="connsiteY0" fmla="*/ 0 h 304801"/>
                <a:gd name="connsiteX1" fmla="*/ 0 w 2834825"/>
                <a:gd name="connsiteY1" fmla="*/ 304801 h 304801"/>
                <a:gd name="connsiteX0" fmla="*/ 2624838 w 2624838"/>
                <a:gd name="connsiteY0" fmla="*/ 0 h 533401"/>
                <a:gd name="connsiteX1" fmla="*/ 0 w 2624838"/>
                <a:gd name="connsiteY1" fmla="*/ 533401 h 533401"/>
                <a:gd name="connsiteX0" fmla="*/ 2624838 w 2624838"/>
                <a:gd name="connsiteY0" fmla="*/ 18143 h 551544"/>
                <a:gd name="connsiteX1" fmla="*/ 0 w 2624838"/>
                <a:gd name="connsiteY1" fmla="*/ 551544 h 551544"/>
                <a:gd name="connsiteX0" fmla="*/ 2624838 w 2624838"/>
                <a:gd name="connsiteY0" fmla="*/ 18143 h 551544"/>
                <a:gd name="connsiteX1" fmla="*/ 0 w 2624838"/>
                <a:gd name="connsiteY1" fmla="*/ 551544 h 551544"/>
                <a:gd name="connsiteX0" fmla="*/ 2209865 w 10479430"/>
                <a:gd name="connsiteY0" fmla="*/ 18143 h 2227944"/>
                <a:gd name="connsiteX1" fmla="*/ 10204449 w 10479430"/>
                <a:gd name="connsiteY1" fmla="*/ 2227944 h 2227944"/>
                <a:gd name="connsiteX0" fmla="*/ 2209865 w 13821080"/>
                <a:gd name="connsiteY0" fmla="*/ 18143 h 2227944"/>
                <a:gd name="connsiteX1" fmla="*/ 10204449 w 13821080"/>
                <a:gd name="connsiteY1" fmla="*/ 2227944 h 2227944"/>
                <a:gd name="connsiteX0" fmla="*/ 2209865 w 6418691"/>
                <a:gd name="connsiteY0" fmla="*/ 18143 h 1008743"/>
                <a:gd name="connsiteX1" fmla="*/ 2802060 w 6418691"/>
                <a:gd name="connsiteY1" fmla="*/ 1008743 h 1008743"/>
                <a:gd name="connsiteX0" fmla="*/ 0 w 4208826"/>
                <a:gd name="connsiteY0" fmla="*/ 0 h 990600"/>
                <a:gd name="connsiteX1" fmla="*/ 592195 w 4208826"/>
                <a:gd name="connsiteY1" fmla="*/ 990600 h 990600"/>
                <a:gd name="connsiteX0" fmla="*/ 0 w 5985404"/>
                <a:gd name="connsiteY0" fmla="*/ 0 h 914401"/>
                <a:gd name="connsiteX1" fmla="*/ 2368773 w 5985404"/>
                <a:gd name="connsiteY1" fmla="*/ 914401 h 914401"/>
                <a:gd name="connsiteX0" fmla="*/ 0 w 6577599"/>
                <a:gd name="connsiteY0" fmla="*/ 0 h 990602"/>
                <a:gd name="connsiteX1" fmla="*/ 2960968 w 6577599"/>
                <a:gd name="connsiteY1" fmla="*/ 990602 h 990602"/>
                <a:gd name="connsiteX0" fmla="*/ 0 w 6577599"/>
                <a:gd name="connsiteY0" fmla="*/ 0 h 990602"/>
                <a:gd name="connsiteX1" fmla="*/ 2960968 w 6577599"/>
                <a:gd name="connsiteY1" fmla="*/ 990602 h 990602"/>
              </a:gdLst>
              <a:ahLst/>
              <a:cxnLst>
                <a:cxn ang="0">
                  <a:pos x="connsiteX0" y="connsiteY0"/>
                </a:cxn>
                <a:cxn ang="0">
                  <a:pos x="connsiteX1" y="connsiteY1"/>
                </a:cxn>
              </a:cxnLst>
              <a:rect l="l" t="t" r="r" b="b"/>
              <a:pathLst>
                <a:path w="6577599" h="990602">
                  <a:moveTo>
                    <a:pt x="0" y="0"/>
                  </a:moveTo>
                  <a:cubicBezTo>
                    <a:pt x="581894" y="395514"/>
                    <a:pt x="6577599" y="605973"/>
                    <a:pt x="2960968" y="990602"/>
                  </a:cubicBezTo>
                </a:path>
              </a:pathLst>
            </a:custGeom>
            <a:ln w="1905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grpSp>
        <p:nvGrpSpPr>
          <p:cNvPr id="42" name="Group 33"/>
          <p:cNvGrpSpPr/>
          <p:nvPr/>
        </p:nvGrpSpPr>
        <p:grpSpPr>
          <a:xfrm>
            <a:off x="7696200" y="2209800"/>
            <a:ext cx="1768937" cy="1436132"/>
            <a:chOff x="3727761" y="2840787"/>
            <a:chExt cx="1768937" cy="1436132"/>
          </a:xfrm>
        </p:grpSpPr>
        <p:sp>
          <p:nvSpPr>
            <p:cNvPr id="43" name="TextBox 42"/>
            <p:cNvSpPr txBox="1"/>
            <p:nvPr/>
          </p:nvSpPr>
          <p:spPr>
            <a:xfrm>
              <a:off x="3727761" y="3907587"/>
              <a:ext cx="1219200" cy="369332"/>
            </a:xfrm>
            <a:prstGeom prst="rect">
              <a:avLst/>
            </a:prstGeom>
            <a:noFill/>
          </p:spPr>
          <p:txBody>
            <a:bodyPr wrap="square" rtlCol="0">
              <a:spAutoFit/>
            </a:bodyPr>
            <a:lstStyle/>
            <a:p>
              <a:r>
                <a:rPr lang="en-GB" dirty="0">
                  <a:solidFill>
                    <a:srgbClr val="C00000"/>
                  </a:solidFill>
                  <a:latin typeface="Conformity" pitchFamily="2" charset="0"/>
                </a:rPr>
                <a:t>Output</a:t>
              </a:r>
            </a:p>
          </p:txBody>
        </p:sp>
        <p:sp>
          <p:nvSpPr>
            <p:cNvPr id="44" name="Freeform 43"/>
            <p:cNvSpPr/>
            <p:nvPr/>
          </p:nvSpPr>
          <p:spPr>
            <a:xfrm rot="10800000" flipH="1">
              <a:off x="4032561" y="2840787"/>
              <a:ext cx="1464137" cy="1066800"/>
            </a:xfrm>
            <a:custGeom>
              <a:avLst/>
              <a:gdLst>
                <a:gd name="connsiteX0" fmla="*/ 1047750 w 1047750"/>
                <a:gd name="connsiteY0" fmla="*/ 441325 h 441325"/>
                <a:gd name="connsiteX1" fmla="*/ 733425 w 1047750"/>
                <a:gd name="connsiteY1" fmla="*/ 60325 h 441325"/>
                <a:gd name="connsiteX2" fmla="*/ 0 w 1047750"/>
                <a:gd name="connsiteY2" fmla="*/ 79375 h 441325"/>
                <a:gd name="connsiteX0" fmla="*/ 3882575 w 4215347"/>
                <a:gd name="connsiteY0" fmla="*/ 472546 h 1021821"/>
                <a:gd name="connsiteX1" fmla="*/ 3568250 w 4215347"/>
                <a:gd name="connsiteY1" fmla="*/ 91546 h 1021821"/>
                <a:gd name="connsiteX2" fmla="*/ 0 w 4215347"/>
                <a:gd name="connsiteY2" fmla="*/ 1021821 h 1021821"/>
                <a:gd name="connsiteX0" fmla="*/ 3882575 w 3882575"/>
                <a:gd name="connsiteY0" fmla="*/ 160338 h 709613"/>
                <a:gd name="connsiteX1" fmla="*/ 1469909 w 3882575"/>
                <a:gd name="connsiteY1" fmla="*/ 252412 h 709613"/>
                <a:gd name="connsiteX2" fmla="*/ 0 w 3882575"/>
                <a:gd name="connsiteY2" fmla="*/ 709613 h 709613"/>
                <a:gd name="connsiteX0" fmla="*/ 2834825 w 2834825"/>
                <a:gd name="connsiteY0" fmla="*/ 203200 h 508001"/>
                <a:gd name="connsiteX1" fmla="*/ 1469909 w 2834825"/>
                <a:gd name="connsiteY1" fmla="*/ 50800 h 508001"/>
                <a:gd name="connsiteX2" fmla="*/ 0 w 2834825"/>
                <a:gd name="connsiteY2" fmla="*/ 508001 h 508001"/>
                <a:gd name="connsiteX0" fmla="*/ 2834825 w 2834825"/>
                <a:gd name="connsiteY0" fmla="*/ 0 h 304801"/>
                <a:gd name="connsiteX1" fmla="*/ 0 w 2834825"/>
                <a:gd name="connsiteY1" fmla="*/ 304801 h 304801"/>
                <a:gd name="connsiteX0" fmla="*/ 2624838 w 2624838"/>
                <a:gd name="connsiteY0" fmla="*/ 0 h 533401"/>
                <a:gd name="connsiteX1" fmla="*/ 0 w 2624838"/>
                <a:gd name="connsiteY1" fmla="*/ 533401 h 533401"/>
                <a:gd name="connsiteX0" fmla="*/ 2624838 w 2624838"/>
                <a:gd name="connsiteY0" fmla="*/ 18143 h 551544"/>
                <a:gd name="connsiteX1" fmla="*/ 0 w 2624838"/>
                <a:gd name="connsiteY1" fmla="*/ 551544 h 551544"/>
                <a:gd name="connsiteX0" fmla="*/ 2624838 w 2624838"/>
                <a:gd name="connsiteY0" fmla="*/ 18143 h 551544"/>
                <a:gd name="connsiteX1" fmla="*/ 0 w 2624838"/>
                <a:gd name="connsiteY1" fmla="*/ 551544 h 551544"/>
                <a:gd name="connsiteX0" fmla="*/ 2209865 w 10479430"/>
                <a:gd name="connsiteY0" fmla="*/ 18143 h 2227944"/>
                <a:gd name="connsiteX1" fmla="*/ 10204449 w 10479430"/>
                <a:gd name="connsiteY1" fmla="*/ 2227944 h 2227944"/>
                <a:gd name="connsiteX0" fmla="*/ 2209865 w 13821080"/>
                <a:gd name="connsiteY0" fmla="*/ 18143 h 2227944"/>
                <a:gd name="connsiteX1" fmla="*/ 10204449 w 13821080"/>
                <a:gd name="connsiteY1" fmla="*/ 2227944 h 2227944"/>
                <a:gd name="connsiteX0" fmla="*/ 2209865 w 6418691"/>
                <a:gd name="connsiteY0" fmla="*/ 18143 h 1008743"/>
                <a:gd name="connsiteX1" fmla="*/ 2802060 w 6418691"/>
                <a:gd name="connsiteY1" fmla="*/ 1008743 h 1008743"/>
                <a:gd name="connsiteX0" fmla="*/ 0 w 4208826"/>
                <a:gd name="connsiteY0" fmla="*/ 0 h 990600"/>
                <a:gd name="connsiteX1" fmla="*/ 592195 w 4208826"/>
                <a:gd name="connsiteY1" fmla="*/ 990600 h 990600"/>
                <a:gd name="connsiteX0" fmla="*/ 0 w 5985404"/>
                <a:gd name="connsiteY0" fmla="*/ 0 h 914401"/>
                <a:gd name="connsiteX1" fmla="*/ 2368773 w 5985404"/>
                <a:gd name="connsiteY1" fmla="*/ 914401 h 914401"/>
                <a:gd name="connsiteX0" fmla="*/ 0 w 6577599"/>
                <a:gd name="connsiteY0" fmla="*/ 0 h 990602"/>
                <a:gd name="connsiteX1" fmla="*/ 2960968 w 6577599"/>
                <a:gd name="connsiteY1" fmla="*/ 990602 h 990602"/>
                <a:gd name="connsiteX0" fmla="*/ 0 w 6577599"/>
                <a:gd name="connsiteY0" fmla="*/ 0 h 990602"/>
                <a:gd name="connsiteX1" fmla="*/ 2960968 w 6577599"/>
                <a:gd name="connsiteY1" fmla="*/ 990602 h 990602"/>
                <a:gd name="connsiteX0" fmla="*/ 0 w 13091693"/>
                <a:gd name="connsiteY0" fmla="*/ 0 h 1676402"/>
                <a:gd name="connsiteX1" fmla="*/ 9475063 w 13091693"/>
                <a:gd name="connsiteY1" fmla="*/ 1676402 h 1676402"/>
                <a:gd name="connsiteX0" fmla="*/ 0 w 5689300"/>
                <a:gd name="connsiteY0" fmla="*/ 0 h 1066800"/>
                <a:gd name="connsiteX1" fmla="*/ 2072670 w 5689300"/>
                <a:gd name="connsiteY1" fmla="*/ 1066800 h 1066800"/>
              </a:gdLst>
              <a:ahLst/>
              <a:cxnLst>
                <a:cxn ang="0">
                  <a:pos x="connsiteX0" y="connsiteY0"/>
                </a:cxn>
                <a:cxn ang="0">
                  <a:pos x="connsiteX1" y="connsiteY1"/>
                </a:cxn>
              </a:cxnLst>
              <a:rect l="l" t="t" r="r" b="b"/>
              <a:pathLst>
                <a:path w="5689300" h="1066800">
                  <a:moveTo>
                    <a:pt x="0" y="0"/>
                  </a:moveTo>
                  <a:cubicBezTo>
                    <a:pt x="581894" y="395514"/>
                    <a:pt x="5689301" y="682171"/>
                    <a:pt x="2072670" y="1066800"/>
                  </a:cubicBezTo>
                </a:path>
              </a:pathLst>
            </a:custGeom>
            <a:ln w="19050">
              <a:solidFill>
                <a:srgbClr val="C0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sp>
        <p:nvSpPr>
          <p:cNvPr id="45" name="TextBox 44"/>
          <p:cNvSpPr txBox="1"/>
          <p:nvPr/>
        </p:nvSpPr>
        <p:spPr>
          <a:xfrm>
            <a:off x="762000" y="3705761"/>
            <a:ext cx="7696200" cy="1323439"/>
          </a:xfrm>
          <a:prstGeom prst="rect">
            <a:avLst/>
          </a:prstGeom>
          <a:noFill/>
        </p:spPr>
        <p:txBody>
          <a:bodyPr wrap="square" rtlCol="0">
            <a:spAutoFit/>
          </a:bodyPr>
          <a:lstStyle/>
          <a:p>
            <a:r>
              <a:rPr lang="en-GB" sz="2000" dirty="0">
                <a:latin typeface="Consolas" pitchFamily="49" charset="0"/>
                <a:cs typeface="Consolas" pitchFamily="49" charset="0"/>
              </a:rPr>
              <a:t>let </a:t>
            </a:r>
            <a:r>
              <a:rPr lang="en-GB" sz="2000" b="1" dirty="0" err="1">
                <a:latin typeface="Consolas" pitchFamily="49" charset="0"/>
                <a:cs typeface="Consolas" pitchFamily="49" charset="0"/>
              </a:rPr>
              <a:t>returnMessage</a:t>
            </a:r>
            <a:r>
              <a:rPr lang="en-GB" sz="2000" dirty="0">
                <a:latin typeface="Consolas" pitchFamily="49" charset="0"/>
                <a:cs typeface="Consolas" pitchFamily="49" charset="0"/>
              </a:rPr>
              <a:t> result = </a:t>
            </a:r>
          </a:p>
          <a:p>
            <a:r>
              <a:rPr lang="en-GB" sz="2000" dirty="0">
                <a:latin typeface="Consolas" pitchFamily="49" charset="0"/>
                <a:cs typeface="Consolas" pitchFamily="49" charset="0"/>
              </a:rPr>
              <a:t>  match result with</a:t>
            </a:r>
          </a:p>
          <a:p>
            <a:r>
              <a:rPr lang="en-GB" sz="2000" dirty="0">
                <a:latin typeface="Consolas" pitchFamily="49" charset="0"/>
                <a:cs typeface="Consolas" pitchFamily="49" charset="0"/>
              </a:rPr>
              <a:t>  | </a:t>
            </a:r>
            <a:r>
              <a:rPr lang="en-GB" sz="2000" dirty="0">
                <a:solidFill>
                  <a:srgbClr val="00B050"/>
                </a:solidFill>
                <a:latin typeface="Consolas" pitchFamily="49" charset="0"/>
                <a:cs typeface="Consolas" pitchFamily="49" charset="0"/>
              </a:rPr>
              <a:t>Success</a:t>
            </a:r>
            <a:r>
              <a:rPr lang="en-GB" sz="2000" dirty="0">
                <a:latin typeface="Consolas" pitchFamily="49" charset="0"/>
                <a:cs typeface="Consolas" pitchFamily="49" charset="0"/>
              </a:rPr>
              <a:t> _ -&gt; "Success"</a:t>
            </a:r>
          </a:p>
          <a:p>
            <a:r>
              <a:rPr lang="en-GB" sz="2000" dirty="0">
                <a:latin typeface="Consolas" pitchFamily="49" charset="0"/>
                <a:cs typeface="Consolas" pitchFamily="49" charset="0"/>
              </a:rPr>
              <a:t>  | </a:t>
            </a:r>
            <a:r>
              <a:rPr lang="en-GB" sz="2000" dirty="0">
                <a:solidFill>
                  <a:srgbClr val="C00000"/>
                </a:solidFill>
                <a:latin typeface="Consolas" pitchFamily="49" charset="0"/>
                <a:cs typeface="Consolas" pitchFamily="49" charset="0"/>
              </a:rPr>
              <a:t>Failure</a:t>
            </a:r>
            <a:r>
              <a:rPr lang="en-GB" sz="2000" dirty="0">
                <a:latin typeface="Consolas" pitchFamily="49" charset="0"/>
                <a:cs typeface="Consolas" pitchFamily="49" charset="0"/>
              </a:rPr>
              <a:t> </a:t>
            </a:r>
            <a:r>
              <a:rPr lang="en-GB" sz="2000" dirty="0" err="1">
                <a:latin typeface="Consolas" pitchFamily="49" charset="0"/>
                <a:cs typeface="Consolas" pitchFamily="49" charset="0"/>
              </a:rPr>
              <a:t>msg</a:t>
            </a:r>
            <a:r>
              <a:rPr lang="en-GB" sz="2000" dirty="0">
                <a:latin typeface="Consolas" pitchFamily="49" charset="0"/>
                <a:cs typeface="Consolas" pitchFamily="49" charset="0"/>
              </a:rPr>
              <a:t> -&gt; </a:t>
            </a:r>
            <a:r>
              <a:rPr lang="en-GB" sz="2000" dirty="0" err="1">
                <a:latin typeface="Consolas" pitchFamily="49" charset="0"/>
                <a:cs typeface="Consolas" pitchFamily="49" charset="0"/>
              </a:rPr>
              <a:t>msg</a:t>
            </a:r>
            <a:endParaRPr lang="en-GB" sz="2000" dirty="0">
              <a:latin typeface="Consolas" pitchFamily="49" charset="0"/>
              <a:cs typeface="Consolas" pitchFamily="49"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Putting it all together - review</a:t>
            </a:r>
          </a:p>
        </p:txBody>
      </p:sp>
      <p:sp>
        <p:nvSpPr>
          <p:cNvPr id="4" name="TextBox 3"/>
          <p:cNvSpPr txBox="1"/>
          <p:nvPr/>
        </p:nvSpPr>
        <p:spPr>
          <a:xfrm>
            <a:off x="381000" y="1295400"/>
            <a:ext cx="8458200" cy="2019693"/>
          </a:xfrm>
          <a:prstGeom prst="rect">
            <a:avLst/>
          </a:prstGeom>
          <a:noFill/>
          <a:ln w="127000" cmpd="thinThick">
            <a:noFill/>
          </a:ln>
        </p:spPr>
        <p:txBody>
          <a:bodyPr wrap="square" lIns="360000" tIns="360000" rIns="360000" bIns="360000" rtlCol="0">
            <a:spAutoFit/>
          </a:bodyPr>
          <a:lstStyle/>
          <a:p>
            <a:r>
              <a:rPr lang="en-GB" sz="2800" dirty="0">
                <a:latin typeface="+mj-lt"/>
              </a:rPr>
              <a:t>Summary:  The "two-track" framework is a useful approach for most use-cases.</a:t>
            </a:r>
          </a:p>
          <a:p>
            <a:endParaRPr lang="en-GB" sz="2800" dirty="0">
              <a:latin typeface="+mj-lt"/>
            </a:endParaRPr>
          </a:p>
        </p:txBody>
      </p:sp>
      <p:grpSp>
        <p:nvGrpSpPr>
          <p:cNvPr id="13" name="Group 33"/>
          <p:cNvGrpSpPr/>
          <p:nvPr/>
        </p:nvGrpSpPr>
        <p:grpSpPr>
          <a:xfrm>
            <a:off x="4038600" y="838200"/>
            <a:ext cx="3962400" cy="838200"/>
            <a:chOff x="5327961" y="2002587"/>
            <a:chExt cx="3962400" cy="838200"/>
          </a:xfrm>
        </p:grpSpPr>
        <p:sp>
          <p:nvSpPr>
            <p:cNvPr id="14" name="TextBox 13"/>
            <p:cNvSpPr txBox="1"/>
            <p:nvPr/>
          </p:nvSpPr>
          <p:spPr>
            <a:xfrm>
              <a:off x="6470961" y="2002587"/>
              <a:ext cx="2819400" cy="646331"/>
            </a:xfrm>
            <a:prstGeom prst="rect">
              <a:avLst/>
            </a:prstGeom>
            <a:noFill/>
          </p:spPr>
          <p:txBody>
            <a:bodyPr wrap="square" rtlCol="0">
              <a:spAutoFit/>
            </a:bodyPr>
            <a:lstStyle/>
            <a:p>
              <a:pPr algn="ctr"/>
              <a:r>
                <a:rPr lang="en-GB" dirty="0">
                  <a:solidFill>
                    <a:srgbClr val="C00000"/>
                  </a:solidFill>
                  <a:latin typeface="Conformity" pitchFamily="2" charset="0"/>
                </a:rPr>
                <a:t>You can fit most functions into this model.</a:t>
              </a:r>
            </a:p>
          </p:txBody>
        </p:sp>
        <p:sp>
          <p:nvSpPr>
            <p:cNvPr id="15" name="Freeform 14"/>
            <p:cNvSpPr/>
            <p:nvPr/>
          </p:nvSpPr>
          <p:spPr>
            <a:xfrm rot="10800000" flipH="1">
              <a:off x="5327961" y="2154987"/>
              <a:ext cx="1219200" cy="685800"/>
            </a:xfrm>
            <a:custGeom>
              <a:avLst/>
              <a:gdLst>
                <a:gd name="connsiteX0" fmla="*/ 1047750 w 1047750"/>
                <a:gd name="connsiteY0" fmla="*/ 441325 h 441325"/>
                <a:gd name="connsiteX1" fmla="*/ 733425 w 1047750"/>
                <a:gd name="connsiteY1" fmla="*/ 60325 h 441325"/>
                <a:gd name="connsiteX2" fmla="*/ 0 w 1047750"/>
                <a:gd name="connsiteY2" fmla="*/ 79375 h 441325"/>
                <a:gd name="connsiteX0" fmla="*/ 3882575 w 4215347"/>
                <a:gd name="connsiteY0" fmla="*/ 472546 h 1021821"/>
                <a:gd name="connsiteX1" fmla="*/ 3568250 w 4215347"/>
                <a:gd name="connsiteY1" fmla="*/ 91546 h 1021821"/>
                <a:gd name="connsiteX2" fmla="*/ 0 w 4215347"/>
                <a:gd name="connsiteY2" fmla="*/ 1021821 h 1021821"/>
                <a:gd name="connsiteX0" fmla="*/ 3882575 w 3882575"/>
                <a:gd name="connsiteY0" fmla="*/ 160338 h 709613"/>
                <a:gd name="connsiteX1" fmla="*/ 1469909 w 3882575"/>
                <a:gd name="connsiteY1" fmla="*/ 252412 h 709613"/>
                <a:gd name="connsiteX2" fmla="*/ 0 w 3882575"/>
                <a:gd name="connsiteY2" fmla="*/ 709613 h 709613"/>
                <a:gd name="connsiteX0" fmla="*/ 2834825 w 2834825"/>
                <a:gd name="connsiteY0" fmla="*/ 203200 h 508001"/>
                <a:gd name="connsiteX1" fmla="*/ 1469909 w 2834825"/>
                <a:gd name="connsiteY1" fmla="*/ 50800 h 508001"/>
                <a:gd name="connsiteX2" fmla="*/ 0 w 2834825"/>
                <a:gd name="connsiteY2" fmla="*/ 508001 h 508001"/>
                <a:gd name="connsiteX0" fmla="*/ 2834825 w 2834825"/>
                <a:gd name="connsiteY0" fmla="*/ 0 h 304801"/>
                <a:gd name="connsiteX1" fmla="*/ 0 w 2834825"/>
                <a:gd name="connsiteY1" fmla="*/ 304801 h 304801"/>
                <a:gd name="connsiteX0" fmla="*/ 2624838 w 2624838"/>
                <a:gd name="connsiteY0" fmla="*/ 0 h 533401"/>
                <a:gd name="connsiteX1" fmla="*/ 0 w 2624838"/>
                <a:gd name="connsiteY1" fmla="*/ 533401 h 533401"/>
                <a:gd name="connsiteX0" fmla="*/ 2624838 w 2624838"/>
                <a:gd name="connsiteY0" fmla="*/ 18143 h 551544"/>
                <a:gd name="connsiteX1" fmla="*/ 0 w 2624838"/>
                <a:gd name="connsiteY1" fmla="*/ 551544 h 551544"/>
                <a:gd name="connsiteX0" fmla="*/ 2624838 w 2624838"/>
                <a:gd name="connsiteY0" fmla="*/ 18143 h 551544"/>
                <a:gd name="connsiteX1" fmla="*/ 0 w 2624838"/>
                <a:gd name="connsiteY1" fmla="*/ 551544 h 551544"/>
                <a:gd name="connsiteX0" fmla="*/ 2209865 w 10479430"/>
                <a:gd name="connsiteY0" fmla="*/ 18143 h 2227944"/>
                <a:gd name="connsiteX1" fmla="*/ 10204449 w 10479430"/>
                <a:gd name="connsiteY1" fmla="*/ 2227944 h 2227944"/>
                <a:gd name="connsiteX0" fmla="*/ 2209865 w 13821080"/>
                <a:gd name="connsiteY0" fmla="*/ 18143 h 2227944"/>
                <a:gd name="connsiteX1" fmla="*/ 10204449 w 13821080"/>
                <a:gd name="connsiteY1" fmla="*/ 2227944 h 2227944"/>
                <a:gd name="connsiteX0" fmla="*/ 2209865 w 6418691"/>
                <a:gd name="connsiteY0" fmla="*/ 18143 h 1008743"/>
                <a:gd name="connsiteX1" fmla="*/ 2802060 w 6418691"/>
                <a:gd name="connsiteY1" fmla="*/ 1008743 h 1008743"/>
                <a:gd name="connsiteX0" fmla="*/ 0 w 4208826"/>
                <a:gd name="connsiteY0" fmla="*/ 0 h 990600"/>
                <a:gd name="connsiteX1" fmla="*/ 592195 w 4208826"/>
                <a:gd name="connsiteY1" fmla="*/ 990600 h 990600"/>
                <a:gd name="connsiteX0" fmla="*/ 0 w 5985404"/>
                <a:gd name="connsiteY0" fmla="*/ 0 h 914401"/>
                <a:gd name="connsiteX1" fmla="*/ 2368773 w 5985404"/>
                <a:gd name="connsiteY1" fmla="*/ 914401 h 914401"/>
                <a:gd name="connsiteX0" fmla="*/ 0 w 6577599"/>
                <a:gd name="connsiteY0" fmla="*/ 0 h 990602"/>
                <a:gd name="connsiteX1" fmla="*/ 2960968 w 6577599"/>
                <a:gd name="connsiteY1" fmla="*/ 990602 h 990602"/>
                <a:gd name="connsiteX0" fmla="*/ 0 w 6577599"/>
                <a:gd name="connsiteY0" fmla="*/ 0 h 990602"/>
                <a:gd name="connsiteX1" fmla="*/ 2960968 w 6577599"/>
                <a:gd name="connsiteY1" fmla="*/ 990602 h 990602"/>
                <a:gd name="connsiteX0" fmla="*/ 0 w 13091693"/>
                <a:gd name="connsiteY0" fmla="*/ 0 h 1676402"/>
                <a:gd name="connsiteX1" fmla="*/ 9475063 w 13091693"/>
                <a:gd name="connsiteY1" fmla="*/ 1676402 h 1676402"/>
                <a:gd name="connsiteX0" fmla="*/ 0 w 5689300"/>
                <a:gd name="connsiteY0" fmla="*/ 0 h 1066800"/>
                <a:gd name="connsiteX1" fmla="*/ 2072670 w 5689300"/>
                <a:gd name="connsiteY1" fmla="*/ 1066800 h 1066800"/>
                <a:gd name="connsiteX0" fmla="*/ 0 w 11611214"/>
                <a:gd name="connsiteY0" fmla="*/ 0 h 1752600"/>
                <a:gd name="connsiteX1" fmla="*/ 7994584 w 11611214"/>
                <a:gd name="connsiteY1" fmla="*/ 1752600 h 1752600"/>
                <a:gd name="connsiteX0" fmla="*/ 0 w 6577587"/>
                <a:gd name="connsiteY0" fmla="*/ 0 h 685800"/>
                <a:gd name="connsiteX1" fmla="*/ 2960957 w 6577587"/>
                <a:gd name="connsiteY1" fmla="*/ 685800 h 685800"/>
                <a:gd name="connsiteX0" fmla="*/ 1036304 w 3997261"/>
                <a:gd name="connsiteY0" fmla="*/ 0 h 685800"/>
                <a:gd name="connsiteX1" fmla="*/ 3997261 w 3997261"/>
                <a:gd name="connsiteY1" fmla="*/ 685800 h 685800"/>
                <a:gd name="connsiteX0" fmla="*/ 0 w 4737531"/>
                <a:gd name="connsiteY0" fmla="*/ 0 h 685800"/>
                <a:gd name="connsiteX1" fmla="*/ 4737531 w 4737531"/>
                <a:gd name="connsiteY1" fmla="*/ 685800 h 685800"/>
              </a:gdLst>
              <a:ahLst/>
              <a:cxnLst>
                <a:cxn ang="0">
                  <a:pos x="connsiteX0" y="connsiteY0"/>
                </a:cxn>
                <a:cxn ang="0">
                  <a:pos x="connsiteX1" y="connsiteY1"/>
                </a:cxn>
              </a:cxnLst>
              <a:rect l="l" t="t" r="r" b="b"/>
              <a:pathLst>
                <a:path w="4737531" h="685800">
                  <a:moveTo>
                    <a:pt x="0" y="0"/>
                  </a:moveTo>
                  <a:cubicBezTo>
                    <a:pt x="581894" y="395514"/>
                    <a:pt x="740270" y="660400"/>
                    <a:pt x="4737531" y="685800"/>
                  </a:cubicBezTo>
                </a:path>
              </a:pathLst>
            </a:custGeom>
            <a:ln w="19050">
              <a:solidFill>
                <a:srgbClr val="C0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grpSp>
        <p:nvGrpSpPr>
          <p:cNvPr id="16" name="Group 33"/>
          <p:cNvGrpSpPr/>
          <p:nvPr/>
        </p:nvGrpSpPr>
        <p:grpSpPr>
          <a:xfrm>
            <a:off x="3124200" y="2438400"/>
            <a:ext cx="3429000" cy="951131"/>
            <a:chOff x="5861361" y="2307387"/>
            <a:chExt cx="3429000" cy="951131"/>
          </a:xfrm>
        </p:grpSpPr>
        <p:sp>
          <p:nvSpPr>
            <p:cNvPr id="17" name="TextBox 16"/>
            <p:cNvSpPr txBox="1"/>
            <p:nvPr/>
          </p:nvSpPr>
          <p:spPr>
            <a:xfrm rot="21412028">
              <a:off x="6470961" y="2612187"/>
              <a:ext cx="2819400" cy="646331"/>
            </a:xfrm>
            <a:prstGeom prst="rect">
              <a:avLst/>
            </a:prstGeom>
            <a:noFill/>
          </p:spPr>
          <p:txBody>
            <a:bodyPr wrap="square" rtlCol="0">
              <a:spAutoFit/>
            </a:bodyPr>
            <a:lstStyle/>
            <a:p>
              <a:pPr algn="ctr"/>
              <a:r>
                <a:rPr lang="en-GB" dirty="0">
                  <a:solidFill>
                    <a:srgbClr val="C00000"/>
                  </a:solidFill>
                  <a:latin typeface="Conformity" pitchFamily="2" charset="0"/>
                </a:rPr>
                <a:t>Not a solution for everything, but a good starting point.</a:t>
              </a:r>
            </a:p>
          </p:txBody>
        </p:sp>
        <p:sp>
          <p:nvSpPr>
            <p:cNvPr id="18" name="Freeform 17"/>
            <p:cNvSpPr/>
            <p:nvPr/>
          </p:nvSpPr>
          <p:spPr>
            <a:xfrm rot="10800000" flipH="1" flipV="1">
              <a:off x="5861361" y="2307387"/>
              <a:ext cx="685800" cy="533400"/>
            </a:xfrm>
            <a:custGeom>
              <a:avLst/>
              <a:gdLst>
                <a:gd name="connsiteX0" fmla="*/ 1047750 w 1047750"/>
                <a:gd name="connsiteY0" fmla="*/ 441325 h 441325"/>
                <a:gd name="connsiteX1" fmla="*/ 733425 w 1047750"/>
                <a:gd name="connsiteY1" fmla="*/ 60325 h 441325"/>
                <a:gd name="connsiteX2" fmla="*/ 0 w 1047750"/>
                <a:gd name="connsiteY2" fmla="*/ 79375 h 441325"/>
                <a:gd name="connsiteX0" fmla="*/ 3882575 w 4215347"/>
                <a:gd name="connsiteY0" fmla="*/ 472546 h 1021821"/>
                <a:gd name="connsiteX1" fmla="*/ 3568250 w 4215347"/>
                <a:gd name="connsiteY1" fmla="*/ 91546 h 1021821"/>
                <a:gd name="connsiteX2" fmla="*/ 0 w 4215347"/>
                <a:gd name="connsiteY2" fmla="*/ 1021821 h 1021821"/>
                <a:gd name="connsiteX0" fmla="*/ 3882575 w 3882575"/>
                <a:gd name="connsiteY0" fmla="*/ 160338 h 709613"/>
                <a:gd name="connsiteX1" fmla="*/ 1469909 w 3882575"/>
                <a:gd name="connsiteY1" fmla="*/ 252412 h 709613"/>
                <a:gd name="connsiteX2" fmla="*/ 0 w 3882575"/>
                <a:gd name="connsiteY2" fmla="*/ 709613 h 709613"/>
                <a:gd name="connsiteX0" fmla="*/ 2834825 w 2834825"/>
                <a:gd name="connsiteY0" fmla="*/ 203200 h 508001"/>
                <a:gd name="connsiteX1" fmla="*/ 1469909 w 2834825"/>
                <a:gd name="connsiteY1" fmla="*/ 50800 h 508001"/>
                <a:gd name="connsiteX2" fmla="*/ 0 w 2834825"/>
                <a:gd name="connsiteY2" fmla="*/ 508001 h 508001"/>
                <a:gd name="connsiteX0" fmla="*/ 2834825 w 2834825"/>
                <a:gd name="connsiteY0" fmla="*/ 0 h 304801"/>
                <a:gd name="connsiteX1" fmla="*/ 0 w 2834825"/>
                <a:gd name="connsiteY1" fmla="*/ 304801 h 304801"/>
                <a:gd name="connsiteX0" fmla="*/ 2624838 w 2624838"/>
                <a:gd name="connsiteY0" fmla="*/ 0 h 533401"/>
                <a:gd name="connsiteX1" fmla="*/ 0 w 2624838"/>
                <a:gd name="connsiteY1" fmla="*/ 533401 h 533401"/>
                <a:gd name="connsiteX0" fmla="*/ 2624838 w 2624838"/>
                <a:gd name="connsiteY0" fmla="*/ 18143 h 551544"/>
                <a:gd name="connsiteX1" fmla="*/ 0 w 2624838"/>
                <a:gd name="connsiteY1" fmla="*/ 551544 h 551544"/>
                <a:gd name="connsiteX0" fmla="*/ 2624838 w 2624838"/>
                <a:gd name="connsiteY0" fmla="*/ 18143 h 551544"/>
                <a:gd name="connsiteX1" fmla="*/ 0 w 2624838"/>
                <a:gd name="connsiteY1" fmla="*/ 551544 h 551544"/>
                <a:gd name="connsiteX0" fmla="*/ 2209865 w 10479430"/>
                <a:gd name="connsiteY0" fmla="*/ 18143 h 2227944"/>
                <a:gd name="connsiteX1" fmla="*/ 10204449 w 10479430"/>
                <a:gd name="connsiteY1" fmla="*/ 2227944 h 2227944"/>
                <a:gd name="connsiteX0" fmla="*/ 2209865 w 13821080"/>
                <a:gd name="connsiteY0" fmla="*/ 18143 h 2227944"/>
                <a:gd name="connsiteX1" fmla="*/ 10204449 w 13821080"/>
                <a:gd name="connsiteY1" fmla="*/ 2227944 h 2227944"/>
                <a:gd name="connsiteX0" fmla="*/ 2209865 w 6418691"/>
                <a:gd name="connsiteY0" fmla="*/ 18143 h 1008743"/>
                <a:gd name="connsiteX1" fmla="*/ 2802060 w 6418691"/>
                <a:gd name="connsiteY1" fmla="*/ 1008743 h 1008743"/>
                <a:gd name="connsiteX0" fmla="*/ 0 w 4208826"/>
                <a:gd name="connsiteY0" fmla="*/ 0 h 990600"/>
                <a:gd name="connsiteX1" fmla="*/ 592195 w 4208826"/>
                <a:gd name="connsiteY1" fmla="*/ 990600 h 990600"/>
                <a:gd name="connsiteX0" fmla="*/ 0 w 5985404"/>
                <a:gd name="connsiteY0" fmla="*/ 0 h 914401"/>
                <a:gd name="connsiteX1" fmla="*/ 2368773 w 5985404"/>
                <a:gd name="connsiteY1" fmla="*/ 914401 h 914401"/>
                <a:gd name="connsiteX0" fmla="*/ 0 w 6577599"/>
                <a:gd name="connsiteY0" fmla="*/ 0 h 990602"/>
                <a:gd name="connsiteX1" fmla="*/ 2960968 w 6577599"/>
                <a:gd name="connsiteY1" fmla="*/ 990602 h 990602"/>
                <a:gd name="connsiteX0" fmla="*/ 0 w 6577599"/>
                <a:gd name="connsiteY0" fmla="*/ 0 h 990602"/>
                <a:gd name="connsiteX1" fmla="*/ 2960968 w 6577599"/>
                <a:gd name="connsiteY1" fmla="*/ 990602 h 990602"/>
                <a:gd name="connsiteX0" fmla="*/ 0 w 13091693"/>
                <a:gd name="connsiteY0" fmla="*/ 0 h 1676402"/>
                <a:gd name="connsiteX1" fmla="*/ 9475063 w 13091693"/>
                <a:gd name="connsiteY1" fmla="*/ 1676402 h 1676402"/>
                <a:gd name="connsiteX0" fmla="*/ 0 w 5689300"/>
                <a:gd name="connsiteY0" fmla="*/ 0 h 1066800"/>
                <a:gd name="connsiteX1" fmla="*/ 2072670 w 5689300"/>
                <a:gd name="connsiteY1" fmla="*/ 1066800 h 1066800"/>
                <a:gd name="connsiteX0" fmla="*/ 0 w 11611214"/>
                <a:gd name="connsiteY0" fmla="*/ 0 h 1752600"/>
                <a:gd name="connsiteX1" fmla="*/ 7994584 w 11611214"/>
                <a:gd name="connsiteY1" fmla="*/ 1752600 h 1752600"/>
                <a:gd name="connsiteX0" fmla="*/ 0 w 6577587"/>
                <a:gd name="connsiteY0" fmla="*/ 0 h 685800"/>
                <a:gd name="connsiteX1" fmla="*/ 2960957 w 6577587"/>
                <a:gd name="connsiteY1" fmla="*/ 685800 h 685800"/>
                <a:gd name="connsiteX0" fmla="*/ 1036304 w 3997261"/>
                <a:gd name="connsiteY0" fmla="*/ 0 h 685800"/>
                <a:gd name="connsiteX1" fmla="*/ 3997261 w 3997261"/>
                <a:gd name="connsiteY1" fmla="*/ 685800 h 685800"/>
                <a:gd name="connsiteX0" fmla="*/ 0 w 4737531"/>
                <a:gd name="connsiteY0" fmla="*/ 0 h 685800"/>
                <a:gd name="connsiteX1" fmla="*/ 4737531 w 4737531"/>
                <a:gd name="connsiteY1" fmla="*/ 685800 h 685800"/>
              </a:gdLst>
              <a:ahLst/>
              <a:cxnLst>
                <a:cxn ang="0">
                  <a:pos x="connsiteX0" y="connsiteY0"/>
                </a:cxn>
                <a:cxn ang="0">
                  <a:pos x="connsiteX1" y="connsiteY1"/>
                </a:cxn>
              </a:cxnLst>
              <a:rect l="l" t="t" r="r" b="b"/>
              <a:pathLst>
                <a:path w="4737531" h="685800">
                  <a:moveTo>
                    <a:pt x="0" y="0"/>
                  </a:moveTo>
                  <a:cubicBezTo>
                    <a:pt x="581894" y="395514"/>
                    <a:pt x="740270" y="660400"/>
                    <a:pt x="4737531" y="685800"/>
                  </a:cubicBezTo>
                </a:path>
              </a:pathLst>
            </a:custGeom>
            <a:ln w="19050">
              <a:solidFill>
                <a:srgbClr val="C0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Putting it all together - review</a:t>
            </a:r>
          </a:p>
        </p:txBody>
      </p:sp>
      <p:sp>
        <p:nvSpPr>
          <p:cNvPr id="4" name="TextBox 3"/>
          <p:cNvSpPr txBox="1"/>
          <p:nvPr/>
        </p:nvSpPr>
        <p:spPr>
          <a:xfrm>
            <a:off x="381000" y="1295400"/>
            <a:ext cx="8458200" cy="2019693"/>
          </a:xfrm>
          <a:prstGeom prst="rect">
            <a:avLst/>
          </a:prstGeom>
          <a:noFill/>
          <a:ln w="127000" cmpd="thinThick">
            <a:noFill/>
          </a:ln>
        </p:spPr>
        <p:txBody>
          <a:bodyPr wrap="square" lIns="360000" tIns="360000" rIns="360000" bIns="360000" rtlCol="0">
            <a:spAutoFit/>
          </a:bodyPr>
          <a:lstStyle/>
          <a:p>
            <a:r>
              <a:rPr lang="en-GB" sz="2800" dirty="0">
                <a:latin typeface="+mj-lt"/>
              </a:rPr>
              <a:t>The "two-track" framework is a useful approach for most use-cases.</a:t>
            </a:r>
          </a:p>
          <a:p>
            <a:endParaRPr lang="en-GB" sz="2800" dirty="0">
              <a:latin typeface="+mj-lt"/>
            </a:endParaRPr>
          </a:p>
        </p:txBody>
      </p:sp>
      <p:grpSp>
        <p:nvGrpSpPr>
          <p:cNvPr id="3" name="Group 5"/>
          <p:cNvGrpSpPr/>
          <p:nvPr/>
        </p:nvGrpSpPr>
        <p:grpSpPr>
          <a:xfrm>
            <a:off x="685800" y="3258400"/>
            <a:ext cx="3428985" cy="2228000"/>
            <a:chOff x="304800" y="3962400"/>
            <a:chExt cx="3428985" cy="2228000"/>
          </a:xfrm>
        </p:grpSpPr>
        <p:sp>
          <p:nvSpPr>
            <p:cNvPr id="7" name="TextBox 6"/>
            <p:cNvSpPr txBox="1"/>
            <p:nvPr/>
          </p:nvSpPr>
          <p:spPr>
            <a:xfrm>
              <a:off x="304800" y="3962400"/>
              <a:ext cx="3276600" cy="1754326"/>
            </a:xfrm>
            <a:prstGeom prst="rect">
              <a:avLst/>
            </a:prstGeom>
            <a:noFill/>
          </p:spPr>
          <p:txBody>
            <a:bodyPr wrap="square" rtlCol="0">
              <a:spAutoFit/>
            </a:bodyPr>
            <a:lstStyle/>
            <a:p>
              <a:r>
                <a:rPr lang="en-GB" dirty="0">
                  <a:latin typeface="Consolas" pitchFamily="49" charset="0"/>
                  <a:cs typeface="Consolas" pitchFamily="49" charset="0"/>
                </a:rPr>
                <a:t>let </a:t>
              </a:r>
              <a:r>
                <a:rPr lang="en-GB" dirty="0" err="1">
                  <a:latin typeface="Consolas" pitchFamily="49" charset="0"/>
                  <a:cs typeface="Consolas" pitchFamily="49" charset="0"/>
                </a:rPr>
                <a:t>executeUseCase</a:t>
              </a:r>
              <a:r>
                <a:rPr lang="en-GB" dirty="0">
                  <a:latin typeface="Consolas" pitchFamily="49" charset="0"/>
                  <a:cs typeface="Consolas" pitchFamily="49" charset="0"/>
                </a:rPr>
                <a:t> = </a:t>
              </a:r>
            </a:p>
            <a:p>
              <a:r>
                <a:rPr lang="en-GB" dirty="0">
                  <a:latin typeface="Consolas" pitchFamily="49" charset="0"/>
                  <a:cs typeface="Consolas" pitchFamily="49" charset="0"/>
                </a:rPr>
                <a:t>  </a:t>
              </a:r>
              <a:r>
                <a:rPr lang="en-GB" dirty="0" err="1">
                  <a:latin typeface="Consolas" pitchFamily="49" charset="0"/>
                  <a:cs typeface="Consolas" pitchFamily="49" charset="0"/>
                </a:rPr>
                <a:t>receiveRequest</a:t>
              </a:r>
              <a:endParaRPr lang="en-GB" dirty="0">
                <a:latin typeface="Consolas" pitchFamily="49" charset="0"/>
                <a:cs typeface="Consolas" pitchFamily="49" charset="0"/>
              </a:endParaRPr>
            </a:p>
            <a:p>
              <a:r>
                <a:rPr lang="en-GB" dirty="0">
                  <a:latin typeface="Consolas" pitchFamily="49" charset="0"/>
                  <a:cs typeface="Consolas" pitchFamily="49" charset="0"/>
                </a:rPr>
                <a:t>  &gt;&gt; </a:t>
              </a:r>
              <a:r>
                <a:rPr lang="en-GB" dirty="0" err="1">
                  <a:latin typeface="Consolas" pitchFamily="49" charset="0"/>
                  <a:cs typeface="Consolas" pitchFamily="49" charset="0"/>
                </a:rPr>
                <a:t>validateRequest</a:t>
              </a:r>
              <a:endParaRPr lang="en-GB" dirty="0">
                <a:latin typeface="Consolas" pitchFamily="49" charset="0"/>
                <a:cs typeface="Consolas" pitchFamily="49" charset="0"/>
              </a:endParaRPr>
            </a:p>
            <a:p>
              <a:r>
                <a:rPr lang="en-GB" dirty="0">
                  <a:latin typeface="Consolas" pitchFamily="49" charset="0"/>
                  <a:cs typeface="Consolas" pitchFamily="49" charset="0"/>
                </a:rPr>
                <a:t>  &gt;&gt; </a:t>
              </a:r>
              <a:r>
                <a:rPr lang="en-GB" dirty="0" err="1">
                  <a:latin typeface="Consolas" pitchFamily="49" charset="0"/>
                  <a:cs typeface="Consolas" pitchFamily="49" charset="0"/>
                </a:rPr>
                <a:t>updateDbFromRequest</a:t>
              </a:r>
              <a:endParaRPr lang="en-GB" dirty="0">
                <a:latin typeface="Consolas" pitchFamily="49" charset="0"/>
                <a:cs typeface="Consolas" pitchFamily="49" charset="0"/>
              </a:endParaRPr>
            </a:p>
            <a:p>
              <a:r>
                <a:rPr lang="en-GB" dirty="0">
                  <a:latin typeface="Consolas" pitchFamily="49" charset="0"/>
                  <a:cs typeface="Consolas" pitchFamily="49" charset="0"/>
                </a:rPr>
                <a:t>  &gt;&gt; </a:t>
              </a:r>
              <a:r>
                <a:rPr lang="en-GB" dirty="0" err="1">
                  <a:latin typeface="Consolas" pitchFamily="49" charset="0"/>
                  <a:cs typeface="Consolas" pitchFamily="49" charset="0"/>
                </a:rPr>
                <a:t>sendEmail</a:t>
              </a:r>
              <a:endParaRPr lang="en-GB" dirty="0">
                <a:latin typeface="Consolas" pitchFamily="49" charset="0"/>
                <a:cs typeface="Consolas" pitchFamily="49" charset="0"/>
              </a:endParaRPr>
            </a:p>
            <a:p>
              <a:r>
                <a:rPr lang="en-GB" dirty="0">
                  <a:latin typeface="Consolas" pitchFamily="49" charset="0"/>
                  <a:cs typeface="Consolas" pitchFamily="49" charset="0"/>
                </a:rPr>
                <a:t>  &gt;&gt; </a:t>
              </a:r>
              <a:r>
                <a:rPr lang="en-GB" dirty="0" err="1">
                  <a:latin typeface="Consolas" pitchFamily="49" charset="0"/>
                  <a:cs typeface="Consolas" pitchFamily="49" charset="0"/>
                </a:rPr>
                <a:t>returnMessage</a:t>
              </a:r>
              <a:endParaRPr lang="en-GB" dirty="0">
                <a:latin typeface="Consolas" pitchFamily="49" charset="0"/>
                <a:cs typeface="Consolas" pitchFamily="49" charset="0"/>
              </a:endParaRPr>
            </a:p>
          </p:txBody>
        </p:sp>
        <p:sp>
          <p:nvSpPr>
            <p:cNvPr id="8" name="TextBox 7"/>
            <p:cNvSpPr txBox="1"/>
            <p:nvPr/>
          </p:nvSpPr>
          <p:spPr>
            <a:xfrm rot="60000">
              <a:off x="307762" y="5821068"/>
              <a:ext cx="3426023" cy="369332"/>
            </a:xfrm>
            <a:prstGeom prst="rect">
              <a:avLst/>
            </a:prstGeom>
            <a:noFill/>
          </p:spPr>
          <p:txBody>
            <a:bodyPr wrap="square" rtlCol="0">
              <a:spAutoFit/>
            </a:bodyPr>
            <a:lstStyle/>
            <a:p>
              <a:r>
                <a:rPr lang="en-GB" dirty="0">
                  <a:solidFill>
                    <a:srgbClr val="C00000"/>
                  </a:solidFill>
                  <a:latin typeface="Conformity" pitchFamily="2" charset="0"/>
                  <a:cs typeface="Consolas" pitchFamily="49" charset="0"/>
                </a:rPr>
                <a:t>Before – without error handling</a:t>
              </a:r>
              <a:endParaRPr lang="en-GB" dirty="0">
                <a:solidFill>
                  <a:srgbClr val="C00000"/>
                </a:solidFill>
                <a:latin typeface="Conformity" pitchFamily="2" charset="0"/>
              </a:endParaRPr>
            </a:p>
          </p:txBody>
        </p:sp>
      </p:grpSp>
      <p:grpSp>
        <p:nvGrpSpPr>
          <p:cNvPr id="5" name="Group 8"/>
          <p:cNvGrpSpPr/>
          <p:nvPr/>
        </p:nvGrpSpPr>
        <p:grpSpPr>
          <a:xfrm>
            <a:off x="4724385" y="3258400"/>
            <a:ext cx="4191000" cy="2151799"/>
            <a:chOff x="4800600" y="3962400"/>
            <a:chExt cx="4191000" cy="2151799"/>
          </a:xfrm>
        </p:grpSpPr>
        <p:sp>
          <p:nvSpPr>
            <p:cNvPr id="10" name="TextBox 9"/>
            <p:cNvSpPr txBox="1"/>
            <p:nvPr/>
          </p:nvSpPr>
          <p:spPr>
            <a:xfrm>
              <a:off x="4800600" y="3962400"/>
              <a:ext cx="4191000" cy="1754326"/>
            </a:xfrm>
            <a:prstGeom prst="rect">
              <a:avLst/>
            </a:prstGeom>
            <a:noFill/>
          </p:spPr>
          <p:txBody>
            <a:bodyPr wrap="square" rtlCol="0">
              <a:spAutoFit/>
            </a:bodyPr>
            <a:lstStyle/>
            <a:p>
              <a:r>
                <a:rPr lang="en-GB" dirty="0">
                  <a:latin typeface="Consolas" pitchFamily="49" charset="0"/>
                  <a:cs typeface="Consolas" pitchFamily="49" charset="0"/>
                </a:rPr>
                <a:t>let </a:t>
              </a:r>
              <a:r>
                <a:rPr lang="en-GB" dirty="0" err="1">
                  <a:latin typeface="Consolas" pitchFamily="49" charset="0"/>
                  <a:cs typeface="Consolas" pitchFamily="49" charset="0"/>
                </a:rPr>
                <a:t>executeUseCase</a:t>
              </a:r>
              <a:r>
                <a:rPr lang="en-GB" dirty="0">
                  <a:latin typeface="Consolas" pitchFamily="49" charset="0"/>
                  <a:cs typeface="Consolas" pitchFamily="49" charset="0"/>
                </a:rPr>
                <a:t> = </a:t>
              </a:r>
            </a:p>
            <a:p>
              <a:r>
                <a:rPr lang="en-GB" dirty="0">
                  <a:latin typeface="Consolas" pitchFamily="49" charset="0"/>
                  <a:cs typeface="Consolas" pitchFamily="49" charset="0"/>
                </a:rPr>
                <a:t>  </a:t>
              </a:r>
              <a:r>
                <a:rPr lang="en-GB" dirty="0" err="1">
                  <a:latin typeface="Consolas" pitchFamily="49" charset="0"/>
                  <a:cs typeface="Consolas" pitchFamily="49" charset="0"/>
                </a:rPr>
                <a:t>receiveRequest</a:t>
              </a:r>
              <a:endParaRPr lang="en-GB" dirty="0">
                <a:latin typeface="Consolas" pitchFamily="49" charset="0"/>
                <a:cs typeface="Consolas" pitchFamily="49" charset="0"/>
              </a:endParaRPr>
            </a:p>
            <a:p>
              <a:r>
                <a:rPr lang="en-GB" dirty="0">
                  <a:latin typeface="Consolas" pitchFamily="49" charset="0"/>
                  <a:cs typeface="Consolas" pitchFamily="49" charset="0"/>
                </a:rPr>
                <a:t>  &gt;&gt; </a:t>
              </a:r>
              <a:r>
                <a:rPr lang="en-GB" dirty="0" err="1">
                  <a:latin typeface="Consolas" pitchFamily="49" charset="0"/>
                  <a:cs typeface="Consolas" pitchFamily="49" charset="0"/>
                </a:rPr>
                <a:t>validateRequest</a:t>
              </a:r>
              <a:r>
                <a:rPr lang="en-GB" dirty="0">
                  <a:latin typeface="Consolas" pitchFamily="49" charset="0"/>
                  <a:cs typeface="Consolas" pitchFamily="49" charset="0"/>
                </a:rPr>
                <a:t> </a:t>
              </a:r>
            </a:p>
            <a:p>
              <a:r>
                <a:rPr lang="en-GB" dirty="0">
                  <a:latin typeface="Consolas" pitchFamily="49" charset="0"/>
                  <a:cs typeface="Consolas" pitchFamily="49" charset="0"/>
                </a:rPr>
                <a:t>  &gt;&gt; </a:t>
              </a:r>
              <a:r>
                <a:rPr lang="en-GB" dirty="0" err="1">
                  <a:latin typeface="Consolas" pitchFamily="49" charset="0"/>
                  <a:cs typeface="Consolas" pitchFamily="49" charset="0"/>
                </a:rPr>
                <a:t>updateDbFromRequest</a:t>
              </a:r>
              <a:endParaRPr lang="en-GB" dirty="0">
                <a:latin typeface="Consolas" pitchFamily="49" charset="0"/>
                <a:cs typeface="Consolas" pitchFamily="49" charset="0"/>
              </a:endParaRPr>
            </a:p>
            <a:p>
              <a:r>
                <a:rPr lang="en-GB" dirty="0">
                  <a:latin typeface="Consolas" pitchFamily="49" charset="0"/>
                  <a:cs typeface="Consolas" pitchFamily="49" charset="0"/>
                </a:rPr>
                <a:t>  &gt;&gt; </a:t>
              </a:r>
              <a:r>
                <a:rPr lang="en-GB" dirty="0" err="1">
                  <a:latin typeface="Consolas" pitchFamily="49" charset="0"/>
                  <a:cs typeface="Consolas" pitchFamily="49" charset="0"/>
                </a:rPr>
                <a:t>sendEmail</a:t>
              </a:r>
              <a:endParaRPr lang="en-GB" dirty="0">
                <a:latin typeface="Consolas" pitchFamily="49" charset="0"/>
                <a:cs typeface="Consolas" pitchFamily="49" charset="0"/>
              </a:endParaRPr>
            </a:p>
            <a:p>
              <a:r>
                <a:rPr lang="en-GB" dirty="0">
                  <a:latin typeface="Consolas" pitchFamily="49" charset="0"/>
                  <a:cs typeface="Consolas" pitchFamily="49" charset="0"/>
                </a:rPr>
                <a:t>  &gt;&gt; </a:t>
              </a:r>
              <a:r>
                <a:rPr lang="en-GB" dirty="0" err="1">
                  <a:latin typeface="Consolas" pitchFamily="49" charset="0"/>
                  <a:cs typeface="Consolas" pitchFamily="49" charset="0"/>
                </a:rPr>
                <a:t>returnMessage</a:t>
              </a:r>
              <a:endParaRPr lang="en-GB" dirty="0">
                <a:latin typeface="Consolas" pitchFamily="49" charset="0"/>
                <a:cs typeface="Consolas" pitchFamily="49" charset="0"/>
              </a:endParaRPr>
            </a:p>
          </p:txBody>
        </p:sp>
        <p:sp>
          <p:nvSpPr>
            <p:cNvPr id="11" name="TextBox 10"/>
            <p:cNvSpPr txBox="1"/>
            <p:nvPr/>
          </p:nvSpPr>
          <p:spPr>
            <a:xfrm rot="21540000" flipH="1">
              <a:off x="5260762" y="5744867"/>
              <a:ext cx="3426023" cy="369332"/>
            </a:xfrm>
            <a:prstGeom prst="rect">
              <a:avLst/>
            </a:prstGeom>
            <a:noFill/>
          </p:spPr>
          <p:txBody>
            <a:bodyPr wrap="square" rtlCol="0">
              <a:spAutoFit/>
            </a:bodyPr>
            <a:lstStyle/>
            <a:p>
              <a:r>
                <a:rPr lang="en-GB" dirty="0">
                  <a:solidFill>
                    <a:srgbClr val="C00000"/>
                  </a:solidFill>
                  <a:latin typeface="Conformity" pitchFamily="2" charset="0"/>
                  <a:cs typeface="Consolas" pitchFamily="49" charset="0"/>
                </a:rPr>
                <a:t>After – with error handling</a:t>
              </a:r>
              <a:endParaRPr lang="en-GB" dirty="0">
                <a:solidFill>
                  <a:srgbClr val="C00000"/>
                </a:solidFill>
                <a:latin typeface="Conformity" pitchFamily="2" charset="0"/>
              </a:endParaRPr>
            </a:p>
          </p:txBody>
        </p:sp>
      </p:grpSp>
      <p:sp>
        <p:nvSpPr>
          <p:cNvPr id="16" name="TextBox 15"/>
          <p:cNvSpPr txBox="1"/>
          <p:nvPr/>
        </p:nvSpPr>
        <p:spPr>
          <a:xfrm flipH="1">
            <a:off x="688554" y="2827344"/>
            <a:ext cx="5938420" cy="369332"/>
          </a:xfrm>
          <a:prstGeom prst="rect">
            <a:avLst/>
          </a:prstGeom>
          <a:noFill/>
        </p:spPr>
        <p:txBody>
          <a:bodyPr wrap="square" rtlCol="0">
            <a:spAutoFit/>
          </a:bodyPr>
          <a:lstStyle/>
          <a:p>
            <a:r>
              <a:rPr lang="en-GB" dirty="0">
                <a:solidFill>
                  <a:srgbClr val="C00000"/>
                </a:solidFill>
                <a:latin typeface="Conformity" pitchFamily="2" charset="0"/>
                <a:cs typeface="Consolas" pitchFamily="49" charset="0"/>
              </a:rPr>
              <a:t>Let's look at the code -- before and after adding error handling</a:t>
            </a:r>
            <a:endParaRPr lang="en-GB" dirty="0">
              <a:solidFill>
                <a:srgbClr val="C00000"/>
              </a:solidFill>
              <a:latin typeface="Conformity" pitchFamily="2" charset="0"/>
            </a:endParaRPr>
          </a:p>
        </p:txBody>
      </p:sp>
      <p:grpSp>
        <p:nvGrpSpPr>
          <p:cNvPr id="19" name="Group 33"/>
          <p:cNvGrpSpPr/>
          <p:nvPr/>
        </p:nvGrpSpPr>
        <p:grpSpPr>
          <a:xfrm>
            <a:off x="6316615" y="4724400"/>
            <a:ext cx="2819400" cy="1589099"/>
            <a:chOff x="6996376" y="1545387"/>
            <a:chExt cx="2819400" cy="1589099"/>
          </a:xfrm>
        </p:grpSpPr>
        <p:sp>
          <p:nvSpPr>
            <p:cNvPr id="20" name="TextBox 19"/>
            <p:cNvSpPr txBox="1"/>
            <p:nvPr/>
          </p:nvSpPr>
          <p:spPr>
            <a:xfrm rot="21412028">
              <a:off x="6996376" y="2765154"/>
              <a:ext cx="2819400" cy="369332"/>
            </a:xfrm>
            <a:prstGeom prst="rect">
              <a:avLst/>
            </a:prstGeom>
            <a:noFill/>
          </p:spPr>
          <p:txBody>
            <a:bodyPr wrap="square" rtlCol="0">
              <a:spAutoFit/>
            </a:bodyPr>
            <a:lstStyle/>
            <a:p>
              <a:pPr algn="ctr"/>
              <a:r>
                <a:rPr lang="en-GB" dirty="0">
                  <a:solidFill>
                    <a:srgbClr val="C00000"/>
                  </a:solidFill>
                  <a:latin typeface="Conformity" pitchFamily="2" charset="0"/>
                </a:rPr>
                <a:t>Still clean and elegant</a:t>
              </a:r>
            </a:p>
          </p:txBody>
        </p:sp>
        <p:sp>
          <p:nvSpPr>
            <p:cNvPr id="21" name="Freeform 20"/>
            <p:cNvSpPr/>
            <p:nvPr/>
          </p:nvSpPr>
          <p:spPr>
            <a:xfrm rot="10800000" flipH="1" flipV="1">
              <a:off x="8375961" y="1545387"/>
              <a:ext cx="692556" cy="1219200"/>
            </a:xfrm>
            <a:custGeom>
              <a:avLst/>
              <a:gdLst>
                <a:gd name="connsiteX0" fmla="*/ 1047750 w 1047750"/>
                <a:gd name="connsiteY0" fmla="*/ 441325 h 441325"/>
                <a:gd name="connsiteX1" fmla="*/ 733425 w 1047750"/>
                <a:gd name="connsiteY1" fmla="*/ 60325 h 441325"/>
                <a:gd name="connsiteX2" fmla="*/ 0 w 1047750"/>
                <a:gd name="connsiteY2" fmla="*/ 79375 h 441325"/>
                <a:gd name="connsiteX0" fmla="*/ 3882575 w 4215347"/>
                <a:gd name="connsiteY0" fmla="*/ 472546 h 1021821"/>
                <a:gd name="connsiteX1" fmla="*/ 3568250 w 4215347"/>
                <a:gd name="connsiteY1" fmla="*/ 91546 h 1021821"/>
                <a:gd name="connsiteX2" fmla="*/ 0 w 4215347"/>
                <a:gd name="connsiteY2" fmla="*/ 1021821 h 1021821"/>
                <a:gd name="connsiteX0" fmla="*/ 3882575 w 3882575"/>
                <a:gd name="connsiteY0" fmla="*/ 160338 h 709613"/>
                <a:gd name="connsiteX1" fmla="*/ 1469909 w 3882575"/>
                <a:gd name="connsiteY1" fmla="*/ 252412 h 709613"/>
                <a:gd name="connsiteX2" fmla="*/ 0 w 3882575"/>
                <a:gd name="connsiteY2" fmla="*/ 709613 h 709613"/>
                <a:gd name="connsiteX0" fmla="*/ 2834825 w 2834825"/>
                <a:gd name="connsiteY0" fmla="*/ 203200 h 508001"/>
                <a:gd name="connsiteX1" fmla="*/ 1469909 w 2834825"/>
                <a:gd name="connsiteY1" fmla="*/ 50800 h 508001"/>
                <a:gd name="connsiteX2" fmla="*/ 0 w 2834825"/>
                <a:gd name="connsiteY2" fmla="*/ 508001 h 508001"/>
                <a:gd name="connsiteX0" fmla="*/ 2834825 w 2834825"/>
                <a:gd name="connsiteY0" fmla="*/ 0 h 304801"/>
                <a:gd name="connsiteX1" fmla="*/ 0 w 2834825"/>
                <a:gd name="connsiteY1" fmla="*/ 304801 h 304801"/>
                <a:gd name="connsiteX0" fmla="*/ 2624838 w 2624838"/>
                <a:gd name="connsiteY0" fmla="*/ 0 h 533401"/>
                <a:gd name="connsiteX1" fmla="*/ 0 w 2624838"/>
                <a:gd name="connsiteY1" fmla="*/ 533401 h 533401"/>
                <a:gd name="connsiteX0" fmla="*/ 2624838 w 2624838"/>
                <a:gd name="connsiteY0" fmla="*/ 18143 h 551544"/>
                <a:gd name="connsiteX1" fmla="*/ 0 w 2624838"/>
                <a:gd name="connsiteY1" fmla="*/ 551544 h 551544"/>
                <a:gd name="connsiteX0" fmla="*/ 2624838 w 2624838"/>
                <a:gd name="connsiteY0" fmla="*/ 18143 h 551544"/>
                <a:gd name="connsiteX1" fmla="*/ 0 w 2624838"/>
                <a:gd name="connsiteY1" fmla="*/ 551544 h 551544"/>
                <a:gd name="connsiteX0" fmla="*/ 2209865 w 10479430"/>
                <a:gd name="connsiteY0" fmla="*/ 18143 h 2227944"/>
                <a:gd name="connsiteX1" fmla="*/ 10204449 w 10479430"/>
                <a:gd name="connsiteY1" fmla="*/ 2227944 h 2227944"/>
                <a:gd name="connsiteX0" fmla="*/ 2209865 w 13821080"/>
                <a:gd name="connsiteY0" fmla="*/ 18143 h 2227944"/>
                <a:gd name="connsiteX1" fmla="*/ 10204449 w 13821080"/>
                <a:gd name="connsiteY1" fmla="*/ 2227944 h 2227944"/>
                <a:gd name="connsiteX0" fmla="*/ 2209865 w 6418691"/>
                <a:gd name="connsiteY0" fmla="*/ 18143 h 1008743"/>
                <a:gd name="connsiteX1" fmla="*/ 2802060 w 6418691"/>
                <a:gd name="connsiteY1" fmla="*/ 1008743 h 1008743"/>
                <a:gd name="connsiteX0" fmla="*/ 0 w 4208826"/>
                <a:gd name="connsiteY0" fmla="*/ 0 h 990600"/>
                <a:gd name="connsiteX1" fmla="*/ 592195 w 4208826"/>
                <a:gd name="connsiteY1" fmla="*/ 990600 h 990600"/>
                <a:gd name="connsiteX0" fmla="*/ 0 w 5985404"/>
                <a:gd name="connsiteY0" fmla="*/ 0 h 914401"/>
                <a:gd name="connsiteX1" fmla="*/ 2368773 w 5985404"/>
                <a:gd name="connsiteY1" fmla="*/ 914401 h 914401"/>
                <a:gd name="connsiteX0" fmla="*/ 0 w 6577599"/>
                <a:gd name="connsiteY0" fmla="*/ 0 h 990602"/>
                <a:gd name="connsiteX1" fmla="*/ 2960968 w 6577599"/>
                <a:gd name="connsiteY1" fmla="*/ 990602 h 990602"/>
                <a:gd name="connsiteX0" fmla="*/ 0 w 6577599"/>
                <a:gd name="connsiteY0" fmla="*/ 0 h 990602"/>
                <a:gd name="connsiteX1" fmla="*/ 2960968 w 6577599"/>
                <a:gd name="connsiteY1" fmla="*/ 990602 h 990602"/>
                <a:gd name="connsiteX0" fmla="*/ 0 w 13091693"/>
                <a:gd name="connsiteY0" fmla="*/ 0 h 1676402"/>
                <a:gd name="connsiteX1" fmla="*/ 9475063 w 13091693"/>
                <a:gd name="connsiteY1" fmla="*/ 1676402 h 1676402"/>
                <a:gd name="connsiteX0" fmla="*/ 0 w 5689300"/>
                <a:gd name="connsiteY0" fmla="*/ 0 h 1066800"/>
                <a:gd name="connsiteX1" fmla="*/ 2072670 w 5689300"/>
                <a:gd name="connsiteY1" fmla="*/ 1066800 h 1066800"/>
                <a:gd name="connsiteX0" fmla="*/ 0 w 11611214"/>
                <a:gd name="connsiteY0" fmla="*/ 0 h 1752600"/>
                <a:gd name="connsiteX1" fmla="*/ 7994584 w 11611214"/>
                <a:gd name="connsiteY1" fmla="*/ 1752600 h 1752600"/>
                <a:gd name="connsiteX0" fmla="*/ 0 w 6577587"/>
                <a:gd name="connsiteY0" fmla="*/ 0 h 685800"/>
                <a:gd name="connsiteX1" fmla="*/ 2960957 w 6577587"/>
                <a:gd name="connsiteY1" fmla="*/ 685800 h 685800"/>
                <a:gd name="connsiteX0" fmla="*/ 1036304 w 3997261"/>
                <a:gd name="connsiteY0" fmla="*/ 0 h 685800"/>
                <a:gd name="connsiteX1" fmla="*/ 3997261 w 3997261"/>
                <a:gd name="connsiteY1" fmla="*/ 685800 h 685800"/>
                <a:gd name="connsiteX0" fmla="*/ 0 w 4737531"/>
                <a:gd name="connsiteY0" fmla="*/ 0 h 685800"/>
                <a:gd name="connsiteX1" fmla="*/ 4737531 w 4737531"/>
                <a:gd name="connsiteY1" fmla="*/ 685800 h 685800"/>
                <a:gd name="connsiteX0" fmla="*/ 0 w 4737531"/>
                <a:gd name="connsiteY0" fmla="*/ 0 h 685800"/>
                <a:gd name="connsiteX1" fmla="*/ 4737531 w 4737531"/>
                <a:gd name="connsiteY1" fmla="*/ 685800 h 685800"/>
                <a:gd name="connsiteX0" fmla="*/ 0 w 5310594"/>
                <a:gd name="connsiteY0" fmla="*/ 0 h 685800"/>
                <a:gd name="connsiteX1" fmla="*/ 4737531 w 5310594"/>
                <a:gd name="connsiteY1" fmla="*/ 685800 h 685800"/>
                <a:gd name="connsiteX0" fmla="*/ 0 w 4784202"/>
                <a:gd name="connsiteY0" fmla="*/ 0 h 1567543"/>
                <a:gd name="connsiteX1" fmla="*/ 4211139 w 4784202"/>
                <a:gd name="connsiteY1" fmla="*/ 1567543 h 1567543"/>
              </a:gdLst>
              <a:ahLst/>
              <a:cxnLst>
                <a:cxn ang="0">
                  <a:pos x="connsiteX0" y="connsiteY0"/>
                </a:cxn>
                <a:cxn ang="0">
                  <a:pos x="connsiteX1" y="connsiteY1"/>
                </a:cxn>
              </a:cxnLst>
              <a:rect l="l" t="t" r="r" b="b"/>
              <a:pathLst>
                <a:path w="4784202" h="1567543">
                  <a:moveTo>
                    <a:pt x="0" y="0"/>
                  </a:moveTo>
                  <a:cubicBezTo>
                    <a:pt x="2476911" y="222623"/>
                    <a:pt x="4784202" y="1131816"/>
                    <a:pt x="4211139" y="1567543"/>
                  </a:cubicBezTo>
                </a:path>
              </a:pathLst>
            </a:custGeom>
            <a:ln w="19050">
              <a:solidFill>
                <a:srgbClr val="C0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Comic Interlude</a:t>
            </a:r>
          </a:p>
        </p:txBody>
      </p:sp>
      <p:pic>
        <p:nvPicPr>
          <p:cNvPr id="264194" name="Picture 2" descr="http://4.bp.blogspot.com/-i8kTE2lJJbY/Thmf8yjhdgI/AAAAAAAAD9Y/Dwy-um2afMA/s1600/Thomas%2Bthe%2Btank%2Bengine%2Band%2Bfriends%2BSalty%2Bthe%2Bdockyard%2Bdiesel%2Bin%2BDay%2Bof%2Bthe%2Bdiesels%2BCGI%2Bfilm%2Bfor%2Bkids.jpg"/>
          <p:cNvPicPr>
            <a:picLocks noChangeAspect="1" noChangeArrowheads="1"/>
          </p:cNvPicPr>
          <p:nvPr/>
        </p:nvPicPr>
        <p:blipFill>
          <a:blip r:embed="rId3" cstate="print"/>
          <a:srcRect/>
          <a:stretch>
            <a:fillRect/>
          </a:stretch>
        </p:blipFill>
        <p:spPr bwMode="auto">
          <a:xfrm flipH="1">
            <a:off x="2133600" y="2209800"/>
            <a:ext cx="4762500" cy="3171826"/>
          </a:xfrm>
          <a:prstGeom prst="rect">
            <a:avLst/>
          </a:prstGeom>
          <a:noFill/>
        </p:spPr>
      </p:pic>
      <p:sp>
        <p:nvSpPr>
          <p:cNvPr id="5" name="Oval Callout 4"/>
          <p:cNvSpPr/>
          <p:nvPr/>
        </p:nvSpPr>
        <p:spPr>
          <a:xfrm>
            <a:off x="609600" y="990600"/>
            <a:ext cx="3352800" cy="838200"/>
          </a:xfrm>
          <a:prstGeom prst="wedgeEllipseCallout">
            <a:avLst>
              <a:gd name="adj1" fmla="val 17670"/>
              <a:gd name="adj2" fmla="val 132231"/>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Why can't a steam locomotive sit down?</a:t>
            </a:r>
          </a:p>
        </p:txBody>
      </p:sp>
      <p:sp>
        <p:nvSpPr>
          <p:cNvPr id="6" name="Oval Callout 5"/>
          <p:cNvSpPr/>
          <p:nvPr/>
        </p:nvSpPr>
        <p:spPr>
          <a:xfrm>
            <a:off x="6019800" y="1143000"/>
            <a:ext cx="2895600" cy="1066800"/>
          </a:xfrm>
          <a:prstGeom prst="wedgeEllipseCallout">
            <a:avLst>
              <a:gd name="adj1" fmla="val -49964"/>
              <a:gd name="adj2" fmla="val 130912"/>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GB" sz="1600" dirty="0"/>
              <a:t>I don't know, </a:t>
            </a:r>
            <a:br>
              <a:rPr lang="en-GB" sz="1600" dirty="0"/>
            </a:br>
            <a:r>
              <a:rPr lang="en-GB" sz="1600" dirty="0"/>
              <a:t>w</a:t>
            </a:r>
            <a:r>
              <a:rPr lang="en-GB" sz="1600" dirty="0">
                <a:solidFill>
                  <a:schemeClr val="tx1"/>
                </a:solidFill>
              </a:rPr>
              <a:t>hy can't a steam locomotive sit down?</a:t>
            </a:r>
            <a:endParaRPr lang="en-GB" sz="1600" dirty="0"/>
          </a:p>
        </p:txBody>
      </p:sp>
      <p:sp>
        <p:nvSpPr>
          <p:cNvPr id="8" name="Oval Callout 7"/>
          <p:cNvSpPr/>
          <p:nvPr/>
        </p:nvSpPr>
        <p:spPr>
          <a:xfrm>
            <a:off x="152400" y="3962400"/>
            <a:ext cx="1905000" cy="914400"/>
          </a:xfrm>
          <a:prstGeom prst="wedgeEllipseCallout">
            <a:avLst>
              <a:gd name="adj1" fmla="val 83855"/>
              <a:gd name="adj2" fmla="val -68113"/>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GB" dirty="0"/>
              <a:t>Because it has a tender behind!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8" grpId="0" animBg="1"/>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a:t>Designing for errors</a:t>
            </a:r>
          </a:p>
        </p:txBody>
      </p:sp>
      <p:sp>
        <p:nvSpPr>
          <p:cNvPr id="4" name="Subtitle 3"/>
          <p:cNvSpPr>
            <a:spLocks noGrp="1"/>
          </p:cNvSpPr>
          <p:nvPr>
            <p:ph type="subTitle" idx="1"/>
          </p:nvPr>
        </p:nvSpPr>
        <p:spPr/>
        <p:txBody>
          <a:bodyPr/>
          <a:lstStyle/>
          <a:p>
            <a:r>
              <a:rPr lang="en-GB" dirty="0"/>
              <a:t>Unhappy paths are requirements too</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Imperative code with error cases</a:t>
            </a:r>
          </a:p>
        </p:txBody>
      </p:sp>
      <p:sp>
        <p:nvSpPr>
          <p:cNvPr id="3" name="TextBox 2"/>
          <p:cNvSpPr txBox="1"/>
          <p:nvPr/>
        </p:nvSpPr>
        <p:spPr>
          <a:xfrm>
            <a:off x="533400" y="609600"/>
            <a:ext cx="8077200" cy="5262979"/>
          </a:xfrm>
          <a:prstGeom prst="rect">
            <a:avLst/>
          </a:prstGeom>
          <a:noFill/>
        </p:spPr>
        <p:txBody>
          <a:bodyPr wrap="square" rtlCol="0">
            <a:spAutoFit/>
          </a:bodyPr>
          <a:lstStyle/>
          <a:p>
            <a:r>
              <a:rPr lang="en-GB" sz="1600" dirty="0" err="1">
                <a:latin typeface="Consolas" pitchFamily="49" charset="0"/>
                <a:cs typeface="Consolas" pitchFamily="49" charset="0"/>
              </a:rPr>
              <a:t>const</a:t>
            </a:r>
            <a:r>
              <a:rPr lang="en-GB" sz="1600" dirty="0">
                <a:latin typeface="Consolas" pitchFamily="49" charset="0"/>
                <a:cs typeface="Consolas" pitchFamily="49" charset="0"/>
              </a:rPr>
              <a:t> </a:t>
            </a:r>
            <a:r>
              <a:rPr lang="en-GB" sz="1600" dirty="0" err="1">
                <a:latin typeface="Consolas" pitchFamily="49" charset="0"/>
                <a:cs typeface="Consolas" pitchFamily="49" charset="0"/>
              </a:rPr>
              <a:t>executeUseCase</a:t>
            </a:r>
            <a:r>
              <a:rPr lang="en-GB" sz="1600" dirty="0">
                <a:latin typeface="Consolas" pitchFamily="49" charset="0"/>
                <a:cs typeface="Consolas" pitchFamily="49" charset="0"/>
              </a:rPr>
              <a:t> = () =&gt; {</a:t>
            </a:r>
          </a:p>
          <a:p>
            <a:r>
              <a:rPr lang="en-GB" sz="1600" dirty="0">
                <a:latin typeface="Consolas" pitchFamily="49" charset="0"/>
                <a:cs typeface="Consolas" pitchFamily="49" charset="0"/>
              </a:rPr>
              <a:t>    </a:t>
            </a:r>
            <a:r>
              <a:rPr lang="en-GB" sz="1600" dirty="0" err="1">
                <a:latin typeface="Consolas" pitchFamily="49" charset="0"/>
                <a:cs typeface="Consolas" pitchFamily="49" charset="0"/>
              </a:rPr>
              <a:t>const</a:t>
            </a:r>
            <a:r>
              <a:rPr lang="en-GB" sz="1600" dirty="0">
                <a:latin typeface="Consolas" pitchFamily="49" charset="0"/>
                <a:cs typeface="Consolas" pitchFamily="49" charset="0"/>
              </a:rPr>
              <a:t> request = </a:t>
            </a:r>
            <a:r>
              <a:rPr lang="en-GB" sz="1600" dirty="0" err="1">
                <a:latin typeface="Consolas" pitchFamily="49" charset="0"/>
                <a:cs typeface="Consolas" pitchFamily="49" charset="0"/>
              </a:rPr>
              <a:t>receiveRequest</a:t>
            </a:r>
            <a:r>
              <a:rPr lang="en-GB" sz="1600" dirty="0">
                <a:latin typeface="Consolas" pitchFamily="49" charset="0"/>
                <a:cs typeface="Consolas" pitchFamily="49" charset="0"/>
              </a:rPr>
              <a:t>();</a:t>
            </a:r>
          </a:p>
          <a:p>
            <a:r>
              <a:rPr lang="en-GB" sz="1600" dirty="0">
                <a:latin typeface="Consolas" pitchFamily="49" charset="0"/>
                <a:cs typeface="Consolas" pitchFamily="49" charset="0"/>
              </a:rPr>
              <a:t>    </a:t>
            </a:r>
            <a:r>
              <a:rPr lang="en-GB" sz="1600" dirty="0" err="1">
                <a:latin typeface="Consolas" pitchFamily="49" charset="0"/>
                <a:cs typeface="Consolas" pitchFamily="49" charset="0"/>
              </a:rPr>
              <a:t>const</a:t>
            </a:r>
            <a:r>
              <a:rPr lang="en-GB" sz="1600" dirty="0">
                <a:latin typeface="Consolas" pitchFamily="49" charset="0"/>
                <a:cs typeface="Consolas" pitchFamily="49" charset="0"/>
              </a:rPr>
              <a:t> </a:t>
            </a:r>
            <a:r>
              <a:rPr lang="en-GB" sz="1600" dirty="0" err="1">
                <a:latin typeface="Consolas" pitchFamily="49" charset="0"/>
                <a:cs typeface="Consolas" pitchFamily="49" charset="0"/>
              </a:rPr>
              <a:t>isValidated</a:t>
            </a:r>
            <a:r>
              <a:rPr lang="en-GB" sz="1600" dirty="0">
                <a:latin typeface="Consolas" pitchFamily="49" charset="0"/>
                <a:cs typeface="Consolas" pitchFamily="49" charset="0"/>
              </a:rPr>
              <a:t> = </a:t>
            </a:r>
            <a:r>
              <a:rPr lang="en-GB" sz="1600" dirty="0" err="1">
                <a:latin typeface="Consolas" pitchFamily="49" charset="0"/>
                <a:cs typeface="Consolas" pitchFamily="49" charset="0"/>
              </a:rPr>
              <a:t>validateRequest</a:t>
            </a:r>
            <a:r>
              <a:rPr lang="en-GB" sz="1600" dirty="0">
                <a:latin typeface="Consolas" pitchFamily="49" charset="0"/>
                <a:cs typeface="Consolas" pitchFamily="49" charset="0"/>
              </a:rPr>
              <a:t>(request);</a:t>
            </a:r>
          </a:p>
          <a:p>
            <a:r>
              <a:rPr lang="en-GB" sz="1600" dirty="0">
                <a:latin typeface="Consolas" pitchFamily="49" charset="0"/>
                <a:cs typeface="Consolas" pitchFamily="49" charset="0"/>
              </a:rPr>
              <a:t>    if (!</a:t>
            </a:r>
            <a:r>
              <a:rPr lang="en-GB" sz="1600" dirty="0" err="1">
                <a:latin typeface="Consolas" pitchFamily="49" charset="0"/>
                <a:cs typeface="Consolas" pitchFamily="49" charset="0"/>
              </a:rPr>
              <a:t>isValidated</a:t>
            </a:r>
            <a:r>
              <a:rPr lang="en-GB" sz="1600" dirty="0">
                <a:latin typeface="Consolas" pitchFamily="49" charset="0"/>
                <a:cs typeface="Consolas" pitchFamily="49" charset="0"/>
              </a:rPr>
              <a:t>) {</a:t>
            </a:r>
          </a:p>
          <a:p>
            <a:r>
              <a:rPr lang="en-GB" sz="1600" dirty="0">
                <a:latin typeface="Consolas" pitchFamily="49" charset="0"/>
                <a:cs typeface="Consolas" pitchFamily="49" charset="0"/>
              </a:rPr>
              <a:t>        return "Request is not valid";</a:t>
            </a:r>
          </a:p>
          <a:p>
            <a:r>
              <a:rPr lang="en-GB" sz="1600" dirty="0">
                <a:latin typeface="Consolas" pitchFamily="49" charset="0"/>
                <a:cs typeface="Consolas" pitchFamily="49" charset="0"/>
              </a:rPr>
              <a:t>    }</a:t>
            </a:r>
          </a:p>
          <a:p>
            <a:r>
              <a:rPr lang="en-GB" sz="1600" dirty="0">
                <a:latin typeface="Consolas" pitchFamily="49" charset="0"/>
                <a:cs typeface="Consolas" pitchFamily="49" charset="0"/>
              </a:rPr>
              <a:t>    </a:t>
            </a:r>
            <a:r>
              <a:rPr lang="en-GB" sz="1600" dirty="0" err="1">
                <a:latin typeface="Consolas" pitchFamily="49" charset="0"/>
                <a:cs typeface="Consolas" pitchFamily="49" charset="0"/>
              </a:rPr>
              <a:t>canonicalizeEmail</a:t>
            </a:r>
            <a:r>
              <a:rPr lang="en-GB" sz="1600" dirty="0">
                <a:latin typeface="Consolas" pitchFamily="49" charset="0"/>
                <a:cs typeface="Consolas" pitchFamily="49" charset="0"/>
              </a:rPr>
              <a:t>(request);</a:t>
            </a:r>
          </a:p>
          <a:p>
            <a:r>
              <a:rPr lang="en-GB" sz="1600" dirty="0">
                <a:latin typeface="Consolas" pitchFamily="49" charset="0"/>
                <a:cs typeface="Consolas" pitchFamily="49" charset="0"/>
              </a:rPr>
              <a:t>    try {</a:t>
            </a:r>
          </a:p>
          <a:p>
            <a:r>
              <a:rPr lang="en-GB" sz="1600" dirty="0">
                <a:latin typeface="Consolas" pitchFamily="49" charset="0"/>
                <a:cs typeface="Consolas" pitchFamily="49" charset="0"/>
              </a:rPr>
              <a:t>        </a:t>
            </a:r>
            <a:r>
              <a:rPr lang="en-GB" sz="1600" dirty="0" err="1">
                <a:latin typeface="Consolas" pitchFamily="49" charset="0"/>
                <a:cs typeface="Consolas" pitchFamily="49" charset="0"/>
              </a:rPr>
              <a:t>var</a:t>
            </a:r>
            <a:r>
              <a:rPr lang="en-GB" sz="1600" dirty="0">
                <a:latin typeface="Consolas" pitchFamily="49" charset="0"/>
                <a:cs typeface="Consolas" pitchFamily="49" charset="0"/>
              </a:rPr>
              <a:t> result = </a:t>
            </a:r>
            <a:r>
              <a:rPr lang="en-GB" sz="1600" dirty="0" err="1">
                <a:latin typeface="Consolas" pitchFamily="49" charset="0"/>
                <a:cs typeface="Consolas" pitchFamily="49" charset="0"/>
              </a:rPr>
              <a:t>db.updateDbFromRequest</a:t>
            </a:r>
            <a:r>
              <a:rPr lang="en-GB" sz="1600" dirty="0">
                <a:latin typeface="Consolas" pitchFamily="49" charset="0"/>
                <a:cs typeface="Consolas" pitchFamily="49" charset="0"/>
              </a:rPr>
              <a:t>(request);</a:t>
            </a:r>
          </a:p>
          <a:p>
            <a:r>
              <a:rPr lang="en-GB" sz="1600" dirty="0">
                <a:latin typeface="Consolas" pitchFamily="49" charset="0"/>
                <a:cs typeface="Consolas" pitchFamily="49" charset="0"/>
              </a:rPr>
              <a:t>        if (!result) {</a:t>
            </a:r>
          </a:p>
          <a:p>
            <a:r>
              <a:rPr lang="en-GB" sz="1600" dirty="0">
                <a:latin typeface="Consolas" pitchFamily="49" charset="0"/>
                <a:cs typeface="Consolas" pitchFamily="49" charset="0"/>
              </a:rPr>
              <a:t>            return "Customer record not found";</a:t>
            </a:r>
          </a:p>
          <a:p>
            <a:r>
              <a:rPr lang="en-GB" sz="1600" dirty="0">
                <a:latin typeface="Consolas" pitchFamily="49" charset="0"/>
                <a:cs typeface="Consolas" pitchFamily="49" charset="0"/>
              </a:rPr>
              <a:t>        }</a:t>
            </a:r>
          </a:p>
          <a:p>
            <a:r>
              <a:rPr lang="en-GB" sz="1600" dirty="0">
                <a:latin typeface="Consolas" pitchFamily="49" charset="0"/>
                <a:cs typeface="Consolas" pitchFamily="49" charset="0"/>
              </a:rPr>
              <a:t>    } catch (e) {</a:t>
            </a:r>
          </a:p>
          <a:p>
            <a:r>
              <a:rPr lang="en-GB" sz="1600" dirty="0">
                <a:latin typeface="Consolas" pitchFamily="49" charset="0"/>
                <a:cs typeface="Consolas" pitchFamily="49" charset="0"/>
              </a:rPr>
              <a:t>        return "DB error: Customer record not updated";</a:t>
            </a:r>
          </a:p>
          <a:p>
            <a:r>
              <a:rPr lang="en-GB" sz="1600" dirty="0">
                <a:latin typeface="Consolas" pitchFamily="49" charset="0"/>
                <a:cs typeface="Consolas" pitchFamily="49" charset="0"/>
              </a:rPr>
              <a:t>    }</a:t>
            </a:r>
          </a:p>
          <a:p>
            <a:endParaRPr lang="en-GB" sz="1600" dirty="0">
              <a:latin typeface="Consolas" pitchFamily="49" charset="0"/>
              <a:cs typeface="Consolas" pitchFamily="49" charset="0"/>
            </a:endParaRPr>
          </a:p>
          <a:p>
            <a:r>
              <a:rPr lang="en-GB" sz="1600" dirty="0">
                <a:latin typeface="Consolas" pitchFamily="49" charset="0"/>
                <a:cs typeface="Consolas" pitchFamily="49" charset="0"/>
              </a:rPr>
              <a:t>    if (!</a:t>
            </a:r>
            <a:r>
              <a:rPr lang="en-GB" sz="1600" dirty="0" err="1">
                <a:latin typeface="Consolas" pitchFamily="49" charset="0"/>
                <a:cs typeface="Consolas" pitchFamily="49" charset="0"/>
              </a:rPr>
              <a:t>smtpServer.sendEmail</a:t>
            </a:r>
            <a:r>
              <a:rPr lang="en-GB" sz="1600" dirty="0">
                <a:latin typeface="Consolas" pitchFamily="49" charset="0"/>
                <a:cs typeface="Consolas" pitchFamily="49" charset="0"/>
              </a:rPr>
              <a:t>(</a:t>
            </a:r>
            <a:r>
              <a:rPr lang="en-GB" sz="1600" dirty="0" err="1">
                <a:latin typeface="Consolas" pitchFamily="49" charset="0"/>
                <a:cs typeface="Consolas" pitchFamily="49" charset="0"/>
              </a:rPr>
              <a:t>request.Email</a:t>
            </a:r>
            <a:r>
              <a:rPr lang="en-GB" sz="1600" dirty="0">
                <a:latin typeface="Consolas" pitchFamily="49" charset="0"/>
                <a:cs typeface="Consolas" pitchFamily="49" charset="0"/>
              </a:rPr>
              <a:t>)) {</a:t>
            </a:r>
          </a:p>
          <a:p>
            <a:r>
              <a:rPr lang="en-GB" sz="1600" dirty="0">
                <a:latin typeface="Consolas" pitchFamily="49" charset="0"/>
                <a:cs typeface="Consolas" pitchFamily="49" charset="0"/>
              </a:rPr>
              <a:t>        </a:t>
            </a:r>
            <a:r>
              <a:rPr lang="en-GB" sz="1600" dirty="0" err="1">
                <a:latin typeface="Consolas" pitchFamily="49" charset="0"/>
                <a:cs typeface="Consolas" pitchFamily="49" charset="0"/>
              </a:rPr>
              <a:t>log.error</a:t>
            </a:r>
            <a:r>
              <a:rPr lang="en-GB" sz="1600" dirty="0">
                <a:latin typeface="Consolas" pitchFamily="49" charset="0"/>
                <a:cs typeface="Consolas" pitchFamily="49" charset="0"/>
              </a:rPr>
              <a:t>("Customer email not sent");</a:t>
            </a:r>
          </a:p>
          <a:p>
            <a:r>
              <a:rPr lang="en-GB" sz="1600" dirty="0">
                <a:latin typeface="Consolas" pitchFamily="49" charset="0"/>
                <a:cs typeface="Consolas" pitchFamily="49" charset="0"/>
              </a:rPr>
              <a:t>    }</a:t>
            </a:r>
          </a:p>
          <a:p>
            <a:r>
              <a:rPr lang="en-GB" sz="1600" dirty="0">
                <a:latin typeface="Consolas" pitchFamily="49" charset="0"/>
                <a:cs typeface="Consolas" pitchFamily="49" charset="0"/>
              </a:rPr>
              <a:t>    return "OK";</a:t>
            </a:r>
          </a:p>
          <a:p>
            <a:r>
              <a:rPr lang="en-GB" sz="1600" dirty="0">
                <a:latin typeface="Consolas" pitchFamily="49" charset="0"/>
                <a:cs typeface="Consolas" pitchFamily="49" charset="0"/>
              </a:rPr>
              <a:t>};</a:t>
            </a:r>
          </a:p>
        </p:txBody>
      </p:sp>
      <p:sp>
        <p:nvSpPr>
          <p:cNvPr id="4" name="TextBox 3"/>
          <p:cNvSpPr txBox="1"/>
          <p:nvPr/>
        </p:nvSpPr>
        <p:spPr>
          <a:xfrm rot="21540000">
            <a:off x="6476283" y="2977861"/>
            <a:ext cx="2440688" cy="646331"/>
          </a:xfrm>
          <a:prstGeom prst="rect">
            <a:avLst/>
          </a:prstGeom>
          <a:noFill/>
        </p:spPr>
        <p:txBody>
          <a:bodyPr wrap="square" rtlCol="0">
            <a:spAutoFit/>
          </a:bodyPr>
          <a:lstStyle/>
          <a:p>
            <a:pPr algn="ctr"/>
            <a:r>
              <a:rPr lang="en-GB" dirty="0">
                <a:solidFill>
                  <a:srgbClr val="C00000"/>
                </a:solidFill>
                <a:latin typeface="Conformity" pitchFamily="2" charset="0"/>
              </a:rPr>
              <a:t>Q: What is the functional equivalent of this code?</a:t>
            </a:r>
          </a:p>
        </p:txBody>
      </p:sp>
      <p:sp>
        <p:nvSpPr>
          <p:cNvPr id="5" name="TextBox 4"/>
          <p:cNvSpPr txBox="1"/>
          <p:nvPr/>
        </p:nvSpPr>
        <p:spPr>
          <a:xfrm rot="21540000">
            <a:off x="6634849" y="3840472"/>
            <a:ext cx="2509570" cy="923330"/>
          </a:xfrm>
          <a:prstGeom prst="rect">
            <a:avLst/>
          </a:prstGeom>
          <a:noFill/>
        </p:spPr>
        <p:txBody>
          <a:bodyPr wrap="square" rtlCol="0">
            <a:spAutoFit/>
          </a:bodyPr>
          <a:lstStyle/>
          <a:p>
            <a:pPr algn="ctr"/>
            <a:r>
              <a:rPr lang="en-GB" dirty="0">
                <a:solidFill>
                  <a:srgbClr val="C00000"/>
                </a:solidFill>
                <a:latin typeface="Conformity" pitchFamily="2" charset="0"/>
              </a:rPr>
              <a:t>... and can we preserve the elegance of the original functional version?</a:t>
            </a:r>
          </a:p>
        </p:txBody>
      </p:sp>
      <p:sp>
        <p:nvSpPr>
          <p:cNvPr id="6" name="TextBox 5"/>
          <p:cNvSpPr txBox="1"/>
          <p:nvPr/>
        </p:nvSpPr>
        <p:spPr>
          <a:xfrm rot="21540000">
            <a:off x="2671807" y="5901212"/>
            <a:ext cx="3879954" cy="584775"/>
          </a:xfrm>
          <a:prstGeom prst="rect">
            <a:avLst/>
          </a:prstGeom>
          <a:noFill/>
        </p:spPr>
        <p:txBody>
          <a:bodyPr wrap="square" rtlCol="0">
            <a:spAutoFit/>
          </a:bodyPr>
          <a:lstStyle/>
          <a:p>
            <a:pPr algn="ctr"/>
            <a:r>
              <a:rPr lang="en-GB" sz="1600" dirty="0">
                <a:solidFill>
                  <a:srgbClr val="C00000"/>
                </a:solidFill>
                <a:latin typeface="Conformity" pitchFamily="2" charset="0"/>
              </a:rPr>
              <a:t>8 clean lines -&gt; 20 ugly lines. 150% extra! </a:t>
            </a:r>
            <a:br>
              <a:rPr lang="en-GB" sz="1600" dirty="0">
                <a:solidFill>
                  <a:srgbClr val="C00000"/>
                </a:solidFill>
                <a:latin typeface="Conformity" pitchFamily="2" charset="0"/>
              </a:rPr>
            </a:br>
            <a:r>
              <a:rPr lang="en-GB" sz="1600" dirty="0">
                <a:solidFill>
                  <a:srgbClr val="C00000"/>
                </a:solidFill>
                <a:latin typeface="Conformity" pitchFamily="2" charset="0"/>
              </a:rPr>
              <a:t>Sadly this is typical of error handling code.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Designing for errors</a:t>
            </a:r>
          </a:p>
        </p:txBody>
      </p:sp>
      <p:sp>
        <p:nvSpPr>
          <p:cNvPr id="5" name="TextBox 4"/>
          <p:cNvSpPr txBox="1"/>
          <p:nvPr/>
        </p:nvSpPr>
        <p:spPr>
          <a:xfrm>
            <a:off x="838200" y="1066800"/>
            <a:ext cx="7391400" cy="2554545"/>
          </a:xfrm>
          <a:prstGeom prst="rect">
            <a:avLst/>
          </a:prstGeom>
          <a:noFill/>
        </p:spPr>
        <p:txBody>
          <a:bodyPr wrap="square" rtlCol="0">
            <a:spAutoFit/>
          </a:bodyPr>
          <a:lstStyle/>
          <a:p>
            <a:r>
              <a:rPr lang="en-GB" sz="2000" dirty="0">
                <a:latin typeface="Consolas" pitchFamily="49" charset="0"/>
                <a:cs typeface="Consolas" pitchFamily="49" charset="0"/>
              </a:rPr>
              <a:t>let </a:t>
            </a:r>
            <a:r>
              <a:rPr lang="en-GB" sz="2000" b="1" dirty="0" err="1">
                <a:latin typeface="Consolas" pitchFamily="49" charset="0"/>
                <a:cs typeface="Consolas" pitchFamily="49" charset="0"/>
              </a:rPr>
              <a:t>validateInput</a:t>
            </a:r>
            <a:r>
              <a:rPr lang="en-GB" sz="2000" dirty="0">
                <a:latin typeface="Consolas" pitchFamily="49" charset="0"/>
                <a:cs typeface="Consolas" pitchFamily="49" charset="0"/>
              </a:rPr>
              <a:t> input =</a:t>
            </a:r>
          </a:p>
          <a:p>
            <a:r>
              <a:rPr lang="en-GB" sz="2000" dirty="0">
                <a:latin typeface="Consolas" pitchFamily="49" charset="0"/>
                <a:cs typeface="Consolas" pitchFamily="49" charset="0"/>
              </a:rPr>
              <a:t>   if input.name = "" then </a:t>
            </a:r>
          </a:p>
          <a:p>
            <a:r>
              <a:rPr lang="en-GB" sz="2000" dirty="0">
                <a:latin typeface="Consolas" pitchFamily="49" charset="0"/>
                <a:cs typeface="Consolas" pitchFamily="49" charset="0"/>
              </a:rPr>
              <a:t>      </a:t>
            </a:r>
            <a:r>
              <a:rPr lang="en-GB" sz="2000" dirty="0">
                <a:solidFill>
                  <a:srgbClr val="C00000"/>
                </a:solidFill>
                <a:latin typeface="Consolas" pitchFamily="49" charset="0"/>
                <a:cs typeface="Consolas" pitchFamily="49" charset="0"/>
              </a:rPr>
              <a:t>Failure</a:t>
            </a:r>
            <a:r>
              <a:rPr lang="en-GB" sz="2000" dirty="0">
                <a:latin typeface="Consolas" pitchFamily="49" charset="0"/>
                <a:cs typeface="Consolas" pitchFamily="49" charset="0"/>
              </a:rPr>
              <a:t> "Name must not be blank"</a:t>
            </a:r>
          </a:p>
          <a:p>
            <a:r>
              <a:rPr lang="en-GB" sz="2000" dirty="0">
                <a:latin typeface="Consolas" pitchFamily="49" charset="0"/>
                <a:cs typeface="Consolas" pitchFamily="49" charset="0"/>
              </a:rPr>
              <a:t>   else if </a:t>
            </a:r>
            <a:r>
              <a:rPr lang="en-GB" sz="2000" dirty="0" err="1">
                <a:latin typeface="Consolas" pitchFamily="49" charset="0"/>
                <a:cs typeface="Consolas" pitchFamily="49" charset="0"/>
              </a:rPr>
              <a:t>input.email</a:t>
            </a:r>
            <a:r>
              <a:rPr lang="en-GB" sz="2000" dirty="0">
                <a:latin typeface="Consolas" pitchFamily="49" charset="0"/>
                <a:cs typeface="Consolas" pitchFamily="49" charset="0"/>
              </a:rPr>
              <a:t> = "" then </a:t>
            </a:r>
          </a:p>
          <a:p>
            <a:r>
              <a:rPr lang="en-GB" sz="2000" dirty="0">
                <a:latin typeface="Consolas" pitchFamily="49" charset="0"/>
                <a:cs typeface="Consolas" pitchFamily="49" charset="0"/>
              </a:rPr>
              <a:t>      </a:t>
            </a:r>
            <a:r>
              <a:rPr lang="en-GB" sz="2000" dirty="0">
                <a:solidFill>
                  <a:srgbClr val="C00000"/>
                </a:solidFill>
                <a:latin typeface="Consolas" pitchFamily="49" charset="0"/>
                <a:cs typeface="Consolas" pitchFamily="49" charset="0"/>
              </a:rPr>
              <a:t>Failure</a:t>
            </a:r>
            <a:r>
              <a:rPr lang="en-GB" sz="2000" dirty="0">
                <a:latin typeface="Consolas" pitchFamily="49" charset="0"/>
                <a:cs typeface="Consolas" pitchFamily="49" charset="0"/>
              </a:rPr>
              <a:t> "Email must not be blank"</a:t>
            </a:r>
          </a:p>
          <a:p>
            <a:r>
              <a:rPr lang="en-GB" sz="2000" dirty="0">
                <a:latin typeface="Consolas" pitchFamily="49" charset="0"/>
                <a:cs typeface="Consolas" pitchFamily="49" charset="0"/>
              </a:rPr>
              <a:t>   else </a:t>
            </a:r>
          </a:p>
          <a:p>
            <a:r>
              <a:rPr lang="en-GB" sz="2000" dirty="0">
                <a:latin typeface="Consolas" pitchFamily="49" charset="0"/>
                <a:cs typeface="Consolas" pitchFamily="49" charset="0"/>
              </a:rPr>
              <a:t>      </a:t>
            </a:r>
            <a:r>
              <a:rPr lang="en-GB" sz="2000" dirty="0">
                <a:solidFill>
                  <a:srgbClr val="00B050"/>
                </a:solidFill>
                <a:latin typeface="Consolas" pitchFamily="49" charset="0"/>
                <a:cs typeface="Consolas" pitchFamily="49" charset="0"/>
              </a:rPr>
              <a:t>Success</a:t>
            </a:r>
            <a:r>
              <a:rPr lang="en-GB" sz="2000" dirty="0">
                <a:latin typeface="Consolas" pitchFamily="49" charset="0"/>
                <a:cs typeface="Consolas" pitchFamily="49" charset="0"/>
              </a:rPr>
              <a:t> input  // happy path</a:t>
            </a:r>
          </a:p>
          <a:p>
            <a:endParaRPr lang="en-GB" sz="2000" dirty="0">
              <a:latin typeface="Consolas" pitchFamily="49" charset="0"/>
              <a:cs typeface="Consolas" pitchFamily="49" charset="0"/>
            </a:endParaRPr>
          </a:p>
        </p:txBody>
      </p:sp>
      <p:sp>
        <p:nvSpPr>
          <p:cNvPr id="6" name="TextBox 5"/>
          <p:cNvSpPr txBox="1"/>
          <p:nvPr/>
        </p:nvSpPr>
        <p:spPr>
          <a:xfrm>
            <a:off x="914400" y="3581400"/>
            <a:ext cx="6705600" cy="1015663"/>
          </a:xfrm>
          <a:prstGeom prst="rect">
            <a:avLst/>
          </a:prstGeom>
          <a:noFill/>
        </p:spPr>
        <p:txBody>
          <a:bodyPr wrap="square" rtlCol="0">
            <a:spAutoFit/>
          </a:bodyPr>
          <a:lstStyle/>
          <a:p>
            <a:r>
              <a:rPr lang="en-GB" sz="2000" dirty="0">
                <a:latin typeface="Consolas" pitchFamily="49" charset="0"/>
                <a:cs typeface="Consolas" pitchFamily="49" charset="0"/>
              </a:rPr>
              <a:t>type Result&lt;'</a:t>
            </a:r>
            <a:r>
              <a:rPr lang="en-GB" sz="2000" dirty="0" err="1">
                <a:latin typeface="Consolas" pitchFamily="49" charset="0"/>
                <a:cs typeface="Consolas" pitchFamily="49" charset="0"/>
              </a:rPr>
              <a:t>TEntity</a:t>
            </a:r>
            <a:r>
              <a:rPr lang="en-GB" sz="2000" dirty="0">
                <a:latin typeface="Consolas" pitchFamily="49" charset="0"/>
                <a:cs typeface="Consolas" pitchFamily="49" charset="0"/>
              </a:rPr>
              <a:t>&gt; = </a:t>
            </a:r>
          </a:p>
          <a:p>
            <a:r>
              <a:rPr lang="en-GB" sz="2000" dirty="0">
                <a:latin typeface="Consolas" pitchFamily="49" charset="0"/>
                <a:cs typeface="Consolas" pitchFamily="49" charset="0"/>
              </a:rPr>
              <a:t>  | </a:t>
            </a:r>
            <a:r>
              <a:rPr lang="en-GB" sz="2000" dirty="0">
                <a:solidFill>
                  <a:srgbClr val="00B050"/>
                </a:solidFill>
                <a:latin typeface="Consolas" pitchFamily="49" charset="0"/>
                <a:cs typeface="Consolas" pitchFamily="49" charset="0"/>
              </a:rPr>
              <a:t>Success</a:t>
            </a:r>
            <a:r>
              <a:rPr lang="en-GB" sz="2000" dirty="0">
                <a:latin typeface="Consolas" pitchFamily="49" charset="0"/>
                <a:cs typeface="Consolas" pitchFamily="49" charset="0"/>
              </a:rPr>
              <a:t> of '</a:t>
            </a:r>
            <a:r>
              <a:rPr lang="en-GB" sz="2000" dirty="0" err="1">
                <a:latin typeface="Consolas" pitchFamily="49" charset="0"/>
                <a:cs typeface="Consolas" pitchFamily="49" charset="0"/>
              </a:rPr>
              <a:t>TEntity</a:t>
            </a:r>
            <a:endParaRPr lang="en-GB" sz="2000" dirty="0">
              <a:latin typeface="Consolas" pitchFamily="49" charset="0"/>
              <a:cs typeface="Consolas" pitchFamily="49" charset="0"/>
            </a:endParaRPr>
          </a:p>
          <a:p>
            <a:r>
              <a:rPr lang="en-GB" sz="2000" dirty="0">
                <a:latin typeface="Consolas" pitchFamily="49" charset="0"/>
                <a:cs typeface="Consolas" pitchFamily="49" charset="0"/>
              </a:rPr>
              <a:t>  | </a:t>
            </a:r>
            <a:r>
              <a:rPr lang="en-GB" sz="2000" dirty="0">
                <a:solidFill>
                  <a:srgbClr val="C00000"/>
                </a:solidFill>
                <a:latin typeface="Consolas" pitchFamily="49" charset="0"/>
                <a:cs typeface="Consolas" pitchFamily="49" charset="0"/>
              </a:rPr>
              <a:t>Failure</a:t>
            </a:r>
            <a:r>
              <a:rPr lang="en-GB" sz="2000" dirty="0">
                <a:latin typeface="Consolas" pitchFamily="49" charset="0"/>
                <a:cs typeface="Consolas" pitchFamily="49" charset="0"/>
              </a:rPr>
              <a:t> of string</a:t>
            </a:r>
          </a:p>
        </p:txBody>
      </p:sp>
      <p:grpSp>
        <p:nvGrpSpPr>
          <p:cNvPr id="7" name="Group 33"/>
          <p:cNvGrpSpPr/>
          <p:nvPr/>
        </p:nvGrpSpPr>
        <p:grpSpPr>
          <a:xfrm>
            <a:off x="4038600" y="4572000"/>
            <a:ext cx="3200400" cy="902732"/>
            <a:chOff x="5632762" y="935788"/>
            <a:chExt cx="3200400" cy="902732"/>
          </a:xfrm>
        </p:grpSpPr>
        <p:sp>
          <p:nvSpPr>
            <p:cNvPr id="8" name="TextBox 7"/>
            <p:cNvSpPr txBox="1"/>
            <p:nvPr/>
          </p:nvSpPr>
          <p:spPr>
            <a:xfrm>
              <a:off x="6470962" y="1469188"/>
              <a:ext cx="2362200" cy="369332"/>
            </a:xfrm>
            <a:prstGeom prst="rect">
              <a:avLst/>
            </a:prstGeom>
            <a:noFill/>
          </p:spPr>
          <p:txBody>
            <a:bodyPr wrap="square" rtlCol="0">
              <a:spAutoFit/>
            </a:bodyPr>
            <a:lstStyle/>
            <a:p>
              <a:pPr algn="ctr"/>
              <a:r>
                <a:rPr lang="en-GB" dirty="0">
                  <a:solidFill>
                    <a:srgbClr val="C00000"/>
                  </a:solidFill>
                  <a:latin typeface="Conformity" pitchFamily="2" charset="0"/>
                </a:rPr>
                <a:t>Using strings is not good</a:t>
              </a:r>
            </a:p>
          </p:txBody>
        </p:sp>
        <p:sp>
          <p:nvSpPr>
            <p:cNvPr id="9" name="Freeform 8"/>
            <p:cNvSpPr/>
            <p:nvPr/>
          </p:nvSpPr>
          <p:spPr>
            <a:xfrm rot="10800000" flipH="1">
              <a:off x="5632762" y="935788"/>
              <a:ext cx="1752600" cy="533400"/>
            </a:xfrm>
            <a:custGeom>
              <a:avLst/>
              <a:gdLst>
                <a:gd name="connsiteX0" fmla="*/ 1047750 w 1047750"/>
                <a:gd name="connsiteY0" fmla="*/ 441325 h 441325"/>
                <a:gd name="connsiteX1" fmla="*/ 733425 w 1047750"/>
                <a:gd name="connsiteY1" fmla="*/ 60325 h 441325"/>
                <a:gd name="connsiteX2" fmla="*/ 0 w 1047750"/>
                <a:gd name="connsiteY2" fmla="*/ 79375 h 441325"/>
                <a:gd name="connsiteX0" fmla="*/ 3882575 w 4215347"/>
                <a:gd name="connsiteY0" fmla="*/ 472546 h 1021821"/>
                <a:gd name="connsiteX1" fmla="*/ 3568250 w 4215347"/>
                <a:gd name="connsiteY1" fmla="*/ 91546 h 1021821"/>
                <a:gd name="connsiteX2" fmla="*/ 0 w 4215347"/>
                <a:gd name="connsiteY2" fmla="*/ 1021821 h 1021821"/>
                <a:gd name="connsiteX0" fmla="*/ 3882575 w 3882575"/>
                <a:gd name="connsiteY0" fmla="*/ 160338 h 709613"/>
                <a:gd name="connsiteX1" fmla="*/ 1469909 w 3882575"/>
                <a:gd name="connsiteY1" fmla="*/ 252412 h 709613"/>
                <a:gd name="connsiteX2" fmla="*/ 0 w 3882575"/>
                <a:gd name="connsiteY2" fmla="*/ 709613 h 709613"/>
                <a:gd name="connsiteX0" fmla="*/ 2834825 w 2834825"/>
                <a:gd name="connsiteY0" fmla="*/ 203200 h 508001"/>
                <a:gd name="connsiteX1" fmla="*/ 1469909 w 2834825"/>
                <a:gd name="connsiteY1" fmla="*/ 50800 h 508001"/>
                <a:gd name="connsiteX2" fmla="*/ 0 w 2834825"/>
                <a:gd name="connsiteY2" fmla="*/ 508001 h 508001"/>
                <a:gd name="connsiteX0" fmla="*/ 2834825 w 2834825"/>
                <a:gd name="connsiteY0" fmla="*/ 0 h 304801"/>
                <a:gd name="connsiteX1" fmla="*/ 0 w 2834825"/>
                <a:gd name="connsiteY1" fmla="*/ 304801 h 304801"/>
                <a:gd name="connsiteX0" fmla="*/ 2624838 w 2624838"/>
                <a:gd name="connsiteY0" fmla="*/ 0 h 533401"/>
                <a:gd name="connsiteX1" fmla="*/ 0 w 2624838"/>
                <a:gd name="connsiteY1" fmla="*/ 533401 h 533401"/>
                <a:gd name="connsiteX0" fmla="*/ 2624838 w 2624838"/>
                <a:gd name="connsiteY0" fmla="*/ 18143 h 551544"/>
                <a:gd name="connsiteX1" fmla="*/ 0 w 2624838"/>
                <a:gd name="connsiteY1" fmla="*/ 551544 h 551544"/>
                <a:gd name="connsiteX0" fmla="*/ 2624838 w 2624838"/>
                <a:gd name="connsiteY0" fmla="*/ 18143 h 551544"/>
                <a:gd name="connsiteX1" fmla="*/ 0 w 2624838"/>
                <a:gd name="connsiteY1" fmla="*/ 551544 h 551544"/>
                <a:gd name="connsiteX0" fmla="*/ 2209865 w 10479430"/>
                <a:gd name="connsiteY0" fmla="*/ 18143 h 2227944"/>
                <a:gd name="connsiteX1" fmla="*/ 10204449 w 10479430"/>
                <a:gd name="connsiteY1" fmla="*/ 2227944 h 2227944"/>
                <a:gd name="connsiteX0" fmla="*/ 2209865 w 13821080"/>
                <a:gd name="connsiteY0" fmla="*/ 18143 h 2227944"/>
                <a:gd name="connsiteX1" fmla="*/ 10204449 w 13821080"/>
                <a:gd name="connsiteY1" fmla="*/ 2227944 h 2227944"/>
                <a:gd name="connsiteX0" fmla="*/ 2209865 w 6418691"/>
                <a:gd name="connsiteY0" fmla="*/ 18143 h 1008743"/>
                <a:gd name="connsiteX1" fmla="*/ 2802060 w 6418691"/>
                <a:gd name="connsiteY1" fmla="*/ 1008743 h 1008743"/>
                <a:gd name="connsiteX0" fmla="*/ 0 w 4208826"/>
                <a:gd name="connsiteY0" fmla="*/ 0 h 990600"/>
                <a:gd name="connsiteX1" fmla="*/ 592195 w 4208826"/>
                <a:gd name="connsiteY1" fmla="*/ 990600 h 990600"/>
                <a:gd name="connsiteX0" fmla="*/ 0 w 5985404"/>
                <a:gd name="connsiteY0" fmla="*/ 0 h 914401"/>
                <a:gd name="connsiteX1" fmla="*/ 2368773 w 5985404"/>
                <a:gd name="connsiteY1" fmla="*/ 914401 h 914401"/>
                <a:gd name="connsiteX0" fmla="*/ 0 w 6577599"/>
                <a:gd name="connsiteY0" fmla="*/ 0 h 990602"/>
                <a:gd name="connsiteX1" fmla="*/ 2960968 w 6577599"/>
                <a:gd name="connsiteY1" fmla="*/ 990602 h 990602"/>
                <a:gd name="connsiteX0" fmla="*/ 0 w 6577599"/>
                <a:gd name="connsiteY0" fmla="*/ 0 h 990602"/>
                <a:gd name="connsiteX1" fmla="*/ 2960968 w 6577599"/>
                <a:gd name="connsiteY1" fmla="*/ 990602 h 990602"/>
                <a:gd name="connsiteX0" fmla="*/ 0 w 13091693"/>
                <a:gd name="connsiteY0" fmla="*/ 0 h 1676402"/>
                <a:gd name="connsiteX1" fmla="*/ 9475063 w 13091693"/>
                <a:gd name="connsiteY1" fmla="*/ 1676402 h 1676402"/>
                <a:gd name="connsiteX0" fmla="*/ 0 w 5689300"/>
                <a:gd name="connsiteY0" fmla="*/ 0 h 1066800"/>
                <a:gd name="connsiteX1" fmla="*/ 2072670 w 5689300"/>
                <a:gd name="connsiteY1" fmla="*/ 1066800 h 1066800"/>
                <a:gd name="connsiteX0" fmla="*/ 0 w 11611214"/>
                <a:gd name="connsiteY0" fmla="*/ 0 h 1752600"/>
                <a:gd name="connsiteX1" fmla="*/ 7994584 w 11611214"/>
                <a:gd name="connsiteY1" fmla="*/ 1752600 h 1752600"/>
                <a:gd name="connsiteX0" fmla="*/ 0 w 6577587"/>
                <a:gd name="connsiteY0" fmla="*/ 0 h 685800"/>
                <a:gd name="connsiteX1" fmla="*/ 2960957 w 6577587"/>
                <a:gd name="connsiteY1" fmla="*/ 685800 h 685800"/>
                <a:gd name="connsiteX0" fmla="*/ 1036304 w 3997261"/>
                <a:gd name="connsiteY0" fmla="*/ 0 h 685800"/>
                <a:gd name="connsiteX1" fmla="*/ 3997261 w 3997261"/>
                <a:gd name="connsiteY1" fmla="*/ 685800 h 685800"/>
                <a:gd name="connsiteX0" fmla="*/ 0 w 4737531"/>
                <a:gd name="connsiteY0" fmla="*/ 0 h 685800"/>
                <a:gd name="connsiteX1" fmla="*/ 4737531 w 4737531"/>
                <a:gd name="connsiteY1" fmla="*/ 685800 h 685800"/>
                <a:gd name="connsiteX0" fmla="*/ 4589452 w 5171346"/>
                <a:gd name="connsiteY0" fmla="*/ 1168400 h 1563914"/>
                <a:gd name="connsiteX1" fmla="*/ 3997261 w 5171346"/>
                <a:gd name="connsiteY1" fmla="*/ 25400 h 1563914"/>
                <a:gd name="connsiteX0" fmla="*/ 0 w 4145340"/>
                <a:gd name="connsiteY0" fmla="*/ 330200 h 725714"/>
                <a:gd name="connsiteX1" fmla="*/ 4145339 w 4145340"/>
                <a:gd name="connsiteY1" fmla="*/ 25400 h 725714"/>
                <a:gd name="connsiteX0" fmla="*/ 0 w 4145340"/>
                <a:gd name="connsiteY0" fmla="*/ 475343 h 475343"/>
                <a:gd name="connsiteX1" fmla="*/ 4145339 w 4145340"/>
                <a:gd name="connsiteY1" fmla="*/ 170543 h 475343"/>
                <a:gd name="connsiteX0" fmla="*/ 0 w 4166521"/>
                <a:gd name="connsiteY0" fmla="*/ 475343 h 776514"/>
                <a:gd name="connsiteX1" fmla="*/ 4145339 w 4166521"/>
                <a:gd name="connsiteY1" fmla="*/ 170543 h 776514"/>
                <a:gd name="connsiteX0" fmla="*/ 0 w 4166521"/>
                <a:gd name="connsiteY0" fmla="*/ 685800 h 685800"/>
                <a:gd name="connsiteX1" fmla="*/ 4145340 w 4166521"/>
                <a:gd name="connsiteY1" fmla="*/ 0 h 685800"/>
              </a:gdLst>
              <a:ahLst/>
              <a:cxnLst>
                <a:cxn ang="0">
                  <a:pos x="connsiteX0" y="connsiteY0"/>
                </a:cxn>
                <a:cxn ang="0">
                  <a:pos x="connsiteX1" y="connsiteY1"/>
                </a:cxn>
              </a:cxnLst>
              <a:rect l="l" t="t" r="r" b="b"/>
              <a:pathLst>
                <a:path w="4166521" h="685800">
                  <a:moveTo>
                    <a:pt x="0" y="685800"/>
                  </a:moveTo>
                  <a:cubicBezTo>
                    <a:pt x="835689" y="210457"/>
                    <a:pt x="4166522" y="605971"/>
                    <a:pt x="4145340" y="0"/>
                  </a:cubicBezTo>
                </a:path>
              </a:pathLst>
            </a:custGeom>
            <a:ln w="19050">
              <a:solidFill>
                <a:srgbClr val="C0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sp>
        <p:nvSpPr>
          <p:cNvPr id="10" name="Freeform 9"/>
          <p:cNvSpPr/>
          <p:nvPr/>
        </p:nvSpPr>
        <p:spPr>
          <a:xfrm rot="10800000" flipH="1">
            <a:off x="6324600" y="2514599"/>
            <a:ext cx="1102637" cy="2514601"/>
          </a:xfrm>
          <a:custGeom>
            <a:avLst/>
            <a:gdLst>
              <a:gd name="connsiteX0" fmla="*/ 1047750 w 1047750"/>
              <a:gd name="connsiteY0" fmla="*/ 441325 h 441325"/>
              <a:gd name="connsiteX1" fmla="*/ 733425 w 1047750"/>
              <a:gd name="connsiteY1" fmla="*/ 60325 h 441325"/>
              <a:gd name="connsiteX2" fmla="*/ 0 w 1047750"/>
              <a:gd name="connsiteY2" fmla="*/ 79375 h 441325"/>
              <a:gd name="connsiteX0" fmla="*/ 3882575 w 4215347"/>
              <a:gd name="connsiteY0" fmla="*/ 472546 h 1021821"/>
              <a:gd name="connsiteX1" fmla="*/ 3568250 w 4215347"/>
              <a:gd name="connsiteY1" fmla="*/ 91546 h 1021821"/>
              <a:gd name="connsiteX2" fmla="*/ 0 w 4215347"/>
              <a:gd name="connsiteY2" fmla="*/ 1021821 h 1021821"/>
              <a:gd name="connsiteX0" fmla="*/ 3882575 w 3882575"/>
              <a:gd name="connsiteY0" fmla="*/ 160338 h 709613"/>
              <a:gd name="connsiteX1" fmla="*/ 1469909 w 3882575"/>
              <a:gd name="connsiteY1" fmla="*/ 252412 h 709613"/>
              <a:gd name="connsiteX2" fmla="*/ 0 w 3882575"/>
              <a:gd name="connsiteY2" fmla="*/ 709613 h 709613"/>
              <a:gd name="connsiteX0" fmla="*/ 2834825 w 2834825"/>
              <a:gd name="connsiteY0" fmla="*/ 203200 h 508001"/>
              <a:gd name="connsiteX1" fmla="*/ 1469909 w 2834825"/>
              <a:gd name="connsiteY1" fmla="*/ 50800 h 508001"/>
              <a:gd name="connsiteX2" fmla="*/ 0 w 2834825"/>
              <a:gd name="connsiteY2" fmla="*/ 508001 h 508001"/>
              <a:gd name="connsiteX0" fmla="*/ 2834825 w 2834825"/>
              <a:gd name="connsiteY0" fmla="*/ 0 h 304801"/>
              <a:gd name="connsiteX1" fmla="*/ 0 w 2834825"/>
              <a:gd name="connsiteY1" fmla="*/ 304801 h 304801"/>
              <a:gd name="connsiteX0" fmla="*/ 2624838 w 2624838"/>
              <a:gd name="connsiteY0" fmla="*/ 0 h 533401"/>
              <a:gd name="connsiteX1" fmla="*/ 0 w 2624838"/>
              <a:gd name="connsiteY1" fmla="*/ 533401 h 533401"/>
              <a:gd name="connsiteX0" fmla="*/ 2624838 w 2624838"/>
              <a:gd name="connsiteY0" fmla="*/ 18143 h 551544"/>
              <a:gd name="connsiteX1" fmla="*/ 0 w 2624838"/>
              <a:gd name="connsiteY1" fmla="*/ 551544 h 551544"/>
              <a:gd name="connsiteX0" fmla="*/ 2624838 w 2624838"/>
              <a:gd name="connsiteY0" fmla="*/ 18143 h 551544"/>
              <a:gd name="connsiteX1" fmla="*/ 0 w 2624838"/>
              <a:gd name="connsiteY1" fmla="*/ 551544 h 551544"/>
              <a:gd name="connsiteX0" fmla="*/ 2209865 w 10479430"/>
              <a:gd name="connsiteY0" fmla="*/ 18143 h 2227944"/>
              <a:gd name="connsiteX1" fmla="*/ 10204449 w 10479430"/>
              <a:gd name="connsiteY1" fmla="*/ 2227944 h 2227944"/>
              <a:gd name="connsiteX0" fmla="*/ 2209865 w 13821080"/>
              <a:gd name="connsiteY0" fmla="*/ 18143 h 2227944"/>
              <a:gd name="connsiteX1" fmla="*/ 10204449 w 13821080"/>
              <a:gd name="connsiteY1" fmla="*/ 2227944 h 2227944"/>
              <a:gd name="connsiteX0" fmla="*/ 2209865 w 6418691"/>
              <a:gd name="connsiteY0" fmla="*/ 18143 h 1008743"/>
              <a:gd name="connsiteX1" fmla="*/ 2802060 w 6418691"/>
              <a:gd name="connsiteY1" fmla="*/ 1008743 h 1008743"/>
              <a:gd name="connsiteX0" fmla="*/ 0 w 4208826"/>
              <a:gd name="connsiteY0" fmla="*/ 0 h 990600"/>
              <a:gd name="connsiteX1" fmla="*/ 592195 w 4208826"/>
              <a:gd name="connsiteY1" fmla="*/ 990600 h 990600"/>
              <a:gd name="connsiteX0" fmla="*/ 0 w 5985404"/>
              <a:gd name="connsiteY0" fmla="*/ 0 h 914401"/>
              <a:gd name="connsiteX1" fmla="*/ 2368773 w 5985404"/>
              <a:gd name="connsiteY1" fmla="*/ 914401 h 914401"/>
              <a:gd name="connsiteX0" fmla="*/ 0 w 6577599"/>
              <a:gd name="connsiteY0" fmla="*/ 0 h 990602"/>
              <a:gd name="connsiteX1" fmla="*/ 2960968 w 6577599"/>
              <a:gd name="connsiteY1" fmla="*/ 990602 h 990602"/>
              <a:gd name="connsiteX0" fmla="*/ 0 w 6577599"/>
              <a:gd name="connsiteY0" fmla="*/ 0 h 990602"/>
              <a:gd name="connsiteX1" fmla="*/ 2960968 w 6577599"/>
              <a:gd name="connsiteY1" fmla="*/ 990602 h 990602"/>
              <a:gd name="connsiteX0" fmla="*/ 0 w 13091693"/>
              <a:gd name="connsiteY0" fmla="*/ 0 h 1676402"/>
              <a:gd name="connsiteX1" fmla="*/ 9475063 w 13091693"/>
              <a:gd name="connsiteY1" fmla="*/ 1676402 h 1676402"/>
              <a:gd name="connsiteX0" fmla="*/ 0 w 5689300"/>
              <a:gd name="connsiteY0" fmla="*/ 0 h 1066800"/>
              <a:gd name="connsiteX1" fmla="*/ 2072670 w 5689300"/>
              <a:gd name="connsiteY1" fmla="*/ 1066800 h 1066800"/>
              <a:gd name="connsiteX0" fmla="*/ 0 w 11611214"/>
              <a:gd name="connsiteY0" fmla="*/ 0 h 1752600"/>
              <a:gd name="connsiteX1" fmla="*/ 7994584 w 11611214"/>
              <a:gd name="connsiteY1" fmla="*/ 1752600 h 1752600"/>
              <a:gd name="connsiteX0" fmla="*/ 0 w 6577587"/>
              <a:gd name="connsiteY0" fmla="*/ 0 h 685800"/>
              <a:gd name="connsiteX1" fmla="*/ 2960957 w 6577587"/>
              <a:gd name="connsiteY1" fmla="*/ 685800 h 685800"/>
              <a:gd name="connsiteX0" fmla="*/ 1036304 w 3997261"/>
              <a:gd name="connsiteY0" fmla="*/ 0 h 685800"/>
              <a:gd name="connsiteX1" fmla="*/ 3997261 w 3997261"/>
              <a:gd name="connsiteY1" fmla="*/ 685800 h 685800"/>
              <a:gd name="connsiteX0" fmla="*/ 0 w 4737531"/>
              <a:gd name="connsiteY0" fmla="*/ 0 h 685800"/>
              <a:gd name="connsiteX1" fmla="*/ 4737531 w 4737531"/>
              <a:gd name="connsiteY1" fmla="*/ 685800 h 685800"/>
              <a:gd name="connsiteX0" fmla="*/ 4589452 w 5171346"/>
              <a:gd name="connsiteY0" fmla="*/ 1168400 h 1563914"/>
              <a:gd name="connsiteX1" fmla="*/ 3997261 w 5171346"/>
              <a:gd name="connsiteY1" fmla="*/ 25400 h 1563914"/>
              <a:gd name="connsiteX0" fmla="*/ 0 w 4145340"/>
              <a:gd name="connsiteY0" fmla="*/ 330200 h 725714"/>
              <a:gd name="connsiteX1" fmla="*/ 4145339 w 4145340"/>
              <a:gd name="connsiteY1" fmla="*/ 25400 h 725714"/>
              <a:gd name="connsiteX0" fmla="*/ 0 w 4145340"/>
              <a:gd name="connsiteY0" fmla="*/ 475343 h 475343"/>
              <a:gd name="connsiteX1" fmla="*/ 4145339 w 4145340"/>
              <a:gd name="connsiteY1" fmla="*/ 170543 h 475343"/>
              <a:gd name="connsiteX0" fmla="*/ 0 w 4166521"/>
              <a:gd name="connsiteY0" fmla="*/ 475343 h 776514"/>
              <a:gd name="connsiteX1" fmla="*/ 4145339 w 4166521"/>
              <a:gd name="connsiteY1" fmla="*/ 170543 h 776514"/>
              <a:gd name="connsiteX0" fmla="*/ 0 w 4166521"/>
              <a:gd name="connsiteY0" fmla="*/ 685800 h 685800"/>
              <a:gd name="connsiteX1" fmla="*/ 4145340 w 4166521"/>
              <a:gd name="connsiteY1" fmla="*/ 0 h 685800"/>
              <a:gd name="connsiteX0" fmla="*/ 0 w 5072286"/>
              <a:gd name="connsiteY0" fmla="*/ 587829 h 605971"/>
              <a:gd name="connsiteX1" fmla="*/ 5051105 w 5072286"/>
              <a:gd name="connsiteY1" fmla="*/ 0 h 605971"/>
              <a:gd name="connsiteX0" fmla="*/ 0 w 1470407"/>
              <a:gd name="connsiteY0" fmla="*/ 3233056 h 3233057"/>
              <a:gd name="connsiteX1" fmla="*/ 1449225 w 1470407"/>
              <a:gd name="connsiteY1" fmla="*/ 0 h 3233057"/>
              <a:gd name="connsiteX0" fmla="*/ 0 w 1703317"/>
              <a:gd name="connsiteY0" fmla="*/ 3233056 h 3233056"/>
              <a:gd name="connsiteX1" fmla="*/ 1449225 w 1703317"/>
              <a:gd name="connsiteY1" fmla="*/ 0 h 3233056"/>
              <a:gd name="connsiteX0" fmla="*/ 0 w 2259034"/>
              <a:gd name="connsiteY0" fmla="*/ 3233056 h 3233056"/>
              <a:gd name="connsiteX1" fmla="*/ 1449225 w 2259034"/>
              <a:gd name="connsiteY1" fmla="*/ 0 h 3233056"/>
              <a:gd name="connsiteX0" fmla="*/ 362306 w 2621340"/>
              <a:gd name="connsiteY0" fmla="*/ 3233057 h 3233057"/>
              <a:gd name="connsiteX1" fmla="*/ 0 w 2621340"/>
              <a:gd name="connsiteY1" fmla="*/ 0 h 3233057"/>
              <a:gd name="connsiteX0" fmla="*/ 362306 w 2621340"/>
              <a:gd name="connsiteY0" fmla="*/ 3233057 h 3233057"/>
              <a:gd name="connsiteX1" fmla="*/ 0 w 2621340"/>
              <a:gd name="connsiteY1" fmla="*/ 0 h 3233057"/>
            </a:gdLst>
            <a:ahLst/>
            <a:cxnLst>
              <a:cxn ang="0">
                <a:pos x="connsiteX0" y="connsiteY0"/>
              </a:cxn>
              <a:cxn ang="0">
                <a:pos x="connsiteX1" y="connsiteY1"/>
              </a:cxn>
            </a:cxnLst>
            <a:rect l="l" t="t" r="r" b="b"/>
            <a:pathLst>
              <a:path w="2621340" h="3233057">
                <a:moveTo>
                  <a:pt x="362306" y="3233057"/>
                </a:moveTo>
                <a:cubicBezTo>
                  <a:pt x="2621340" y="3051629"/>
                  <a:pt x="1858590" y="997857"/>
                  <a:pt x="0" y="0"/>
                </a:cubicBezTo>
              </a:path>
            </a:pathLst>
          </a:custGeom>
          <a:ln w="19050">
            <a:solidFill>
              <a:srgbClr val="C0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1" name="Rounded Rectangle 10"/>
          <p:cNvSpPr/>
          <p:nvPr/>
        </p:nvSpPr>
        <p:spPr>
          <a:xfrm>
            <a:off x="2819400" y="2286000"/>
            <a:ext cx="3581400" cy="381000"/>
          </a:xfrm>
          <a:prstGeom prst="roundRect">
            <a:avLst/>
          </a:prstGeom>
          <a:solidFill>
            <a:srgbClr val="FFFF99">
              <a:alpha val="16078"/>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ounded Rectangle 11"/>
          <p:cNvSpPr/>
          <p:nvPr/>
        </p:nvSpPr>
        <p:spPr>
          <a:xfrm>
            <a:off x="3048000" y="4191000"/>
            <a:ext cx="990600" cy="381000"/>
          </a:xfrm>
          <a:prstGeom prst="roundRect">
            <a:avLst/>
          </a:prstGeom>
          <a:solidFill>
            <a:srgbClr val="FFFF99">
              <a:alpha val="16078"/>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Designing for errors</a:t>
            </a:r>
          </a:p>
        </p:txBody>
      </p:sp>
      <p:sp>
        <p:nvSpPr>
          <p:cNvPr id="5" name="TextBox 4"/>
          <p:cNvSpPr txBox="1"/>
          <p:nvPr/>
        </p:nvSpPr>
        <p:spPr>
          <a:xfrm>
            <a:off x="838200" y="1066800"/>
            <a:ext cx="7391400" cy="2554545"/>
          </a:xfrm>
          <a:prstGeom prst="rect">
            <a:avLst/>
          </a:prstGeom>
          <a:noFill/>
        </p:spPr>
        <p:txBody>
          <a:bodyPr wrap="square" rtlCol="0">
            <a:spAutoFit/>
          </a:bodyPr>
          <a:lstStyle/>
          <a:p>
            <a:r>
              <a:rPr lang="en-GB" sz="2000" dirty="0">
                <a:latin typeface="Consolas" pitchFamily="49" charset="0"/>
                <a:cs typeface="Consolas" pitchFamily="49" charset="0"/>
              </a:rPr>
              <a:t>let </a:t>
            </a:r>
            <a:r>
              <a:rPr lang="en-GB" sz="2000" b="1" dirty="0" err="1">
                <a:latin typeface="Consolas" pitchFamily="49" charset="0"/>
                <a:cs typeface="Consolas" pitchFamily="49" charset="0"/>
              </a:rPr>
              <a:t>validateInput</a:t>
            </a:r>
            <a:r>
              <a:rPr lang="en-GB" sz="2000" dirty="0">
                <a:latin typeface="Consolas" pitchFamily="49" charset="0"/>
                <a:cs typeface="Consolas" pitchFamily="49" charset="0"/>
              </a:rPr>
              <a:t> input =</a:t>
            </a:r>
          </a:p>
          <a:p>
            <a:r>
              <a:rPr lang="en-GB" sz="2000" dirty="0">
                <a:latin typeface="Consolas" pitchFamily="49" charset="0"/>
                <a:cs typeface="Consolas" pitchFamily="49" charset="0"/>
              </a:rPr>
              <a:t>   if input.name = "" then </a:t>
            </a:r>
          </a:p>
          <a:p>
            <a:r>
              <a:rPr lang="en-GB" sz="2000" dirty="0">
                <a:latin typeface="Consolas" pitchFamily="49" charset="0"/>
                <a:cs typeface="Consolas" pitchFamily="49" charset="0"/>
              </a:rPr>
              <a:t>      </a:t>
            </a:r>
            <a:r>
              <a:rPr lang="en-GB" sz="2000" dirty="0">
                <a:solidFill>
                  <a:srgbClr val="C00000"/>
                </a:solidFill>
                <a:latin typeface="Consolas" pitchFamily="49" charset="0"/>
                <a:cs typeface="Consolas" pitchFamily="49" charset="0"/>
              </a:rPr>
              <a:t>Failure</a:t>
            </a:r>
            <a:r>
              <a:rPr lang="en-GB" sz="2000" dirty="0">
                <a:latin typeface="Consolas" pitchFamily="49" charset="0"/>
                <a:cs typeface="Consolas" pitchFamily="49" charset="0"/>
              </a:rPr>
              <a:t> </a:t>
            </a:r>
            <a:r>
              <a:rPr lang="en-GB" sz="2000" dirty="0" err="1">
                <a:latin typeface="Consolas" pitchFamily="49" charset="0"/>
                <a:cs typeface="Consolas" pitchFamily="49" charset="0"/>
              </a:rPr>
              <a:t>NameMustNotBeBlank</a:t>
            </a:r>
            <a:endParaRPr lang="en-GB" sz="2000" dirty="0">
              <a:latin typeface="Consolas" pitchFamily="49" charset="0"/>
              <a:cs typeface="Consolas" pitchFamily="49" charset="0"/>
            </a:endParaRPr>
          </a:p>
          <a:p>
            <a:r>
              <a:rPr lang="en-GB" sz="2000" dirty="0">
                <a:latin typeface="Consolas" pitchFamily="49" charset="0"/>
                <a:cs typeface="Consolas" pitchFamily="49" charset="0"/>
              </a:rPr>
              <a:t>   else if </a:t>
            </a:r>
            <a:r>
              <a:rPr lang="en-GB" sz="2000" dirty="0" err="1">
                <a:latin typeface="Consolas" pitchFamily="49" charset="0"/>
                <a:cs typeface="Consolas" pitchFamily="49" charset="0"/>
              </a:rPr>
              <a:t>input.email</a:t>
            </a:r>
            <a:r>
              <a:rPr lang="en-GB" sz="2000" dirty="0">
                <a:latin typeface="Consolas" pitchFamily="49" charset="0"/>
                <a:cs typeface="Consolas" pitchFamily="49" charset="0"/>
              </a:rPr>
              <a:t> = "" then </a:t>
            </a:r>
          </a:p>
          <a:p>
            <a:r>
              <a:rPr lang="en-GB" sz="2000" dirty="0">
                <a:latin typeface="Consolas" pitchFamily="49" charset="0"/>
                <a:cs typeface="Consolas" pitchFamily="49" charset="0"/>
              </a:rPr>
              <a:t>      </a:t>
            </a:r>
            <a:r>
              <a:rPr lang="en-GB" sz="2000" dirty="0">
                <a:solidFill>
                  <a:srgbClr val="C00000"/>
                </a:solidFill>
                <a:latin typeface="Consolas" pitchFamily="49" charset="0"/>
                <a:cs typeface="Consolas" pitchFamily="49" charset="0"/>
              </a:rPr>
              <a:t>Failure</a:t>
            </a:r>
            <a:r>
              <a:rPr lang="en-GB" sz="2000" dirty="0">
                <a:latin typeface="Consolas" pitchFamily="49" charset="0"/>
                <a:cs typeface="Consolas" pitchFamily="49" charset="0"/>
              </a:rPr>
              <a:t> </a:t>
            </a:r>
            <a:r>
              <a:rPr lang="en-GB" sz="2000" dirty="0" err="1">
                <a:latin typeface="Consolas" pitchFamily="49" charset="0"/>
                <a:cs typeface="Consolas" pitchFamily="49" charset="0"/>
              </a:rPr>
              <a:t>EmailMustNotBeBlank</a:t>
            </a:r>
            <a:endParaRPr lang="en-GB" sz="2000" dirty="0">
              <a:latin typeface="Consolas" pitchFamily="49" charset="0"/>
              <a:cs typeface="Consolas" pitchFamily="49" charset="0"/>
            </a:endParaRPr>
          </a:p>
          <a:p>
            <a:r>
              <a:rPr lang="en-GB" sz="2000" dirty="0">
                <a:latin typeface="Consolas" pitchFamily="49" charset="0"/>
                <a:cs typeface="Consolas" pitchFamily="49" charset="0"/>
              </a:rPr>
              <a:t>   else </a:t>
            </a:r>
          </a:p>
          <a:p>
            <a:r>
              <a:rPr lang="en-GB" sz="2000" dirty="0">
                <a:latin typeface="Consolas" pitchFamily="49" charset="0"/>
                <a:cs typeface="Consolas" pitchFamily="49" charset="0"/>
              </a:rPr>
              <a:t>      </a:t>
            </a:r>
            <a:r>
              <a:rPr lang="en-GB" sz="2000" dirty="0">
                <a:solidFill>
                  <a:srgbClr val="00B050"/>
                </a:solidFill>
                <a:latin typeface="Consolas" pitchFamily="49" charset="0"/>
                <a:cs typeface="Consolas" pitchFamily="49" charset="0"/>
              </a:rPr>
              <a:t>Success</a:t>
            </a:r>
            <a:r>
              <a:rPr lang="en-GB" sz="2000" dirty="0">
                <a:latin typeface="Consolas" pitchFamily="49" charset="0"/>
                <a:cs typeface="Consolas" pitchFamily="49" charset="0"/>
              </a:rPr>
              <a:t> input  // happy path</a:t>
            </a:r>
          </a:p>
          <a:p>
            <a:endParaRPr lang="en-GB" sz="2000" dirty="0">
              <a:latin typeface="Consolas" pitchFamily="49" charset="0"/>
              <a:cs typeface="Consolas" pitchFamily="49" charset="0"/>
            </a:endParaRPr>
          </a:p>
        </p:txBody>
      </p:sp>
      <p:sp>
        <p:nvSpPr>
          <p:cNvPr id="6" name="TextBox 5"/>
          <p:cNvSpPr txBox="1"/>
          <p:nvPr/>
        </p:nvSpPr>
        <p:spPr>
          <a:xfrm>
            <a:off x="914400" y="3581400"/>
            <a:ext cx="6705600" cy="1015663"/>
          </a:xfrm>
          <a:prstGeom prst="rect">
            <a:avLst/>
          </a:prstGeom>
          <a:noFill/>
        </p:spPr>
        <p:txBody>
          <a:bodyPr wrap="square" rtlCol="0">
            <a:spAutoFit/>
          </a:bodyPr>
          <a:lstStyle/>
          <a:p>
            <a:r>
              <a:rPr lang="en-GB" sz="2000" dirty="0">
                <a:latin typeface="Consolas" pitchFamily="49" charset="0"/>
                <a:cs typeface="Consolas" pitchFamily="49" charset="0"/>
              </a:rPr>
              <a:t>type Result&lt;'</a:t>
            </a:r>
            <a:r>
              <a:rPr lang="en-GB" sz="2000" dirty="0" err="1">
                <a:latin typeface="Consolas" pitchFamily="49" charset="0"/>
                <a:cs typeface="Consolas" pitchFamily="49" charset="0"/>
              </a:rPr>
              <a:t>TEntity</a:t>
            </a:r>
            <a:r>
              <a:rPr lang="en-GB" sz="2000" dirty="0">
                <a:latin typeface="Consolas" pitchFamily="49" charset="0"/>
                <a:cs typeface="Consolas" pitchFamily="49" charset="0"/>
              </a:rPr>
              <a:t>&gt; = </a:t>
            </a:r>
          </a:p>
          <a:p>
            <a:r>
              <a:rPr lang="en-GB" sz="2000" dirty="0">
                <a:latin typeface="Consolas" pitchFamily="49" charset="0"/>
                <a:cs typeface="Consolas" pitchFamily="49" charset="0"/>
              </a:rPr>
              <a:t>  | </a:t>
            </a:r>
            <a:r>
              <a:rPr lang="en-GB" sz="2000" dirty="0">
                <a:solidFill>
                  <a:srgbClr val="00B050"/>
                </a:solidFill>
                <a:latin typeface="Consolas" pitchFamily="49" charset="0"/>
                <a:cs typeface="Consolas" pitchFamily="49" charset="0"/>
              </a:rPr>
              <a:t>Success</a:t>
            </a:r>
            <a:r>
              <a:rPr lang="en-GB" sz="2000" dirty="0">
                <a:latin typeface="Consolas" pitchFamily="49" charset="0"/>
                <a:cs typeface="Consolas" pitchFamily="49" charset="0"/>
              </a:rPr>
              <a:t> of '</a:t>
            </a:r>
            <a:r>
              <a:rPr lang="en-GB" sz="2000" dirty="0" err="1">
                <a:latin typeface="Consolas" pitchFamily="49" charset="0"/>
                <a:cs typeface="Consolas" pitchFamily="49" charset="0"/>
              </a:rPr>
              <a:t>TEntity</a:t>
            </a:r>
            <a:endParaRPr lang="en-GB" sz="2000" dirty="0">
              <a:latin typeface="Consolas" pitchFamily="49" charset="0"/>
              <a:cs typeface="Consolas" pitchFamily="49" charset="0"/>
            </a:endParaRPr>
          </a:p>
          <a:p>
            <a:r>
              <a:rPr lang="en-GB" sz="2000" dirty="0">
                <a:latin typeface="Consolas" pitchFamily="49" charset="0"/>
                <a:cs typeface="Consolas" pitchFamily="49" charset="0"/>
              </a:rPr>
              <a:t>  | </a:t>
            </a:r>
            <a:r>
              <a:rPr lang="en-GB" sz="2000" dirty="0">
                <a:solidFill>
                  <a:srgbClr val="C00000"/>
                </a:solidFill>
                <a:latin typeface="Consolas" pitchFamily="49" charset="0"/>
                <a:cs typeface="Consolas" pitchFamily="49" charset="0"/>
              </a:rPr>
              <a:t>Failure</a:t>
            </a:r>
            <a:r>
              <a:rPr lang="en-GB" sz="2000" dirty="0">
                <a:latin typeface="Consolas" pitchFamily="49" charset="0"/>
                <a:cs typeface="Consolas" pitchFamily="49" charset="0"/>
              </a:rPr>
              <a:t> of </a:t>
            </a:r>
            <a:r>
              <a:rPr lang="en-GB" sz="2000" dirty="0" err="1">
                <a:latin typeface="Consolas" pitchFamily="49" charset="0"/>
                <a:cs typeface="Consolas" pitchFamily="49" charset="0"/>
              </a:rPr>
              <a:t>ErrorMessage</a:t>
            </a:r>
            <a:endParaRPr lang="en-GB" sz="2000" dirty="0">
              <a:latin typeface="Consolas" pitchFamily="49" charset="0"/>
              <a:cs typeface="Consolas" pitchFamily="49" charset="0"/>
            </a:endParaRPr>
          </a:p>
        </p:txBody>
      </p:sp>
      <p:sp>
        <p:nvSpPr>
          <p:cNvPr id="7" name="TextBox 6"/>
          <p:cNvSpPr txBox="1"/>
          <p:nvPr/>
        </p:nvSpPr>
        <p:spPr>
          <a:xfrm>
            <a:off x="914400" y="4775537"/>
            <a:ext cx="6705600" cy="1015663"/>
          </a:xfrm>
          <a:prstGeom prst="rect">
            <a:avLst/>
          </a:prstGeom>
          <a:noFill/>
        </p:spPr>
        <p:txBody>
          <a:bodyPr wrap="square" rtlCol="0">
            <a:spAutoFit/>
          </a:bodyPr>
          <a:lstStyle/>
          <a:p>
            <a:r>
              <a:rPr lang="en-GB" sz="2000" dirty="0">
                <a:latin typeface="Consolas" pitchFamily="49" charset="0"/>
                <a:cs typeface="Consolas" pitchFamily="49" charset="0"/>
              </a:rPr>
              <a:t>type </a:t>
            </a:r>
            <a:r>
              <a:rPr lang="en-GB" sz="2000" dirty="0" err="1">
                <a:latin typeface="Consolas" pitchFamily="49" charset="0"/>
                <a:cs typeface="Consolas" pitchFamily="49" charset="0"/>
              </a:rPr>
              <a:t>ErrorMessage</a:t>
            </a:r>
            <a:r>
              <a:rPr lang="en-GB" sz="2000" dirty="0">
                <a:latin typeface="Consolas" pitchFamily="49" charset="0"/>
                <a:cs typeface="Consolas" pitchFamily="49" charset="0"/>
              </a:rPr>
              <a:t> = </a:t>
            </a:r>
          </a:p>
          <a:p>
            <a:r>
              <a:rPr lang="en-GB" sz="2000" dirty="0">
                <a:latin typeface="Consolas" pitchFamily="49" charset="0"/>
                <a:cs typeface="Consolas" pitchFamily="49" charset="0"/>
              </a:rPr>
              <a:t>  | </a:t>
            </a:r>
            <a:r>
              <a:rPr lang="en-GB" sz="2000" dirty="0" err="1">
                <a:latin typeface="Consolas" pitchFamily="49" charset="0"/>
                <a:cs typeface="Consolas" pitchFamily="49" charset="0"/>
              </a:rPr>
              <a:t>NameMustNotBeBlank</a:t>
            </a:r>
            <a:endParaRPr lang="en-GB" sz="2000" dirty="0">
              <a:latin typeface="Consolas" pitchFamily="49" charset="0"/>
              <a:cs typeface="Consolas" pitchFamily="49" charset="0"/>
            </a:endParaRPr>
          </a:p>
          <a:p>
            <a:r>
              <a:rPr lang="en-GB" sz="2000" dirty="0">
                <a:latin typeface="Consolas" pitchFamily="49" charset="0"/>
                <a:cs typeface="Consolas" pitchFamily="49" charset="0"/>
              </a:rPr>
              <a:t>  | </a:t>
            </a:r>
            <a:r>
              <a:rPr lang="en-GB" sz="2000" dirty="0" err="1">
                <a:latin typeface="Consolas" pitchFamily="49" charset="0"/>
                <a:cs typeface="Consolas" pitchFamily="49" charset="0"/>
              </a:rPr>
              <a:t>EmailMustNotBeBlank</a:t>
            </a:r>
            <a:endParaRPr lang="en-GB" sz="2000" dirty="0">
              <a:latin typeface="Consolas" pitchFamily="49" charset="0"/>
              <a:cs typeface="Consolas" pitchFamily="49" charset="0"/>
            </a:endParaRPr>
          </a:p>
        </p:txBody>
      </p:sp>
      <p:sp>
        <p:nvSpPr>
          <p:cNvPr id="9" name="TextBox 8"/>
          <p:cNvSpPr txBox="1"/>
          <p:nvPr/>
        </p:nvSpPr>
        <p:spPr>
          <a:xfrm>
            <a:off x="5257800" y="5105400"/>
            <a:ext cx="1981200" cy="646331"/>
          </a:xfrm>
          <a:prstGeom prst="rect">
            <a:avLst/>
          </a:prstGeom>
          <a:noFill/>
        </p:spPr>
        <p:txBody>
          <a:bodyPr wrap="square" rtlCol="0">
            <a:spAutoFit/>
          </a:bodyPr>
          <a:lstStyle/>
          <a:p>
            <a:pPr algn="ctr"/>
            <a:r>
              <a:rPr lang="en-GB" dirty="0">
                <a:solidFill>
                  <a:srgbClr val="C00000"/>
                </a:solidFill>
                <a:latin typeface="Conformity" pitchFamily="2" charset="0"/>
              </a:rPr>
              <a:t>Special type rather than string</a:t>
            </a:r>
          </a:p>
        </p:txBody>
      </p:sp>
      <p:sp>
        <p:nvSpPr>
          <p:cNvPr id="11" name="Freeform 10"/>
          <p:cNvSpPr/>
          <p:nvPr/>
        </p:nvSpPr>
        <p:spPr>
          <a:xfrm rot="10800000" flipH="1">
            <a:off x="5715000" y="2514601"/>
            <a:ext cx="950237" cy="2514600"/>
          </a:xfrm>
          <a:custGeom>
            <a:avLst/>
            <a:gdLst>
              <a:gd name="connsiteX0" fmla="*/ 1047750 w 1047750"/>
              <a:gd name="connsiteY0" fmla="*/ 441325 h 441325"/>
              <a:gd name="connsiteX1" fmla="*/ 733425 w 1047750"/>
              <a:gd name="connsiteY1" fmla="*/ 60325 h 441325"/>
              <a:gd name="connsiteX2" fmla="*/ 0 w 1047750"/>
              <a:gd name="connsiteY2" fmla="*/ 79375 h 441325"/>
              <a:gd name="connsiteX0" fmla="*/ 3882575 w 4215347"/>
              <a:gd name="connsiteY0" fmla="*/ 472546 h 1021821"/>
              <a:gd name="connsiteX1" fmla="*/ 3568250 w 4215347"/>
              <a:gd name="connsiteY1" fmla="*/ 91546 h 1021821"/>
              <a:gd name="connsiteX2" fmla="*/ 0 w 4215347"/>
              <a:gd name="connsiteY2" fmla="*/ 1021821 h 1021821"/>
              <a:gd name="connsiteX0" fmla="*/ 3882575 w 3882575"/>
              <a:gd name="connsiteY0" fmla="*/ 160338 h 709613"/>
              <a:gd name="connsiteX1" fmla="*/ 1469909 w 3882575"/>
              <a:gd name="connsiteY1" fmla="*/ 252412 h 709613"/>
              <a:gd name="connsiteX2" fmla="*/ 0 w 3882575"/>
              <a:gd name="connsiteY2" fmla="*/ 709613 h 709613"/>
              <a:gd name="connsiteX0" fmla="*/ 2834825 w 2834825"/>
              <a:gd name="connsiteY0" fmla="*/ 203200 h 508001"/>
              <a:gd name="connsiteX1" fmla="*/ 1469909 w 2834825"/>
              <a:gd name="connsiteY1" fmla="*/ 50800 h 508001"/>
              <a:gd name="connsiteX2" fmla="*/ 0 w 2834825"/>
              <a:gd name="connsiteY2" fmla="*/ 508001 h 508001"/>
              <a:gd name="connsiteX0" fmla="*/ 2834825 w 2834825"/>
              <a:gd name="connsiteY0" fmla="*/ 0 h 304801"/>
              <a:gd name="connsiteX1" fmla="*/ 0 w 2834825"/>
              <a:gd name="connsiteY1" fmla="*/ 304801 h 304801"/>
              <a:gd name="connsiteX0" fmla="*/ 2624838 w 2624838"/>
              <a:gd name="connsiteY0" fmla="*/ 0 h 533401"/>
              <a:gd name="connsiteX1" fmla="*/ 0 w 2624838"/>
              <a:gd name="connsiteY1" fmla="*/ 533401 h 533401"/>
              <a:gd name="connsiteX0" fmla="*/ 2624838 w 2624838"/>
              <a:gd name="connsiteY0" fmla="*/ 18143 h 551544"/>
              <a:gd name="connsiteX1" fmla="*/ 0 w 2624838"/>
              <a:gd name="connsiteY1" fmla="*/ 551544 h 551544"/>
              <a:gd name="connsiteX0" fmla="*/ 2624838 w 2624838"/>
              <a:gd name="connsiteY0" fmla="*/ 18143 h 551544"/>
              <a:gd name="connsiteX1" fmla="*/ 0 w 2624838"/>
              <a:gd name="connsiteY1" fmla="*/ 551544 h 551544"/>
              <a:gd name="connsiteX0" fmla="*/ 2209865 w 10479430"/>
              <a:gd name="connsiteY0" fmla="*/ 18143 h 2227944"/>
              <a:gd name="connsiteX1" fmla="*/ 10204449 w 10479430"/>
              <a:gd name="connsiteY1" fmla="*/ 2227944 h 2227944"/>
              <a:gd name="connsiteX0" fmla="*/ 2209865 w 13821080"/>
              <a:gd name="connsiteY0" fmla="*/ 18143 h 2227944"/>
              <a:gd name="connsiteX1" fmla="*/ 10204449 w 13821080"/>
              <a:gd name="connsiteY1" fmla="*/ 2227944 h 2227944"/>
              <a:gd name="connsiteX0" fmla="*/ 2209865 w 6418691"/>
              <a:gd name="connsiteY0" fmla="*/ 18143 h 1008743"/>
              <a:gd name="connsiteX1" fmla="*/ 2802060 w 6418691"/>
              <a:gd name="connsiteY1" fmla="*/ 1008743 h 1008743"/>
              <a:gd name="connsiteX0" fmla="*/ 0 w 4208826"/>
              <a:gd name="connsiteY0" fmla="*/ 0 h 990600"/>
              <a:gd name="connsiteX1" fmla="*/ 592195 w 4208826"/>
              <a:gd name="connsiteY1" fmla="*/ 990600 h 990600"/>
              <a:gd name="connsiteX0" fmla="*/ 0 w 5985404"/>
              <a:gd name="connsiteY0" fmla="*/ 0 h 914401"/>
              <a:gd name="connsiteX1" fmla="*/ 2368773 w 5985404"/>
              <a:gd name="connsiteY1" fmla="*/ 914401 h 914401"/>
              <a:gd name="connsiteX0" fmla="*/ 0 w 6577599"/>
              <a:gd name="connsiteY0" fmla="*/ 0 h 990602"/>
              <a:gd name="connsiteX1" fmla="*/ 2960968 w 6577599"/>
              <a:gd name="connsiteY1" fmla="*/ 990602 h 990602"/>
              <a:gd name="connsiteX0" fmla="*/ 0 w 6577599"/>
              <a:gd name="connsiteY0" fmla="*/ 0 h 990602"/>
              <a:gd name="connsiteX1" fmla="*/ 2960968 w 6577599"/>
              <a:gd name="connsiteY1" fmla="*/ 990602 h 990602"/>
              <a:gd name="connsiteX0" fmla="*/ 0 w 13091693"/>
              <a:gd name="connsiteY0" fmla="*/ 0 h 1676402"/>
              <a:gd name="connsiteX1" fmla="*/ 9475063 w 13091693"/>
              <a:gd name="connsiteY1" fmla="*/ 1676402 h 1676402"/>
              <a:gd name="connsiteX0" fmla="*/ 0 w 5689300"/>
              <a:gd name="connsiteY0" fmla="*/ 0 h 1066800"/>
              <a:gd name="connsiteX1" fmla="*/ 2072670 w 5689300"/>
              <a:gd name="connsiteY1" fmla="*/ 1066800 h 1066800"/>
              <a:gd name="connsiteX0" fmla="*/ 0 w 11611214"/>
              <a:gd name="connsiteY0" fmla="*/ 0 h 1752600"/>
              <a:gd name="connsiteX1" fmla="*/ 7994584 w 11611214"/>
              <a:gd name="connsiteY1" fmla="*/ 1752600 h 1752600"/>
              <a:gd name="connsiteX0" fmla="*/ 0 w 6577587"/>
              <a:gd name="connsiteY0" fmla="*/ 0 h 685800"/>
              <a:gd name="connsiteX1" fmla="*/ 2960957 w 6577587"/>
              <a:gd name="connsiteY1" fmla="*/ 685800 h 685800"/>
              <a:gd name="connsiteX0" fmla="*/ 1036304 w 3997261"/>
              <a:gd name="connsiteY0" fmla="*/ 0 h 685800"/>
              <a:gd name="connsiteX1" fmla="*/ 3997261 w 3997261"/>
              <a:gd name="connsiteY1" fmla="*/ 685800 h 685800"/>
              <a:gd name="connsiteX0" fmla="*/ 0 w 4737531"/>
              <a:gd name="connsiteY0" fmla="*/ 0 h 685800"/>
              <a:gd name="connsiteX1" fmla="*/ 4737531 w 4737531"/>
              <a:gd name="connsiteY1" fmla="*/ 685800 h 685800"/>
              <a:gd name="connsiteX0" fmla="*/ 4589452 w 5171346"/>
              <a:gd name="connsiteY0" fmla="*/ 1168400 h 1563914"/>
              <a:gd name="connsiteX1" fmla="*/ 3997261 w 5171346"/>
              <a:gd name="connsiteY1" fmla="*/ 25400 h 1563914"/>
              <a:gd name="connsiteX0" fmla="*/ 0 w 4145340"/>
              <a:gd name="connsiteY0" fmla="*/ 330200 h 725714"/>
              <a:gd name="connsiteX1" fmla="*/ 4145339 w 4145340"/>
              <a:gd name="connsiteY1" fmla="*/ 25400 h 725714"/>
              <a:gd name="connsiteX0" fmla="*/ 0 w 4145340"/>
              <a:gd name="connsiteY0" fmla="*/ 475343 h 475343"/>
              <a:gd name="connsiteX1" fmla="*/ 4145339 w 4145340"/>
              <a:gd name="connsiteY1" fmla="*/ 170543 h 475343"/>
              <a:gd name="connsiteX0" fmla="*/ 0 w 4166521"/>
              <a:gd name="connsiteY0" fmla="*/ 475343 h 776514"/>
              <a:gd name="connsiteX1" fmla="*/ 4145339 w 4166521"/>
              <a:gd name="connsiteY1" fmla="*/ 170543 h 776514"/>
              <a:gd name="connsiteX0" fmla="*/ 0 w 4166521"/>
              <a:gd name="connsiteY0" fmla="*/ 685800 h 685800"/>
              <a:gd name="connsiteX1" fmla="*/ 4145340 w 4166521"/>
              <a:gd name="connsiteY1" fmla="*/ 0 h 685800"/>
              <a:gd name="connsiteX0" fmla="*/ 0 w 5072286"/>
              <a:gd name="connsiteY0" fmla="*/ 587829 h 605971"/>
              <a:gd name="connsiteX1" fmla="*/ 5051105 w 5072286"/>
              <a:gd name="connsiteY1" fmla="*/ 0 h 605971"/>
              <a:gd name="connsiteX0" fmla="*/ 0 w 1470407"/>
              <a:gd name="connsiteY0" fmla="*/ 3233056 h 3233057"/>
              <a:gd name="connsiteX1" fmla="*/ 1449225 w 1470407"/>
              <a:gd name="connsiteY1" fmla="*/ 0 h 3233057"/>
              <a:gd name="connsiteX0" fmla="*/ 0 w 1703317"/>
              <a:gd name="connsiteY0" fmla="*/ 3233056 h 3233056"/>
              <a:gd name="connsiteX1" fmla="*/ 1449225 w 1703317"/>
              <a:gd name="connsiteY1" fmla="*/ 0 h 3233056"/>
              <a:gd name="connsiteX0" fmla="*/ 0 w 2259034"/>
              <a:gd name="connsiteY0" fmla="*/ 3233056 h 3233056"/>
              <a:gd name="connsiteX1" fmla="*/ 1449225 w 2259034"/>
              <a:gd name="connsiteY1" fmla="*/ 0 h 3233056"/>
            </a:gdLst>
            <a:ahLst/>
            <a:cxnLst>
              <a:cxn ang="0">
                <a:pos x="connsiteX0" y="connsiteY0"/>
              </a:cxn>
              <a:cxn ang="0">
                <a:pos x="connsiteX1" y="connsiteY1"/>
              </a:cxn>
            </a:cxnLst>
            <a:rect l="l" t="t" r="r" b="b"/>
            <a:pathLst>
              <a:path w="2259034" h="3233056">
                <a:moveTo>
                  <a:pt x="0" y="3233056"/>
                </a:moveTo>
                <a:cubicBezTo>
                  <a:pt x="2259034" y="3051628"/>
                  <a:pt x="1703317" y="801914"/>
                  <a:pt x="1449225" y="0"/>
                </a:cubicBezTo>
              </a:path>
            </a:pathLst>
          </a:custGeom>
          <a:ln w="19050">
            <a:solidFill>
              <a:srgbClr val="C0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2" name="Rounded Rectangle 11"/>
          <p:cNvSpPr/>
          <p:nvPr/>
        </p:nvSpPr>
        <p:spPr>
          <a:xfrm>
            <a:off x="2819400" y="2286000"/>
            <a:ext cx="2819400" cy="381000"/>
          </a:xfrm>
          <a:prstGeom prst="roundRect">
            <a:avLst/>
          </a:prstGeom>
          <a:solidFill>
            <a:srgbClr val="FFFF99">
              <a:alpha val="16078"/>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ounded Rectangle 12"/>
          <p:cNvSpPr/>
          <p:nvPr/>
        </p:nvSpPr>
        <p:spPr>
          <a:xfrm>
            <a:off x="3048000" y="4191000"/>
            <a:ext cx="1828800" cy="381000"/>
          </a:xfrm>
          <a:prstGeom prst="roundRect">
            <a:avLst/>
          </a:prstGeom>
          <a:solidFill>
            <a:srgbClr val="FFFF99">
              <a:alpha val="16078"/>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Freeform 13"/>
          <p:cNvSpPr/>
          <p:nvPr/>
        </p:nvSpPr>
        <p:spPr>
          <a:xfrm rot="10800000" flipH="1">
            <a:off x="4038600" y="4572000"/>
            <a:ext cx="1752600" cy="533400"/>
          </a:xfrm>
          <a:custGeom>
            <a:avLst/>
            <a:gdLst>
              <a:gd name="connsiteX0" fmla="*/ 1047750 w 1047750"/>
              <a:gd name="connsiteY0" fmla="*/ 441325 h 441325"/>
              <a:gd name="connsiteX1" fmla="*/ 733425 w 1047750"/>
              <a:gd name="connsiteY1" fmla="*/ 60325 h 441325"/>
              <a:gd name="connsiteX2" fmla="*/ 0 w 1047750"/>
              <a:gd name="connsiteY2" fmla="*/ 79375 h 441325"/>
              <a:gd name="connsiteX0" fmla="*/ 3882575 w 4215347"/>
              <a:gd name="connsiteY0" fmla="*/ 472546 h 1021821"/>
              <a:gd name="connsiteX1" fmla="*/ 3568250 w 4215347"/>
              <a:gd name="connsiteY1" fmla="*/ 91546 h 1021821"/>
              <a:gd name="connsiteX2" fmla="*/ 0 w 4215347"/>
              <a:gd name="connsiteY2" fmla="*/ 1021821 h 1021821"/>
              <a:gd name="connsiteX0" fmla="*/ 3882575 w 3882575"/>
              <a:gd name="connsiteY0" fmla="*/ 160338 h 709613"/>
              <a:gd name="connsiteX1" fmla="*/ 1469909 w 3882575"/>
              <a:gd name="connsiteY1" fmla="*/ 252412 h 709613"/>
              <a:gd name="connsiteX2" fmla="*/ 0 w 3882575"/>
              <a:gd name="connsiteY2" fmla="*/ 709613 h 709613"/>
              <a:gd name="connsiteX0" fmla="*/ 2834825 w 2834825"/>
              <a:gd name="connsiteY0" fmla="*/ 203200 h 508001"/>
              <a:gd name="connsiteX1" fmla="*/ 1469909 w 2834825"/>
              <a:gd name="connsiteY1" fmla="*/ 50800 h 508001"/>
              <a:gd name="connsiteX2" fmla="*/ 0 w 2834825"/>
              <a:gd name="connsiteY2" fmla="*/ 508001 h 508001"/>
              <a:gd name="connsiteX0" fmla="*/ 2834825 w 2834825"/>
              <a:gd name="connsiteY0" fmla="*/ 0 h 304801"/>
              <a:gd name="connsiteX1" fmla="*/ 0 w 2834825"/>
              <a:gd name="connsiteY1" fmla="*/ 304801 h 304801"/>
              <a:gd name="connsiteX0" fmla="*/ 2624838 w 2624838"/>
              <a:gd name="connsiteY0" fmla="*/ 0 h 533401"/>
              <a:gd name="connsiteX1" fmla="*/ 0 w 2624838"/>
              <a:gd name="connsiteY1" fmla="*/ 533401 h 533401"/>
              <a:gd name="connsiteX0" fmla="*/ 2624838 w 2624838"/>
              <a:gd name="connsiteY0" fmla="*/ 18143 h 551544"/>
              <a:gd name="connsiteX1" fmla="*/ 0 w 2624838"/>
              <a:gd name="connsiteY1" fmla="*/ 551544 h 551544"/>
              <a:gd name="connsiteX0" fmla="*/ 2624838 w 2624838"/>
              <a:gd name="connsiteY0" fmla="*/ 18143 h 551544"/>
              <a:gd name="connsiteX1" fmla="*/ 0 w 2624838"/>
              <a:gd name="connsiteY1" fmla="*/ 551544 h 551544"/>
              <a:gd name="connsiteX0" fmla="*/ 2209865 w 10479430"/>
              <a:gd name="connsiteY0" fmla="*/ 18143 h 2227944"/>
              <a:gd name="connsiteX1" fmla="*/ 10204449 w 10479430"/>
              <a:gd name="connsiteY1" fmla="*/ 2227944 h 2227944"/>
              <a:gd name="connsiteX0" fmla="*/ 2209865 w 13821080"/>
              <a:gd name="connsiteY0" fmla="*/ 18143 h 2227944"/>
              <a:gd name="connsiteX1" fmla="*/ 10204449 w 13821080"/>
              <a:gd name="connsiteY1" fmla="*/ 2227944 h 2227944"/>
              <a:gd name="connsiteX0" fmla="*/ 2209865 w 6418691"/>
              <a:gd name="connsiteY0" fmla="*/ 18143 h 1008743"/>
              <a:gd name="connsiteX1" fmla="*/ 2802060 w 6418691"/>
              <a:gd name="connsiteY1" fmla="*/ 1008743 h 1008743"/>
              <a:gd name="connsiteX0" fmla="*/ 0 w 4208826"/>
              <a:gd name="connsiteY0" fmla="*/ 0 h 990600"/>
              <a:gd name="connsiteX1" fmla="*/ 592195 w 4208826"/>
              <a:gd name="connsiteY1" fmla="*/ 990600 h 990600"/>
              <a:gd name="connsiteX0" fmla="*/ 0 w 5985404"/>
              <a:gd name="connsiteY0" fmla="*/ 0 h 914401"/>
              <a:gd name="connsiteX1" fmla="*/ 2368773 w 5985404"/>
              <a:gd name="connsiteY1" fmla="*/ 914401 h 914401"/>
              <a:gd name="connsiteX0" fmla="*/ 0 w 6577599"/>
              <a:gd name="connsiteY0" fmla="*/ 0 h 990602"/>
              <a:gd name="connsiteX1" fmla="*/ 2960968 w 6577599"/>
              <a:gd name="connsiteY1" fmla="*/ 990602 h 990602"/>
              <a:gd name="connsiteX0" fmla="*/ 0 w 6577599"/>
              <a:gd name="connsiteY0" fmla="*/ 0 h 990602"/>
              <a:gd name="connsiteX1" fmla="*/ 2960968 w 6577599"/>
              <a:gd name="connsiteY1" fmla="*/ 990602 h 990602"/>
              <a:gd name="connsiteX0" fmla="*/ 0 w 13091693"/>
              <a:gd name="connsiteY0" fmla="*/ 0 h 1676402"/>
              <a:gd name="connsiteX1" fmla="*/ 9475063 w 13091693"/>
              <a:gd name="connsiteY1" fmla="*/ 1676402 h 1676402"/>
              <a:gd name="connsiteX0" fmla="*/ 0 w 5689300"/>
              <a:gd name="connsiteY0" fmla="*/ 0 h 1066800"/>
              <a:gd name="connsiteX1" fmla="*/ 2072670 w 5689300"/>
              <a:gd name="connsiteY1" fmla="*/ 1066800 h 1066800"/>
              <a:gd name="connsiteX0" fmla="*/ 0 w 11611214"/>
              <a:gd name="connsiteY0" fmla="*/ 0 h 1752600"/>
              <a:gd name="connsiteX1" fmla="*/ 7994584 w 11611214"/>
              <a:gd name="connsiteY1" fmla="*/ 1752600 h 1752600"/>
              <a:gd name="connsiteX0" fmla="*/ 0 w 6577587"/>
              <a:gd name="connsiteY0" fmla="*/ 0 h 685800"/>
              <a:gd name="connsiteX1" fmla="*/ 2960957 w 6577587"/>
              <a:gd name="connsiteY1" fmla="*/ 685800 h 685800"/>
              <a:gd name="connsiteX0" fmla="*/ 1036304 w 3997261"/>
              <a:gd name="connsiteY0" fmla="*/ 0 h 685800"/>
              <a:gd name="connsiteX1" fmla="*/ 3997261 w 3997261"/>
              <a:gd name="connsiteY1" fmla="*/ 685800 h 685800"/>
              <a:gd name="connsiteX0" fmla="*/ 0 w 4737531"/>
              <a:gd name="connsiteY0" fmla="*/ 0 h 685800"/>
              <a:gd name="connsiteX1" fmla="*/ 4737531 w 4737531"/>
              <a:gd name="connsiteY1" fmla="*/ 685800 h 685800"/>
              <a:gd name="connsiteX0" fmla="*/ 4589452 w 5171346"/>
              <a:gd name="connsiteY0" fmla="*/ 1168400 h 1563914"/>
              <a:gd name="connsiteX1" fmla="*/ 3997261 w 5171346"/>
              <a:gd name="connsiteY1" fmla="*/ 25400 h 1563914"/>
              <a:gd name="connsiteX0" fmla="*/ 0 w 4145340"/>
              <a:gd name="connsiteY0" fmla="*/ 330200 h 725714"/>
              <a:gd name="connsiteX1" fmla="*/ 4145339 w 4145340"/>
              <a:gd name="connsiteY1" fmla="*/ 25400 h 725714"/>
              <a:gd name="connsiteX0" fmla="*/ 0 w 4145340"/>
              <a:gd name="connsiteY0" fmla="*/ 475343 h 475343"/>
              <a:gd name="connsiteX1" fmla="*/ 4145339 w 4145340"/>
              <a:gd name="connsiteY1" fmla="*/ 170543 h 475343"/>
              <a:gd name="connsiteX0" fmla="*/ 0 w 4166521"/>
              <a:gd name="connsiteY0" fmla="*/ 475343 h 776514"/>
              <a:gd name="connsiteX1" fmla="*/ 4145339 w 4166521"/>
              <a:gd name="connsiteY1" fmla="*/ 170543 h 776514"/>
              <a:gd name="connsiteX0" fmla="*/ 0 w 4166521"/>
              <a:gd name="connsiteY0" fmla="*/ 685800 h 685800"/>
              <a:gd name="connsiteX1" fmla="*/ 4145340 w 4166521"/>
              <a:gd name="connsiteY1" fmla="*/ 0 h 685800"/>
            </a:gdLst>
            <a:ahLst/>
            <a:cxnLst>
              <a:cxn ang="0">
                <a:pos x="connsiteX0" y="connsiteY0"/>
              </a:cxn>
              <a:cxn ang="0">
                <a:pos x="connsiteX1" y="connsiteY1"/>
              </a:cxn>
            </a:cxnLst>
            <a:rect l="l" t="t" r="r" b="b"/>
            <a:pathLst>
              <a:path w="4166521" h="685800">
                <a:moveTo>
                  <a:pt x="0" y="685800"/>
                </a:moveTo>
                <a:cubicBezTo>
                  <a:pt x="835689" y="210457"/>
                  <a:pt x="4166522" y="605971"/>
                  <a:pt x="4145340" y="0"/>
                </a:cubicBezTo>
              </a:path>
            </a:pathLst>
          </a:custGeom>
          <a:ln w="19050">
            <a:solidFill>
              <a:srgbClr val="C0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5" name="Freeform 14"/>
          <p:cNvSpPr/>
          <p:nvPr/>
        </p:nvSpPr>
        <p:spPr>
          <a:xfrm rot="10800000" flipH="1">
            <a:off x="3810000" y="5029200"/>
            <a:ext cx="1600200" cy="625969"/>
          </a:xfrm>
          <a:custGeom>
            <a:avLst/>
            <a:gdLst>
              <a:gd name="connsiteX0" fmla="*/ 1047750 w 1047750"/>
              <a:gd name="connsiteY0" fmla="*/ 441325 h 441325"/>
              <a:gd name="connsiteX1" fmla="*/ 733425 w 1047750"/>
              <a:gd name="connsiteY1" fmla="*/ 60325 h 441325"/>
              <a:gd name="connsiteX2" fmla="*/ 0 w 1047750"/>
              <a:gd name="connsiteY2" fmla="*/ 79375 h 441325"/>
              <a:gd name="connsiteX0" fmla="*/ 3882575 w 4215347"/>
              <a:gd name="connsiteY0" fmla="*/ 472546 h 1021821"/>
              <a:gd name="connsiteX1" fmla="*/ 3568250 w 4215347"/>
              <a:gd name="connsiteY1" fmla="*/ 91546 h 1021821"/>
              <a:gd name="connsiteX2" fmla="*/ 0 w 4215347"/>
              <a:gd name="connsiteY2" fmla="*/ 1021821 h 1021821"/>
              <a:gd name="connsiteX0" fmla="*/ 3882575 w 3882575"/>
              <a:gd name="connsiteY0" fmla="*/ 160338 h 709613"/>
              <a:gd name="connsiteX1" fmla="*/ 1469909 w 3882575"/>
              <a:gd name="connsiteY1" fmla="*/ 252412 h 709613"/>
              <a:gd name="connsiteX2" fmla="*/ 0 w 3882575"/>
              <a:gd name="connsiteY2" fmla="*/ 709613 h 709613"/>
              <a:gd name="connsiteX0" fmla="*/ 2834825 w 2834825"/>
              <a:gd name="connsiteY0" fmla="*/ 203200 h 508001"/>
              <a:gd name="connsiteX1" fmla="*/ 1469909 w 2834825"/>
              <a:gd name="connsiteY1" fmla="*/ 50800 h 508001"/>
              <a:gd name="connsiteX2" fmla="*/ 0 w 2834825"/>
              <a:gd name="connsiteY2" fmla="*/ 508001 h 508001"/>
              <a:gd name="connsiteX0" fmla="*/ 2834825 w 2834825"/>
              <a:gd name="connsiteY0" fmla="*/ 0 h 304801"/>
              <a:gd name="connsiteX1" fmla="*/ 0 w 2834825"/>
              <a:gd name="connsiteY1" fmla="*/ 304801 h 304801"/>
              <a:gd name="connsiteX0" fmla="*/ 2624838 w 2624838"/>
              <a:gd name="connsiteY0" fmla="*/ 0 h 533401"/>
              <a:gd name="connsiteX1" fmla="*/ 0 w 2624838"/>
              <a:gd name="connsiteY1" fmla="*/ 533401 h 533401"/>
              <a:gd name="connsiteX0" fmla="*/ 2624838 w 2624838"/>
              <a:gd name="connsiteY0" fmla="*/ 18143 h 551544"/>
              <a:gd name="connsiteX1" fmla="*/ 0 w 2624838"/>
              <a:gd name="connsiteY1" fmla="*/ 551544 h 551544"/>
              <a:gd name="connsiteX0" fmla="*/ 2624838 w 2624838"/>
              <a:gd name="connsiteY0" fmla="*/ 18143 h 551544"/>
              <a:gd name="connsiteX1" fmla="*/ 0 w 2624838"/>
              <a:gd name="connsiteY1" fmla="*/ 551544 h 551544"/>
              <a:gd name="connsiteX0" fmla="*/ 2209865 w 10479430"/>
              <a:gd name="connsiteY0" fmla="*/ 18143 h 2227944"/>
              <a:gd name="connsiteX1" fmla="*/ 10204449 w 10479430"/>
              <a:gd name="connsiteY1" fmla="*/ 2227944 h 2227944"/>
              <a:gd name="connsiteX0" fmla="*/ 2209865 w 13821080"/>
              <a:gd name="connsiteY0" fmla="*/ 18143 h 2227944"/>
              <a:gd name="connsiteX1" fmla="*/ 10204449 w 13821080"/>
              <a:gd name="connsiteY1" fmla="*/ 2227944 h 2227944"/>
              <a:gd name="connsiteX0" fmla="*/ 2209865 w 6418691"/>
              <a:gd name="connsiteY0" fmla="*/ 18143 h 1008743"/>
              <a:gd name="connsiteX1" fmla="*/ 2802060 w 6418691"/>
              <a:gd name="connsiteY1" fmla="*/ 1008743 h 1008743"/>
              <a:gd name="connsiteX0" fmla="*/ 0 w 4208826"/>
              <a:gd name="connsiteY0" fmla="*/ 0 h 990600"/>
              <a:gd name="connsiteX1" fmla="*/ 592195 w 4208826"/>
              <a:gd name="connsiteY1" fmla="*/ 990600 h 990600"/>
              <a:gd name="connsiteX0" fmla="*/ 0 w 5985404"/>
              <a:gd name="connsiteY0" fmla="*/ 0 h 914401"/>
              <a:gd name="connsiteX1" fmla="*/ 2368773 w 5985404"/>
              <a:gd name="connsiteY1" fmla="*/ 914401 h 914401"/>
              <a:gd name="connsiteX0" fmla="*/ 0 w 6577599"/>
              <a:gd name="connsiteY0" fmla="*/ 0 h 990602"/>
              <a:gd name="connsiteX1" fmla="*/ 2960968 w 6577599"/>
              <a:gd name="connsiteY1" fmla="*/ 990602 h 990602"/>
              <a:gd name="connsiteX0" fmla="*/ 0 w 6577599"/>
              <a:gd name="connsiteY0" fmla="*/ 0 h 990602"/>
              <a:gd name="connsiteX1" fmla="*/ 2960968 w 6577599"/>
              <a:gd name="connsiteY1" fmla="*/ 990602 h 990602"/>
              <a:gd name="connsiteX0" fmla="*/ 0 w 13091693"/>
              <a:gd name="connsiteY0" fmla="*/ 0 h 1676402"/>
              <a:gd name="connsiteX1" fmla="*/ 9475063 w 13091693"/>
              <a:gd name="connsiteY1" fmla="*/ 1676402 h 1676402"/>
              <a:gd name="connsiteX0" fmla="*/ 0 w 5689300"/>
              <a:gd name="connsiteY0" fmla="*/ 0 h 1066800"/>
              <a:gd name="connsiteX1" fmla="*/ 2072670 w 5689300"/>
              <a:gd name="connsiteY1" fmla="*/ 1066800 h 1066800"/>
              <a:gd name="connsiteX0" fmla="*/ 0 w 11611214"/>
              <a:gd name="connsiteY0" fmla="*/ 0 h 1752600"/>
              <a:gd name="connsiteX1" fmla="*/ 7994584 w 11611214"/>
              <a:gd name="connsiteY1" fmla="*/ 1752600 h 1752600"/>
              <a:gd name="connsiteX0" fmla="*/ 0 w 6577587"/>
              <a:gd name="connsiteY0" fmla="*/ 0 h 685800"/>
              <a:gd name="connsiteX1" fmla="*/ 2960957 w 6577587"/>
              <a:gd name="connsiteY1" fmla="*/ 685800 h 685800"/>
              <a:gd name="connsiteX0" fmla="*/ 1036304 w 3997261"/>
              <a:gd name="connsiteY0" fmla="*/ 0 h 685800"/>
              <a:gd name="connsiteX1" fmla="*/ 3997261 w 3997261"/>
              <a:gd name="connsiteY1" fmla="*/ 685800 h 685800"/>
              <a:gd name="connsiteX0" fmla="*/ 0 w 4737531"/>
              <a:gd name="connsiteY0" fmla="*/ 0 h 685800"/>
              <a:gd name="connsiteX1" fmla="*/ 4737531 w 4737531"/>
              <a:gd name="connsiteY1" fmla="*/ 685800 h 685800"/>
              <a:gd name="connsiteX0" fmla="*/ 4589452 w 5171346"/>
              <a:gd name="connsiteY0" fmla="*/ 1168400 h 1563914"/>
              <a:gd name="connsiteX1" fmla="*/ 3997261 w 5171346"/>
              <a:gd name="connsiteY1" fmla="*/ 25400 h 1563914"/>
              <a:gd name="connsiteX0" fmla="*/ 0 w 4145340"/>
              <a:gd name="connsiteY0" fmla="*/ 330200 h 725714"/>
              <a:gd name="connsiteX1" fmla="*/ 4145339 w 4145340"/>
              <a:gd name="connsiteY1" fmla="*/ 25400 h 725714"/>
              <a:gd name="connsiteX0" fmla="*/ 0 w 4145340"/>
              <a:gd name="connsiteY0" fmla="*/ 475343 h 475343"/>
              <a:gd name="connsiteX1" fmla="*/ 4145339 w 4145340"/>
              <a:gd name="connsiteY1" fmla="*/ 170543 h 475343"/>
              <a:gd name="connsiteX0" fmla="*/ 0 w 4166521"/>
              <a:gd name="connsiteY0" fmla="*/ 475343 h 776514"/>
              <a:gd name="connsiteX1" fmla="*/ 4145339 w 4166521"/>
              <a:gd name="connsiteY1" fmla="*/ 170543 h 776514"/>
              <a:gd name="connsiteX0" fmla="*/ 0 w 4166521"/>
              <a:gd name="connsiteY0" fmla="*/ 685800 h 685800"/>
              <a:gd name="connsiteX1" fmla="*/ 4145340 w 4166521"/>
              <a:gd name="connsiteY1" fmla="*/ 0 h 685800"/>
              <a:gd name="connsiteX0" fmla="*/ 0 w 4166521"/>
              <a:gd name="connsiteY0" fmla="*/ 685800 h 685800"/>
              <a:gd name="connsiteX1" fmla="*/ 4145340 w 4166521"/>
              <a:gd name="connsiteY1" fmla="*/ 0 h 685800"/>
              <a:gd name="connsiteX0" fmla="*/ 0 w 3804215"/>
              <a:gd name="connsiteY0" fmla="*/ 685800 h 685800"/>
              <a:gd name="connsiteX1" fmla="*/ 3783034 w 3804215"/>
              <a:gd name="connsiteY1" fmla="*/ 0 h 685800"/>
              <a:gd name="connsiteX0" fmla="*/ 0 w 2919632"/>
              <a:gd name="connsiteY0" fmla="*/ 111119 h 717090"/>
              <a:gd name="connsiteX1" fmla="*/ 2898450 w 2919632"/>
              <a:gd name="connsiteY1" fmla="*/ 111119 h 717090"/>
              <a:gd name="connsiteX0" fmla="*/ 0 w 2898450"/>
              <a:gd name="connsiteY0" fmla="*/ 314960 h 314960"/>
              <a:gd name="connsiteX1" fmla="*/ 2898450 w 2898450"/>
              <a:gd name="connsiteY1" fmla="*/ 314960 h 314960"/>
              <a:gd name="connsiteX0" fmla="*/ 0 w 3804216"/>
              <a:gd name="connsiteY0" fmla="*/ 804817 h 804817"/>
              <a:gd name="connsiteX1" fmla="*/ 3804216 w 3804216"/>
              <a:gd name="connsiteY1" fmla="*/ 314960 h 804817"/>
            </a:gdLst>
            <a:ahLst/>
            <a:cxnLst>
              <a:cxn ang="0">
                <a:pos x="connsiteX0" y="connsiteY0"/>
              </a:cxn>
              <a:cxn ang="0">
                <a:pos x="connsiteX1" y="connsiteY1"/>
              </a:cxn>
            </a:cxnLst>
            <a:rect l="l" t="t" r="r" b="b"/>
            <a:pathLst>
              <a:path w="3804216" h="804817">
                <a:moveTo>
                  <a:pt x="0" y="804817"/>
                </a:moveTo>
                <a:cubicBezTo>
                  <a:pt x="2144253" y="693698"/>
                  <a:pt x="3290464" y="0"/>
                  <a:pt x="3804216" y="314960"/>
                </a:cubicBezTo>
              </a:path>
            </a:pathLst>
          </a:custGeom>
          <a:ln w="19050">
            <a:solidFill>
              <a:srgbClr val="C0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6" name="Rounded Rectangle 15"/>
          <p:cNvSpPr/>
          <p:nvPr/>
        </p:nvSpPr>
        <p:spPr>
          <a:xfrm>
            <a:off x="914400" y="4800600"/>
            <a:ext cx="2514600" cy="381000"/>
          </a:xfrm>
          <a:prstGeom prst="roundRect">
            <a:avLst/>
          </a:prstGeom>
          <a:solidFill>
            <a:srgbClr val="FFFF99">
              <a:alpha val="16078"/>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9" grpId="0"/>
      <p:bldP spid="11" grpId="0" animBg="1"/>
      <p:bldP spid="14" grpId="0" animBg="1"/>
      <p:bldP spid="15" grpId="0" animBg="1"/>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Designing for errors</a:t>
            </a:r>
          </a:p>
        </p:txBody>
      </p:sp>
      <p:sp>
        <p:nvSpPr>
          <p:cNvPr id="5" name="TextBox 4"/>
          <p:cNvSpPr txBox="1"/>
          <p:nvPr/>
        </p:nvSpPr>
        <p:spPr>
          <a:xfrm>
            <a:off x="838200" y="1066800"/>
            <a:ext cx="7391400" cy="3170099"/>
          </a:xfrm>
          <a:prstGeom prst="rect">
            <a:avLst/>
          </a:prstGeom>
          <a:noFill/>
        </p:spPr>
        <p:txBody>
          <a:bodyPr wrap="square" rtlCol="0">
            <a:spAutoFit/>
          </a:bodyPr>
          <a:lstStyle/>
          <a:p>
            <a:r>
              <a:rPr lang="en-GB" sz="2000" dirty="0">
                <a:latin typeface="Consolas" pitchFamily="49" charset="0"/>
                <a:cs typeface="Consolas" pitchFamily="49" charset="0"/>
              </a:rPr>
              <a:t>let </a:t>
            </a:r>
            <a:r>
              <a:rPr lang="en-GB" sz="2000" b="1" dirty="0" err="1">
                <a:latin typeface="Consolas" pitchFamily="49" charset="0"/>
                <a:cs typeface="Consolas" pitchFamily="49" charset="0"/>
              </a:rPr>
              <a:t>validateInput</a:t>
            </a:r>
            <a:r>
              <a:rPr lang="en-GB" sz="2000" dirty="0">
                <a:latin typeface="Consolas" pitchFamily="49" charset="0"/>
                <a:cs typeface="Consolas" pitchFamily="49" charset="0"/>
              </a:rPr>
              <a:t> input =</a:t>
            </a:r>
          </a:p>
          <a:p>
            <a:r>
              <a:rPr lang="en-GB" sz="2000" dirty="0">
                <a:latin typeface="Consolas" pitchFamily="49" charset="0"/>
                <a:cs typeface="Consolas" pitchFamily="49" charset="0"/>
              </a:rPr>
              <a:t>   if input.name = "" then </a:t>
            </a:r>
          </a:p>
          <a:p>
            <a:r>
              <a:rPr lang="en-GB" sz="2000" dirty="0">
                <a:latin typeface="Consolas" pitchFamily="49" charset="0"/>
                <a:cs typeface="Consolas" pitchFamily="49" charset="0"/>
              </a:rPr>
              <a:t>      </a:t>
            </a:r>
            <a:r>
              <a:rPr lang="en-GB" sz="2000" dirty="0">
                <a:solidFill>
                  <a:srgbClr val="C00000"/>
                </a:solidFill>
                <a:latin typeface="Consolas" pitchFamily="49" charset="0"/>
                <a:cs typeface="Consolas" pitchFamily="49" charset="0"/>
              </a:rPr>
              <a:t>Failure</a:t>
            </a:r>
            <a:r>
              <a:rPr lang="en-GB" sz="2000" dirty="0">
                <a:latin typeface="Consolas" pitchFamily="49" charset="0"/>
                <a:cs typeface="Consolas" pitchFamily="49" charset="0"/>
              </a:rPr>
              <a:t> </a:t>
            </a:r>
            <a:r>
              <a:rPr lang="en-GB" sz="2000" dirty="0" err="1">
                <a:latin typeface="Consolas" pitchFamily="49" charset="0"/>
                <a:cs typeface="Consolas" pitchFamily="49" charset="0"/>
              </a:rPr>
              <a:t>NameMustNotBeBlank</a:t>
            </a:r>
            <a:endParaRPr lang="en-GB" sz="2000" dirty="0">
              <a:latin typeface="Consolas" pitchFamily="49" charset="0"/>
              <a:cs typeface="Consolas" pitchFamily="49" charset="0"/>
            </a:endParaRPr>
          </a:p>
          <a:p>
            <a:r>
              <a:rPr lang="en-GB" sz="2000" dirty="0">
                <a:latin typeface="Consolas" pitchFamily="49" charset="0"/>
                <a:cs typeface="Consolas" pitchFamily="49" charset="0"/>
              </a:rPr>
              <a:t>   else if </a:t>
            </a:r>
            <a:r>
              <a:rPr lang="en-GB" sz="2000" dirty="0" err="1">
                <a:latin typeface="Consolas" pitchFamily="49" charset="0"/>
                <a:cs typeface="Consolas" pitchFamily="49" charset="0"/>
              </a:rPr>
              <a:t>input.email</a:t>
            </a:r>
            <a:r>
              <a:rPr lang="en-GB" sz="2000" dirty="0">
                <a:latin typeface="Consolas" pitchFamily="49" charset="0"/>
                <a:cs typeface="Consolas" pitchFamily="49" charset="0"/>
              </a:rPr>
              <a:t> = "" then </a:t>
            </a:r>
          </a:p>
          <a:p>
            <a:r>
              <a:rPr lang="en-GB" sz="2000" dirty="0">
                <a:latin typeface="Consolas" pitchFamily="49" charset="0"/>
                <a:cs typeface="Consolas" pitchFamily="49" charset="0"/>
              </a:rPr>
              <a:t>      </a:t>
            </a:r>
            <a:r>
              <a:rPr lang="en-GB" sz="2000" dirty="0">
                <a:solidFill>
                  <a:srgbClr val="C00000"/>
                </a:solidFill>
                <a:latin typeface="Consolas" pitchFamily="49" charset="0"/>
                <a:cs typeface="Consolas" pitchFamily="49" charset="0"/>
              </a:rPr>
              <a:t>Failure</a:t>
            </a:r>
            <a:r>
              <a:rPr lang="en-GB" sz="2000" dirty="0">
                <a:latin typeface="Consolas" pitchFamily="49" charset="0"/>
                <a:cs typeface="Consolas" pitchFamily="49" charset="0"/>
              </a:rPr>
              <a:t> </a:t>
            </a:r>
            <a:r>
              <a:rPr lang="en-GB" sz="2000" dirty="0" err="1">
                <a:latin typeface="Consolas" pitchFamily="49" charset="0"/>
                <a:cs typeface="Consolas" pitchFamily="49" charset="0"/>
              </a:rPr>
              <a:t>EmailMustNotBeBlank</a:t>
            </a:r>
            <a:endParaRPr lang="en-GB" sz="2000" dirty="0">
              <a:latin typeface="Consolas" pitchFamily="49" charset="0"/>
              <a:cs typeface="Consolas" pitchFamily="49" charset="0"/>
            </a:endParaRPr>
          </a:p>
          <a:p>
            <a:r>
              <a:rPr lang="en-GB" sz="2000" dirty="0">
                <a:latin typeface="Consolas" pitchFamily="49" charset="0"/>
                <a:cs typeface="Consolas" pitchFamily="49" charset="0"/>
              </a:rPr>
              <a:t>   else if </a:t>
            </a:r>
            <a:r>
              <a:rPr lang="en-GB" sz="1600" dirty="0">
                <a:latin typeface="Consolas" pitchFamily="49" charset="0"/>
                <a:cs typeface="Consolas" pitchFamily="49" charset="0"/>
              </a:rPr>
              <a:t>(</a:t>
            </a:r>
            <a:r>
              <a:rPr lang="en-GB" sz="1600" dirty="0" err="1">
                <a:latin typeface="Consolas" pitchFamily="49" charset="0"/>
                <a:cs typeface="Consolas" pitchFamily="49" charset="0"/>
              </a:rPr>
              <a:t>input.email</a:t>
            </a:r>
            <a:r>
              <a:rPr lang="en-GB" sz="1600" dirty="0">
                <a:latin typeface="Consolas" pitchFamily="49" charset="0"/>
                <a:cs typeface="Consolas" pitchFamily="49" charset="0"/>
              </a:rPr>
              <a:t> doesn't match </a:t>
            </a:r>
            <a:r>
              <a:rPr lang="en-GB" sz="1600" dirty="0" err="1">
                <a:latin typeface="Consolas" pitchFamily="49" charset="0"/>
                <a:cs typeface="Consolas" pitchFamily="49" charset="0"/>
              </a:rPr>
              <a:t>regex</a:t>
            </a:r>
            <a:r>
              <a:rPr lang="en-GB" sz="1600" dirty="0">
                <a:latin typeface="Consolas" pitchFamily="49" charset="0"/>
                <a:cs typeface="Consolas" pitchFamily="49" charset="0"/>
              </a:rPr>
              <a:t>)</a:t>
            </a:r>
            <a:r>
              <a:rPr lang="en-GB" sz="2000" dirty="0">
                <a:latin typeface="Consolas" pitchFamily="49" charset="0"/>
                <a:cs typeface="Consolas" pitchFamily="49" charset="0"/>
              </a:rPr>
              <a:t> then </a:t>
            </a:r>
          </a:p>
          <a:p>
            <a:r>
              <a:rPr lang="en-GB" sz="2000" dirty="0">
                <a:latin typeface="Consolas" pitchFamily="49" charset="0"/>
                <a:cs typeface="Consolas" pitchFamily="49" charset="0"/>
              </a:rPr>
              <a:t>      </a:t>
            </a:r>
            <a:r>
              <a:rPr lang="en-GB" sz="2000" dirty="0">
                <a:solidFill>
                  <a:srgbClr val="C00000"/>
                </a:solidFill>
                <a:latin typeface="Consolas" pitchFamily="49" charset="0"/>
                <a:cs typeface="Consolas" pitchFamily="49" charset="0"/>
              </a:rPr>
              <a:t>Failure</a:t>
            </a:r>
            <a:r>
              <a:rPr lang="en-GB" sz="2000" dirty="0">
                <a:latin typeface="Consolas" pitchFamily="49" charset="0"/>
                <a:cs typeface="Consolas" pitchFamily="49" charset="0"/>
              </a:rPr>
              <a:t> </a:t>
            </a:r>
            <a:r>
              <a:rPr lang="en-GB" sz="2000" dirty="0" err="1">
                <a:latin typeface="Consolas" pitchFamily="49" charset="0"/>
                <a:cs typeface="Consolas" pitchFamily="49" charset="0"/>
              </a:rPr>
              <a:t>EmailNotValid</a:t>
            </a:r>
            <a:r>
              <a:rPr lang="en-GB" sz="2000" dirty="0">
                <a:latin typeface="Consolas" pitchFamily="49" charset="0"/>
                <a:cs typeface="Consolas" pitchFamily="49" charset="0"/>
              </a:rPr>
              <a:t> </a:t>
            </a:r>
            <a:r>
              <a:rPr lang="en-GB" sz="2000" dirty="0" err="1">
                <a:latin typeface="Consolas" pitchFamily="49" charset="0"/>
                <a:cs typeface="Consolas" pitchFamily="49" charset="0"/>
              </a:rPr>
              <a:t>input.email</a:t>
            </a:r>
            <a:endParaRPr lang="en-GB" sz="2000" dirty="0">
              <a:latin typeface="Consolas" pitchFamily="49" charset="0"/>
              <a:cs typeface="Consolas" pitchFamily="49" charset="0"/>
            </a:endParaRPr>
          </a:p>
          <a:p>
            <a:r>
              <a:rPr lang="en-GB" sz="2000" dirty="0">
                <a:latin typeface="Consolas" pitchFamily="49" charset="0"/>
                <a:cs typeface="Consolas" pitchFamily="49" charset="0"/>
              </a:rPr>
              <a:t>   else </a:t>
            </a:r>
          </a:p>
          <a:p>
            <a:r>
              <a:rPr lang="en-GB" sz="2000" dirty="0">
                <a:latin typeface="Consolas" pitchFamily="49" charset="0"/>
                <a:cs typeface="Consolas" pitchFamily="49" charset="0"/>
              </a:rPr>
              <a:t>      </a:t>
            </a:r>
            <a:r>
              <a:rPr lang="en-GB" sz="2000" dirty="0">
                <a:solidFill>
                  <a:srgbClr val="00B050"/>
                </a:solidFill>
                <a:latin typeface="Consolas" pitchFamily="49" charset="0"/>
                <a:cs typeface="Consolas" pitchFamily="49" charset="0"/>
              </a:rPr>
              <a:t>Success</a:t>
            </a:r>
            <a:r>
              <a:rPr lang="en-GB" sz="2000" dirty="0">
                <a:latin typeface="Consolas" pitchFamily="49" charset="0"/>
                <a:cs typeface="Consolas" pitchFamily="49" charset="0"/>
              </a:rPr>
              <a:t> input  // happy path</a:t>
            </a:r>
          </a:p>
          <a:p>
            <a:endParaRPr lang="en-GB" sz="2000" dirty="0">
              <a:latin typeface="Consolas" pitchFamily="49" charset="0"/>
              <a:cs typeface="Consolas" pitchFamily="49" charset="0"/>
            </a:endParaRPr>
          </a:p>
        </p:txBody>
      </p:sp>
      <p:sp>
        <p:nvSpPr>
          <p:cNvPr id="7" name="TextBox 6"/>
          <p:cNvSpPr txBox="1"/>
          <p:nvPr/>
        </p:nvSpPr>
        <p:spPr>
          <a:xfrm>
            <a:off x="914400" y="4772561"/>
            <a:ext cx="6705600" cy="1323439"/>
          </a:xfrm>
          <a:prstGeom prst="rect">
            <a:avLst/>
          </a:prstGeom>
          <a:noFill/>
        </p:spPr>
        <p:txBody>
          <a:bodyPr wrap="square" rtlCol="0">
            <a:spAutoFit/>
          </a:bodyPr>
          <a:lstStyle/>
          <a:p>
            <a:r>
              <a:rPr lang="en-GB" sz="2000" dirty="0">
                <a:latin typeface="Consolas" pitchFamily="49" charset="0"/>
                <a:cs typeface="Consolas" pitchFamily="49" charset="0"/>
              </a:rPr>
              <a:t>type </a:t>
            </a:r>
            <a:r>
              <a:rPr lang="en-GB" sz="2000" dirty="0" err="1">
                <a:latin typeface="Consolas" pitchFamily="49" charset="0"/>
                <a:cs typeface="Consolas" pitchFamily="49" charset="0"/>
              </a:rPr>
              <a:t>ErrorMessage</a:t>
            </a:r>
            <a:r>
              <a:rPr lang="en-GB" sz="2000" dirty="0">
                <a:latin typeface="Consolas" pitchFamily="49" charset="0"/>
                <a:cs typeface="Consolas" pitchFamily="49" charset="0"/>
              </a:rPr>
              <a:t> = </a:t>
            </a:r>
          </a:p>
          <a:p>
            <a:r>
              <a:rPr lang="en-GB" sz="2000" dirty="0">
                <a:latin typeface="Consolas" pitchFamily="49" charset="0"/>
                <a:cs typeface="Consolas" pitchFamily="49" charset="0"/>
              </a:rPr>
              <a:t>  | </a:t>
            </a:r>
            <a:r>
              <a:rPr lang="en-GB" sz="2000" dirty="0" err="1">
                <a:latin typeface="Consolas" pitchFamily="49" charset="0"/>
                <a:cs typeface="Consolas" pitchFamily="49" charset="0"/>
              </a:rPr>
              <a:t>NameMustNotBeBlank</a:t>
            </a:r>
            <a:endParaRPr lang="en-GB" sz="2000" dirty="0">
              <a:latin typeface="Consolas" pitchFamily="49" charset="0"/>
              <a:cs typeface="Consolas" pitchFamily="49" charset="0"/>
            </a:endParaRPr>
          </a:p>
          <a:p>
            <a:r>
              <a:rPr lang="en-GB" sz="2000" dirty="0">
                <a:latin typeface="Consolas" pitchFamily="49" charset="0"/>
                <a:cs typeface="Consolas" pitchFamily="49" charset="0"/>
              </a:rPr>
              <a:t>  | </a:t>
            </a:r>
            <a:r>
              <a:rPr lang="en-GB" sz="2000" dirty="0" err="1">
                <a:latin typeface="Consolas" pitchFamily="49" charset="0"/>
                <a:cs typeface="Consolas" pitchFamily="49" charset="0"/>
              </a:rPr>
              <a:t>EmailMustNotBeBlank</a:t>
            </a:r>
            <a:endParaRPr lang="en-GB" sz="2000" dirty="0">
              <a:latin typeface="Consolas" pitchFamily="49" charset="0"/>
              <a:cs typeface="Consolas" pitchFamily="49" charset="0"/>
            </a:endParaRPr>
          </a:p>
          <a:p>
            <a:r>
              <a:rPr lang="en-GB" sz="2000" dirty="0">
                <a:latin typeface="Consolas" pitchFamily="49" charset="0"/>
                <a:cs typeface="Consolas" pitchFamily="49" charset="0"/>
              </a:rPr>
              <a:t>  | </a:t>
            </a:r>
            <a:r>
              <a:rPr lang="en-GB" sz="2000" dirty="0" err="1">
                <a:latin typeface="Consolas" pitchFamily="49" charset="0"/>
                <a:cs typeface="Consolas" pitchFamily="49" charset="0"/>
              </a:rPr>
              <a:t>EmailNotValid</a:t>
            </a:r>
            <a:r>
              <a:rPr lang="en-GB" sz="2000" dirty="0">
                <a:latin typeface="Consolas" pitchFamily="49" charset="0"/>
                <a:cs typeface="Consolas" pitchFamily="49" charset="0"/>
              </a:rPr>
              <a:t> of </a:t>
            </a:r>
            <a:r>
              <a:rPr lang="en-GB" sz="2000" dirty="0" err="1">
                <a:latin typeface="Consolas" pitchFamily="49" charset="0"/>
                <a:cs typeface="Consolas" pitchFamily="49" charset="0"/>
              </a:rPr>
              <a:t>EmailAddress</a:t>
            </a:r>
            <a:endParaRPr lang="en-GB" sz="2000" dirty="0">
              <a:latin typeface="Consolas" pitchFamily="49" charset="0"/>
              <a:cs typeface="Consolas" pitchFamily="49" charset="0"/>
            </a:endParaRPr>
          </a:p>
        </p:txBody>
      </p:sp>
      <p:sp>
        <p:nvSpPr>
          <p:cNvPr id="8" name="Rounded Rectangle 7"/>
          <p:cNvSpPr/>
          <p:nvPr/>
        </p:nvSpPr>
        <p:spPr>
          <a:xfrm>
            <a:off x="1295400" y="2590800"/>
            <a:ext cx="6477000" cy="685800"/>
          </a:xfrm>
          <a:prstGeom prst="roundRect">
            <a:avLst/>
          </a:prstGeom>
          <a:solidFill>
            <a:srgbClr val="FFFF99">
              <a:alpha val="16078"/>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p:cNvSpPr txBox="1"/>
          <p:nvPr/>
        </p:nvSpPr>
        <p:spPr>
          <a:xfrm>
            <a:off x="6172199" y="3962399"/>
            <a:ext cx="1371600" cy="646331"/>
          </a:xfrm>
          <a:prstGeom prst="rect">
            <a:avLst/>
          </a:prstGeom>
          <a:noFill/>
        </p:spPr>
        <p:txBody>
          <a:bodyPr wrap="square" rtlCol="0">
            <a:spAutoFit/>
          </a:bodyPr>
          <a:lstStyle/>
          <a:p>
            <a:pPr algn="ctr"/>
            <a:r>
              <a:rPr lang="en-GB" dirty="0">
                <a:solidFill>
                  <a:srgbClr val="C00000"/>
                </a:solidFill>
                <a:latin typeface="Conformity" pitchFamily="2" charset="0"/>
              </a:rPr>
              <a:t>Add invalid email as data</a:t>
            </a:r>
          </a:p>
        </p:txBody>
      </p:sp>
      <p:sp>
        <p:nvSpPr>
          <p:cNvPr id="11" name="Freeform 10"/>
          <p:cNvSpPr/>
          <p:nvPr/>
        </p:nvSpPr>
        <p:spPr>
          <a:xfrm rot="10800000" flipH="1">
            <a:off x="5943600" y="3276600"/>
            <a:ext cx="914400" cy="685800"/>
          </a:xfrm>
          <a:custGeom>
            <a:avLst/>
            <a:gdLst>
              <a:gd name="connsiteX0" fmla="*/ 1047750 w 1047750"/>
              <a:gd name="connsiteY0" fmla="*/ 441325 h 441325"/>
              <a:gd name="connsiteX1" fmla="*/ 733425 w 1047750"/>
              <a:gd name="connsiteY1" fmla="*/ 60325 h 441325"/>
              <a:gd name="connsiteX2" fmla="*/ 0 w 1047750"/>
              <a:gd name="connsiteY2" fmla="*/ 79375 h 441325"/>
              <a:gd name="connsiteX0" fmla="*/ 3882575 w 4215347"/>
              <a:gd name="connsiteY0" fmla="*/ 472546 h 1021821"/>
              <a:gd name="connsiteX1" fmla="*/ 3568250 w 4215347"/>
              <a:gd name="connsiteY1" fmla="*/ 91546 h 1021821"/>
              <a:gd name="connsiteX2" fmla="*/ 0 w 4215347"/>
              <a:gd name="connsiteY2" fmla="*/ 1021821 h 1021821"/>
              <a:gd name="connsiteX0" fmla="*/ 3882575 w 3882575"/>
              <a:gd name="connsiteY0" fmla="*/ 160338 h 709613"/>
              <a:gd name="connsiteX1" fmla="*/ 1469909 w 3882575"/>
              <a:gd name="connsiteY1" fmla="*/ 252412 h 709613"/>
              <a:gd name="connsiteX2" fmla="*/ 0 w 3882575"/>
              <a:gd name="connsiteY2" fmla="*/ 709613 h 709613"/>
              <a:gd name="connsiteX0" fmla="*/ 2834825 w 2834825"/>
              <a:gd name="connsiteY0" fmla="*/ 203200 h 508001"/>
              <a:gd name="connsiteX1" fmla="*/ 1469909 w 2834825"/>
              <a:gd name="connsiteY1" fmla="*/ 50800 h 508001"/>
              <a:gd name="connsiteX2" fmla="*/ 0 w 2834825"/>
              <a:gd name="connsiteY2" fmla="*/ 508001 h 508001"/>
              <a:gd name="connsiteX0" fmla="*/ 2834825 w 2834825"/>
              <a:gd name="connsiteY0" fmla="*/ 0 h 304801"/>
              <a:gd name="connsiteX1" fmla="*/ 0 w 2834825"/>
              <a:gd name="connsiteY1" fmla="*/ 304801 h 304801"/>
              <a:gd name="connsiteX0" fmla="*/ 2624838 w 2624838"/>
              <a:gd name="connsiteY0" fmla="*/ 0 h 533401"/>
              <a:gd name="connsiteX1" fmla="*/ 0 w 2624838"/>
              <a:gd name="connsiteY1" fmla="*/ 533401 h 533401"/>
              <a:gd name="connsiteX0" fmla="*/ 2624838 w 2624838"/>
              <a:gd name="connsiteY0" fmla="*/ 18143 h 551544"/>
              <a:gd name="connsiteX1" fmla="*/ 0 w 2624838"/>
              <a:gd name="connsiteY1" fmla="*/ 551544 h 551544"/>
              <a:gd name="connsiteX0" fmla="*/ 2624838 w 2624838"/>
              <a:gd name="connsiteY0" fmla="*/ 18143 h 551544"/>
              <a:gd name="connsiteX1" fmla="*/ 0 w 2624838"/>
              <a:gd name="connsiteY1" fmla="*/ 551544 h 551544"/>
              <a:gd name="connsiteX0" fmla="*/ 2209865 w 10479430"/>
              <a:gd name="connsiteY0" fmla="*/ 18143 h 2227944"/>
              <a:gd name="connsiteX1" fmla="*/ 10204449 w 10479430"/>
              <a:gd name="connsiteY1" fmla="*/ 2227944 h 2227944"/>
              <a:gd name="connsiteX0" fmla="*/ 2209865 w 13821080"/>
              <a:gd name="connsiteY0" fmla="*/ 18143 h 2227944"/>
              <a:gd name="connsiteX1" fmla="*/ 10204449 w 13821080"/>
              <a:gd name="connsiteY1" fmla="*/ 2227944 h 2227944"/>
              <a:gd name="connsiteX0" fmla="*/ 2209865 w 6418691"/>
              <a:gd name="connsiteY0" fmla="*/ 18143 h 1008743"/>
              <a:gd name="connsiteX1" fmla="*/ 2802060 w 6418691"/>
              <a:gd name="connsiteY1" fmla="*/ 1008743 h 1008743"/>
              <a:gd name="connsiteX0" fmla="*/ 0 w 4208826"/>
              <a:gd name="connsiteY0" fmla="*/ 0 h 990600"/>
              <a:gd name="connsiteX1" fmla="*/ 592195 w 4208826"/>
              <a:gd name="connsiteY1" fmla="*/ 990600 h 990600"/>
              <a:gd name="connsiteX0" fmla="*/ 0 w 5985404"/>
              <a:gd name="connsiteY0" fmla="*/ 0 h 914401"/>
              <a:gd name="connsiteX1" fmla="*/ 2368773 w 5985404"/>
              <a:gd name="connsiteY1" fmla="*/ 914401 h 914401"/>
              <a:gd name="connsiteX0" fmla="*/ 0 w 6577599"/>
              <a:gd name="connsiteY0" fmla="*/ 0 h 990602"/>
              <a:gd name="connsiteX1" fmla="*/ 2960968 w 6577599"/>
              <a:gd name="connsiteY1" fmla="*/ 990602 h 990602"/>
              <a:gd name="connsiteX0" fmla="*/ 0 w 6577599"/>
              <a:gd name="connsiteY0" fmla="*/ 0 h 990602"/>
              <a:gd name="connsiteX1" fmla="*/ 2960968 w 6577599"/>
              <a:gd name="connsiteY1" fmla="*/ 990602 h 990602"/>
              <a:gd name="connsiteX0" fmla="*/ 0 w 13091693"/>
              <a:gd name="connsiteY0" fmla="*/ 0 h 1676402"/>
              <a:gd name="connsiteX1" fmla="*/ 9475063 w 13091693"/>
              <a:gd name="connsiteY1" fmla="*/ 1676402 h 1676402"/>
              <a:gd name="connsiteX0" fmla="*/ 0 w 5689300"/>
              <a:gd name="connsiteY0" fmla="*/ 0 h 1066800"/>
              <a:gd name="connsiteX1" fmla="*/ 2072670 w 5689300"/>
              <a:gd name="connsiteY1" fmla="*/ 1066800 h 1066800"/>
              <a:gd name="connsiteX0" fmla="*/ 0 w 11611214"/>
              <a:gd name="connsiteY0" fmla="*/ 0 h 1752600"/>
              <a:gd name="connsiteX1" fmla="*/ 7994584 w 11611214"/>
              <a:gd name="connsiteY1" fmla="*/ 1752600 h 1752600"/>
              <a:gd name="connsiteX0" fmla="*/ 0 w 6577587"/>
              <a:gd name="connsiteY0" fmla="*/ 0 h 685800"/>
              <a:gd name="connsiteX1" fmla="*/ 2960957 w 6577587"/>
              <a:gd name="connsiteY1" fmla="*/ 685800 h 685800"/>
              <a:gd name="connsiteX0" fmla="*/ 1036304 w 3997261"/>
              <a:gd name="connsiteY0" fmla="*/ 0 h 685800"/>
              <a:gd name="connsiteX1" fmla="*/ 3997261 w 3997261"/>
              <a:gd name="connsiteY1" fmla="*/ 685800 h 685800"/>
              <a:gd name="connsiteX0" fmla="*/ 0 w 4737531"/>
              <a:gd name="connsiteY0" fmla="*/ 0 h 685800"/>
              <a:gd name="connsiteX1" fmla="*/ 4737531 w 4737531"/>
              <a:gd name="connsiteY1" fmla="*/ 685800 h 685800"/>
              <a:gd name="connsiteX0" fmla="*/ 4589452 w 5171346"/>
              <a:gd name="connsiteY0" fmla="*/ 1168400 h 1563914"/>
              <a:gd name="connsiteX1" fmla="*/ 3997261 w 5171346"/>
              <a:gd name="connsiteY1" fmla="*/ 25400 h 1563914"/>
              <a:gd name="connsiteX0" fmla="*/ 0 w 4145340"/>
              <a:gd name="connsiteY0" fmla="*/ 330200 h 725714"/>
              <a:gd name="connsiteX1" fmla="*/ 4145339 w 4145340"/>
              <a:gd name="connsiteY1" fmla="*/ 25400 h 725714"/>
              <a:gd name="connsiteX0" fmla="*/ 0 w 4145340"/>
              <a:gd name="connsiteY0" fmla="*/ 475343 h 475343"/>
              <a:gd name="connsiteX1" fmla="*/ 4145339 w 4145340"/>
              <a:gd name="connsiteY1" fmla="*/ 170543 h 475343"/>
              <a:gd name="connsiteX0" fmla="*/ 0 w 4166521"/>
              <a:gd name="connsiteY0" fmla="*/ 475343 h 776514"/>
              <a:gd name="connsiteX1" fmla="*/ 4145339 w 4166521"/>
              <a:gd name="connsiteY1" fmla="*/ 170543 h 776514"/>
              <a:gd name="connsiteX0" fmla="*/ 0 w 4166521"/>
              <a:gd name="connsiteY0" fmla="*/ 685800 h 685800"/>
              <a:gd name="connsiteX1" fmla="*/ 4145340 w 4166521"/>
              <a:gd name="connsiteY1" fmla="*/ 0 h 685800"/>
            </a:gdLst>
            <a:ahLst/>
            <a:cxnLst>
              <a:cxn ang="0">
                <a:pos x="connsiteX0" y="connsiteY0"/>
              </a:cxn>
              <a:cxn ang="0">
                <a:pos x="connsiteX1" y="connsiteY1"/>
              </a:cxn>
            </a:cxnLst>
            <a:rect l="l" t="t" r="r" b="b"/>
            <a:pathLst>
              <a:path w="4166521" h="685800">
                <a:moveTo>
                  <a:pt x="0" y="685800"/>
                </a:moveTo>
                <a:cubicBezTo>
                  <a:pt x="835689" y="210457"/>
                  <a:pt x="4166522" y="605971"/>
                  <a:pt x="4145340" y="0"/>
                </a:cubicBezTo>
              </a:path>
            </a:pathLst>
          </a:custGeom>
          <a:ln w="19050">
            <a:solidFill>
              <a:srgbClr val="C0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2" name="Rounded Rectangle 11"/>
          <p:cNvSpPr/>
          <p:nvPr/>
        </p:nvSpPr>
        <p:spPr>
          <a:xfrm>
            <a:off x="1524000" y="5715000"/>
            <a:ext cx="4191000" cy="457200"/>
          </a:xfrm>
          <a:prstGeom prst="roundRect">
            <a:avLst/>
          </a:prstGeom>
          <a:solidFill>
            <a:srgbClr val="FFFF99">
              <a:alpha val="16078"/>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Freeform 12"/>
          <p:cNvSpPr/>
          <p:nvPr/>
        </p:nvSpPr>
        <p:spPr>
          <a:xfrm rot="10800000" flipH="1">
            <a:off x="4572000" y="4571998"/>
            <a:ext cx="2286000" cy="1143001"/>
          </a:xfrm>
          <a:custGeom>
            <a:avLst/>
            <a:gdLst>
              <a:gd name="connsiteX0" fmla="*/ 1047750 w 1047750"/>
              <a:gd name="connsiteY0" fmla="*/ 441325 h 441325"/>
              <a:gd name="connsiteX1" fmla="*/ 733425 w 1047750"/>
              <a:gd name="connsiteY1" fmla="*/ 60325 h 441325"/>
              <a:gd name="connsiteX2" fmla="*/ 0 w 1047750"/>
              <a:gd name="connsiteY2" fmla="*/ 79375 h 441325"/>
              <a:gd name="connsiteX0" fmla="*/ 3882575 w 4215347"/>
              <a:gd name="connsiteY0" fmla="*/ 472546 h 1021821"/>
              <a:gd name="connsiteX1" fmla="*/ 3568250 w 4215347"/>
              <a:gd name="connsiteY1" fmla="*/ 91546 h 1021821"/>
              <a:gd name="connsiteX2" fmla="*/ 0 w 4215347"/>
              <a:gd name="connsiteY2" fmla="*/ 1021821 h 1021821"/>
              <a:gd name="connsiteX0" fmla="*/ 3882575 w 3882575"/>
              <a:gd name="connsiteY0" fmla="*/ 160338 h 709613"/>
              <a:gd name="connsiteX1" fmla="*/ 1469909 w 3882575"/>
              <a:gd name="connsiteY1" fmla="*/ 252412 h 709613"/>
              <a:gd name="connsiteX2" fmla="*/ 0 w 3882575"/>
              <a:gd name="connsiteY2" fmla="*/ 709613 h 709613"/>
              <a:gd name="connsiteX0" fmla="*/ 2834825 w 2834825"/>
              <a:gd name="connsiteY0" fmla="*/ 203200 h 508001"/>
              <a:gd name="connsiteX1" fmla="*/ 1469909 w 2834825"/>
              <a:gd name="connsiteY1" fmla="*/ 50800 h 508001"/>
              <a:gd name="connsiteX2" fmla="*/ 0 w 2834825"/>
              <a:gd name="connsiteY2" fmla="*/ 508001 h 508001"/>
              <a:gd name="connsiteX0" fmla="*/ 2834825 w 2834825"/>
              <a:gd name="connsiteY0" fmla="*/ 0 h 304801"/>
              <a:gd name="connsiteX1" fmla="*/ 0 w 2834825"/>
              <a:gd name="connsiteY1" fmla="*/ 304801 h 304801"/>
              <a:gd name="connsiteX0" fmla="*/ 2624838 w 2624838"/>
              <a:gd name="connsiteY0" fmla="*/ 0 h 533401"/>
              <a:gd name="connsiteX1" fmla="*/ 0 w 2624838"/>
              <a:gd name="connsiteY1" fmla="*/ 533401 h 533401"/>
              <a:gd name="connsiteX0" fmla="*/ 2624838 w 2624838"/>
              <a:gd name="connsiteY0" fmla="*/ 18143 h 551544"/>
              <a:gd name="connsiteX1" fmla="*/ 0 w 2624838"/>
              <a:gd name="connsiteY1" fmla="*/ 551544 h 551544"/>
              <a:gd name="connsiteX0" fmla="*/ 2624838 w 2624838"/>
              <a:gd name="connsiteY0" fmla="*/ 18143 h 551544"/>
              <a:gd name="connsiteX1" fmla="*/ 0 w 2624838"/>
              <a:gd name="connsiteY1" fmla="*/ 551544 h 551544"/>
              <a:gd name="connsiteX0" fmla="*/ 2209865 w 10479430"/>
              <a:gd name="connsiteY0" fmla="*/ 18143 h 2227944"/>
              <a:gd name="connsiteX1" fmla="*/ 10204449 w 10479430"/>
              <a:gd name="connsiteY1" fmla="*/ 2227944 h 2227944"/>
              <a:gd name="connsiteX0" fmla="*/ 2209865 w 13821080"/>
              <a:gd name="connsiteY0" fmla="*/ 18143 h 2227944"/>
              <a:gd name="connsiteX1" fmla="*/ 10204449 w 13821080"/>
              <a:gd name="connsiteY1" fmla="*/ 2227944 h 2227944"/>
              <a:gd name="connsiteX0" fmla="*/ 2209865 w 6418691"/>
              <a:gd name="connsiteY0" fmla="*/ 18143 h 1008743"/>
              <a:gd name="connsiteX1" fmla="*/ 2802060 w 6418691"/>
              <a:gd name="connsiteY1" fmla="*/ 1008743 h 1008743"/>
              <a:gd name="connsiteX0" fmla="*/ 0 w 4208826"/>
              <a:gd name="connsiteY0" fmla="*/ 0 h 990600"/>
              <a:gd name="connsiteX1" fmla="*/ 592195 w 4208826"/>
              <a:gd name="connsiteY1" fmla="*/ 990600 h 990600"/>
              <a:gd name="connsiteX0" fmla="*/ 0 w 5985404"/>
              <a:gd name="connsiteY0" fmla="*/ 0 h 914401"/>
              <a:gd name="connsiteX1" fmla="*/ 2368773 w 5985404"/>
              <a:gd name="connsiteY1" fmla="*/ 914401 h 914401"/>
              <a:gd name="connsiteX0" fmla="*/ 0 w 6577599"/>
              <a:gd name="connsiteY0" fmla="*/ 0 h 990602"/>
              <a:gd name="connsiteX1" fmla="*/ 2960968 w 6577599"/>
              <a:gd name="connsiteY1" fmla="*/ 990602 h 990602"/>
              <a:gd name="connsiteX0" fmla="*/ 0 w 6577599"/>
              <a:gd name="connsiteY0" fmla="*/ 0 h 990602"/>
              <a:gd name="connsiteX1" fmla="*/ 2960968 w 6577599"/>
              <a:gd name="connsiteY1" fmla="*/ 990602 h 990602"/>
              <a:gd name="connsiteX0" fmla="*/ 0 w 13091693"/>
              <a:gd name="connsiteY0" fmla="*/ 0 h 1676402"/>
              <a:gd name="connsiteX1" fmla="*/ 9475063 w 13091693"/>
              <a:gd name="connsiteY1" fmla="*/ 1676402 h 1676402"/>
              <a:gd name="connsiteX0" fmla="*/ 0 w 5689300"/>
              <a:gd name="connsiteY0" fmla="*/ 0 h 1066800"/>
              <a:gd name="connsiteX1" fmla="*/ 2072670 w 5689300"/>
              <a:gd name="connsiteY1" fmla="*/ 1066800 h 1066800"/>
              <a:gd name="connsiteX0" fmla="*/ 0 w 11611214"/>
              <a:gd name="connsiteY0" fmla="*/ 0 h 1752600"/>
              <a:gd name="connsiteX1" fmla="*/ 7994584 w 11611214"/>
              <a:gd name="connsiteY1" fmla="*/ 1752600 h 1752600"/>
              <a:gd name="connsiteX0" fmla="*/ 0 w 6577587"/>
              <a:gd name="connsiteY0" fmla="*/ 0 h 685800"/>
              <a:gd name="connsiteX1" fmla="*/ 2960957 w 6577587"/>
              <a:gd name="connsiteY1" fmla="*/ 685800 h 685800"/>
              <a:gd name="connsiteX0" fmla="*/ 1036304 w 3997261"/>
              <a:gd name="connsiteY0" fmla="*/ 0 h 685800"/>
              <a:gd name="connsiteX1" fmla="*/ 3997261 w 3997261"/>
              <a:gd name="connsiteY1" fmla="*/ 685800 h 685800"/>
              <a:gd name="connsiteX0" fmla="*/ 0 w 4737531"/>
              <a:gd name="connsiteY0" fmla="*/ 0 h 685800"/>
              <a:gd name="connsiteX1" fmla="*/ 4737531 w 4737531"/>
              <a:gd name="connsiteY1" fmla="*/ 685800 h 685800"/>
              <a:gd name="connsiteX0" fmla="*/ 4589452 w 5171346"/>
              <a:gd name="connsiteY0" fmla="*/ 1168400 h 1563914"/>
              <a:gd name="connsiteX1" fmla="*/ 3997261 w 5171346"/>
              <a:gd name="connsiteY1" fmla="*/ 25400 h 1563914"/>
              <a:gd name="connsiteX0" fmla="*/ 0 w 4145340"/>
              <a:gd name="connsiteY0" fmla="*/ 330200 h 725714"/>
              <a:gd name="connsiteX1" fmla="*/ 4145339 w 4145340"/>
              <a:gd name="connsiteY1" fmla="*/ 25400 h 725714"/>
              <a:gd name="connsiteX0" fmla="*/ 0 w 4145340"/>
              <a:gd name="connsiteY0" fmla="*/ 475343 h 475343"/>
              <a:gd name="connsiteX1" fmla="*/ 4145339 w 4145340"/>
              <a:gd name="connsiteY1" fmla="*/ 170543 h 475343"/>
              <a:gd name="connsiteX0" fmla="*/ 0 w 4166521"/>
              <a:gd name="connsiteY0" fmla="*/ 475343 h 776514"/>
              <a:gd name="connsiteX1" fmla="*/ 4145339 w 4166521"/>
              <a:gd name="connsiteY1" fmla="*/ 170543 h 776514"/>
              <a:gd name="connsiteX0" fmla="*/ 0 w 4166521"/>
              <a:gd name="connsiteY0" fmla="*/ 685800 h 685800"/>
              <a:gd name="connsiteX1" fmla="*/ 4145340 w 4166521"/>
              <a:gd name="connsiteY1" fmla="*/ 0 h 685800"/>
              <a:gd name="connsiteX0" fmla="*/ 6249782 w 10416303"/>
              <a:gd name="connsiteY0" fmla="*/ 685800 h 685800"/>
              <a:gd name="connsiteX1" fmla="*/ 0 w 10416303"/>
              <a:gd name="connsiteY1" fmla="*/ 533400 h 685800"/>
              <a:gd name="connsiteX2" fmla="*/ 10395122 w 10416303"/>
              <a:gd name="connsiteY2" fmla="*/ 0 h 685800"/>
              <a:gd name="connsiteX0" fmla="*/ 6249782 w 10784697"/>
              <a:gd name="connsiteY0" fmla="*/ 616857 h 2213428"/>
              <a:gd name="connsiteX1" fmla="*/ 0 w 10784697"/>
              <a:gd name="connsiteY1" fmla="*/ 464457 h 2213428"/>
              <a:gd name="connsiteX2" fmla="*/ 10763513 w 10784697"/>
              <a:gd name="connsiteY2" fmla="*/ 1607457 h 2213428"/>
              <a:gd name="connsiteX0" fmla="*/ 6249782 w 11479117"/>
              <a:gd name="connsiteY0" fmla="*/ 616857 h 1607457"/>
              <a:gd name="connsiteX1" fmla="*/ 0 w 11479117"/>
              <a:gd name="connsiteY1" fmla="*/ 464457 h 1607457"/>
              <a:gd name="connsiteX2" fmla="*/ 10763513 w 11479117"/>
              <a:gd name="connsiteY2" fmla="*/ 1607457 h 1607457"/>
              <a:gd name="connsiteX0" fmla="*/ 0 w 4513731"/>
              <a:gd name="connsiteY0" fmla="*/ 0 h 990600"/>
              <a:gd name="connsiteX1" fmla="*/ 4513731 w 4513731"/>
              <a:gd name="connsiteY1" fmla="*/ 990600 h 990600"/>
              <a:gd name="connsiteX0" fmla="*/ 0 w 10416302"/>
              <a:gd name="connsiteY0" fmla="*/ 0 h 1219201"/>
              <a:gd name="connsiteX1" fmla="*/ 10416302 w 10416302"/>
              <a:gd name="connsiteY1" fmla="*/ 1219201 h 1219201"/>
              <a:gd name="connsiteX0" fmla="*/ 0 w 10416302"/>
              <a:gd name="connsiteY0" fmla="*/ 0 h 1219201"/>
              <a:gd name="connsiteX1" fmla="*/ 10416302 w 10416302"/>
              <a:gd name="connsiteY1" fmla="*/ 1219201 h 1219201"/>
              <a:gd name="connsiteX0" fmla="*/ 0 w 10416302"/>
              <a:gd name="connsiteY0" fmla="*/ 0 h 1219201"/>
              <a:gd name="connsiteX1" fmla="*/ 10416302 w 10416302"/>
              <a:gd name="connsiteY1" fmla="*/ 1219201 h 1219201"/>
            </a:gdLst>
            <a:ahLst/>
            <a:cxnLst>
              <a:cxn ang="0">
                <a:pos x="connsiteX0" y="connsiteY0"/>
              </a:cxn>
              <a:cxn ang="0">
                <a:pos x="connsiteX1" y="connsiteY1"/>
              </a:cxn>
            </a:cxnLst>
            <a:rect l="l" t="t" r="r" b="b"/>
            <a:pathLst>
              <a:path w="10416302" h="1219201">
                <a:moveTo>
                  <a:pt x="0" y="0"/>
                </a:moveTo>
                <a:cubicBezTo>
                  <a:pt x="2331270" y="624114"/>
                  <a:pt x="9424275" y="801915"/>
                  <a:pt x="10416302" y="1219201"/>
                </a:cubicBezTo>
              </a:path>
            </a:pathLst>
          </a:custGeom>
          <a:ln w="19050">
            <a:solidFill>
              <a:srgbClr val="C0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Designing for errors</a:t>
            </a:r>
          </a:p>
        </p:txBody>
      </p:sp>
      <p:sp>
        <p:nvSpPr>
          <p:cNvPr id="7" name="TextBox 6"/>
          <p:cNvSpPr txBox="1"/>
          <p:nvPr/>
        </p:nvSpPr>
        <p:spPr>
          <a:xfrm>
            <a:off x="381000" y="1143000"/>
            <a:ext cx="8458200" cy="4093428"/>
          </a:xfrm>
          <a:prstGeom prst="rect">
            <a:avLst/>
          </a:prstGeom>
          <a:noFill/>
        </p:spPr>
        <p:txBody>
          <a:bodyPr wrap="square" rtlCol="0">
            <a:spAutoFit/>
          </a:bodyPr>
          <a:lstStyle/>
          <a:p>
            <a:r>
              <a:rPr lang="en-GB" sz="2000" dirty="0">
                <a:latin typeface="Consolas" pitchFamily="49" charset="0"/>
                <a:cs typeface="Consolas" pitchFamily="49" charset="0"/>
              </a:rPr>
              <a:t>type </a:t>
            </a:r>
            <a:r>
              <a:rPr lang="en-GB" sz="2000" dirty="0" err="1">
                <a:latin typeface="Consolas" pitchFamily="49" charset="0"/>
                <a:cs typeface="Consolas" pitchFamily="49" charset="0"/>
              </a:rPr>
              <a:t>ErrorMessage</a:t>
            </a:r>
            <a:r>
              <a:rPr lang="en-GB" sz="2000" dirty="0">
                <a:latin typeface="Consolas" pitchFamily="49" charset="0"/>
                <a:cs typeface="Consolas" pitchFamily="49" charset="0"/>
              </a:rPr>
              <a:t> = </a:t>
            </a:r>
          </a:p>
          <a:p>
            <a:r>
              <a:rPr lang="en-GB" sz="2000" dirty="0">
                <a:latin typeface="Consolas" pitchFamily="49" charset="0"/>
                <a:cs typeface="Consolas" pitchFamily="49" charset="0"/>
              </a:rPr>
              <a:t>  | </a:t>
            </a:r>
            <a:r>
              <a:rPr lang="en-GB" sz="2000" dirty="0" err="1">
                <a:latin typeface="Consolas" pitchFamily="49" charset="0"/>
                <a:cs typeface="Consolas" pitchFamily="49" charset="0"/>
              </a:rPr>
              <a:t>NameMustNotBeBlank</a:t>
            </a:r>
            <a:endParaRPr lang="en-GB" sz="2000" dirty="0">
              <a:latin typeface="Consolas" pitchFamily="49" charset="0"/>
              <a:cs typeface="Consolas" pitchFamily="49" charset="0"/>
            </a:endParaRPr>
          </a:p>
          <a:p>
            <a:r>
              <a:rPr lang="en-GB" sz="2000" dirty="0">
                <a:latin typeface="Consolas" pitchFamily="49" charset="0"/>
                <a:cs typeface="Consolas" pitchFamily="49" charset="0"/>
              </a:rPr>
              <a:t>  | </a:t>
            </a:r>
            <a:r>
              <a:rPr lang="en-GB" sz="2000" dirty="0" err="1">
                <a:latin typeface="Consolas" pitchFamily="49" charset="0"/>
                <a:cs typeface="Consolas" pitchFamily="49" charset="0"/>
              </a:rPr>
              <a:t>EmailMustNotBeBlank</a:t>
            </a:r>
            <a:endParaRPr lang="en-GB" sz="2000" dirty="0">
              <a:latin typeface="Consolas" pitchFamily="49" charset="0"/>
              <a:cs typeface="Consolas" pitchFamily="49" charset="0"/>
            </a:endParaRPr>
          </a:p>
          <a:p>
            <a:r>
              <a:rPr lang="en-GB" sz="2000" dirty="0">
                <a:latin typeface="Consolas" pitchFamily="49" charset="0"/>
                <a:cs typeface="Consolas" pitchFamily="49" charset="0"/>
              </a:rPr>
              <a:t>  | </a:t>
            </a:r>
            <a:r>
              <a:rPr lang="en-GB" sz="2000" dirty="0" err="1">
                <a:latin typeface="Consolas" pitchFamily="49" charset="0"/>
                <a:cs typeface="Consolas" pitchFamily="49" charset="0"/>
              </a:rPr>
              <a:t>EmailNotValid</a:t>
            </a:r>
            <a:r>
              <a:rPr lang="en-GB" sz="2000" dirty="0">
                <a:latin typeface="Consolas" pitchFamily="49" charset="0"/>
                <a:cs typeface="Consolas" pitchFamily="49" charset="0"/>
              </a:rPr>
              <a:t> of </a:t>
            </a:r>
            <a:r>
              <a:rPr lang="en-GB" sz="2000" dirty="0" err="1">
                <a:latin typeface="Consolas" pitchFamily="49" charset="0"/>
                <a:cs typeface="Consolas" pitchFamily="49" charset="0"/>
              </a:rPr>
              <a:t>EmailAddress</a:t>
            </a:r>
            <a:endParaRPr lang="en-GB" sz="2000" dirty="0">
              <a:latin typeface="Consolas" pitchFamily="49" charset="0"/>
              <a:cs typeface="Consolas" pitchFamily="49" charset="0"/>
            </a:endParaRPr>
          </a:p>
          <a:p>
            <a:r>
              <a:rPr lang="en-GB" sz="2000" dirty="0">
                <a:solidFill>
                  <a:schemeClr val="accent3">
                    <a:lumMod val="50000"/>
                  </a:schemeClr>
                </a:solidFill>
                <a:latin typeface="Consolas" pitchFamily="49" charset="0"/>
                <a:cs typeface="Consolas" pitchFamily="49" charset="0"/>
              </a:rPr>
              <a:t>  // database errors</a:t>
            </a:r>
          </a:p>
          <a:p>
            <a:r>
              <a:rPr lang="en-GB" sz="2000" dirty="0">
                <a:latin typeface="Consolas" pitchFamily="49" charset="0"/>
                <a:cs typeface="Consolas" pitchFamily="49" charset="0"/>
              </a:rPr>
              <a:t>  | </a:t>
            </a:r>
            <a:r>
              <a:rPr lang="en-GB" sz="2000" dirty="0" err="1">
                <a:latin typeface="Consolas" pitchFamily="49" charset="0"/>
                <a:cs typeface="Consolas" pitchFamily="49" charset="0"/>
              </a:rPr>
              <a:t>UserIdNotValid</a:t>
            </a:r>
            <a:r>
              <a:rPr lang="en-GB" sz="2000" dirty="0">
                <a:latin typeface="Consolas" pitchFamily="49" charset="0"/>
                <a:cs typeface="Consolas" pitchFamily="49" charset="0"/>
              </a:rPr>
              <a:t> of </a:t>
            </a:r>
            <a:r>
              <a:rPr lang="en-GB" sz="2000" dirty="0" err="1">
                <a:latin typeface="Consolas" pitchFamily="49" charset="0"/>
                <a:cs typeface="Consolas" pitchFamily="49" charset="0"/>
              </a:rPr>
              <a:t>UserId</a:t>
            </a:r>
            <a:endParaRPr lang="en-GB" sz="2000" dirty="0">
              <a:latin typeface="Consolas" pitchFamily="49" charset="0"/>
              <a:cs typeface="Consolas" pitchFamily="49" charset="0"/>
            </a:endParaRPr>
          </a:p>
          <a:p>
            <a:r>
              <a:rPr lang="en-GB" sz="2000" dirty="0">
                <a:latin typeface="Consolas" pitchFamily="49" charset="0"/>
                <a:cs typeface="Consolas" pitchFamily="49" charset="0"/>
              </a:rPr>
              <a:t>  | </a:t>
            </a:r>
            <a:r>
              <a:rPr lang="en-GB" sz="2000" dirty="0" err="1">
                <a:latin typeface="Consolas" pitchFamily="49" charset="0"/>
                <a:cs typeface="Consolas" pitchFamily="49" charset="0"/>
              </a:rPr>
              <a:t>DbUserNotFoundError</a:t>
            </a:r>
            <a:r>
              <a:rPr lang="en-GB" sz="2000" dirty="0">
                <a:latin typeface="Consolas" pitchFamily="49" charset="0"/>
                <a:cs typeface="Consolas" pitchFamily="49" charset="0"/>
              </a:rPr>
              <a:t> of </a:t>
            </a:r>
            <a:r>
              <a:rPr lang="en-GB" sz="2000" dirty="0" err="1">
                <a:latin typeface="Consolas" pitchFamily="49" charset="0"/>
                <a:cs typeface="Consolas" pitchFamily="49" charset="0"/>
              </a:rPr>
              <a:t>UserId</a:t>
            </a:r>
            <a:endParaRPr lang="en-GB" sz="2000" dirty="0">
              <a:latin typeface="Consolas" pitchFamily="49" charset="0"/>
              <a:cs typeface="Consolas" pitchFamily="49" charset="0"/>
            </a:endParaRPr>
          </a:p>
          <a:p>
            <a:r>
              <a:rPr lang="en-GB" sz="2000" dirty="0">
                <a:latin typeface="Consolas" pitchFamily="49" charset="0"/>
                <a:cs typeface="Consolas" pitchFamily="49" charset="0"/>
              </a:rPr>
              <a:t>  | </a:t>
            </a:r>
            <a:r>
              <a:rPr lang="en-GB" sz="2000" dirty="0" err="1">
                <a:latin typeface="Consolas" pitchFamily="49" charset="0"/>
                <a:cs typeface="Consolas" pitchFamily="49" charset="0"/>
              </a:rPr>
              <a:t>DbTimeout</a:t>
            </a:r>
            <a:r>
              <a:rPr lang="en-GB" sz="2000" dirty="0">
                <a:latin typeface="Consolas" pitchFamily="49" charset="0"/>
                <a:cs typeface="Consolas" pitchFamily="49" charset="0"/>
              </a:rPr>
              <a:t> of </a:t>
            </a:r>
            <a:r>
              <a:rPr lang="en-GB" sz="2000" dirty="0" err="1">
                <a:latin typeface="Consolas" pitchFamily="49" charset="0"/>
                <a:cs typeface="Consolas" pitchFamily="49" charset="0"/>
              </a:rPr>
              <a:t>ConnectionString</a:t>
            </a:r>
            <a:endParaRPr lang="en-GB" sz="2000" dirty="0">
              <a:latin typeface="Consolas" pitchFamily="49" charset="0"/>
              <a:cs typeface="Consolas" pitchFamily="49" charset="0"/>
            </a:endParaRPr>
          </a:p>
          <a:p>
            <a:r>
              <a:rPr lang="en-GB" sz="2000" dirty="0">
                <a:latin typeface="Consolas" pitchFamily="49" charset="0"/>
                <a:cs typeface="Consolas" pitchFamily="49" charset="0"/>
              </a:rPr>
              <a:t>  | </a:t>
            </a:r>
            <a:r>
              <a:rPr lang="en-GB" sz="2000" dirty="0" err="1">
                <a:latin typeface="Consolas" pitchFamily="49" charset="0"/>
                <a:cs typeface="Consolas" pitchFamily="49" charset="0"/>
              </a:rPr>
              <a:t>DbConcurrencyError</a:t>
            </a:r>
            <a:endParaRPr lang="en-GB" sz="2000" dirty="0">
              <a:latin typeface="Consolas" pitchFamily="49" charset="0"/>
              <a:cs typeface="Consolas" pitchFamily="49" charset="0"/>
            </a:endParaRPr>
          </a:p>
          <a:p>
            <a:r>
              <a:rPr lang="en-GB" sz="2000" dirty="0">
                <a:latin typeface="Consolas" pitchFamily="49" charset="0"/>
                <a:cs typeface="Consolas" pitchFamily="49" charset="0"/>
              </a:rPr>
              <a:t>  | </a:t>
            </a:r>
            <a:r>
              <a:rPr lang="en-GB" sz="2000" dirty="0" err="1">
                <a:latin typeface="Consolas" pitchFamily="49" charset="0"/>
                <a:cs typeface="Consolas" pitchFamily="49" charset="0"/>
              </a:rPr>
              <a:t>DbAuthorizationError</a:t>
            </a:r>
            <a:r>
              <a:rPr lang="en-GB" sz="2000" dirty="0">
                <a:latin typeface="Consolas" pitchFamily="49" charset="0"/>
                <a:cs typeface="Consolas" pitchFamily="49" charset="0"/>
              </a:rPr>
              <a:t> of </a:t>
            </a:r>
            <a:r>
              <a:rPr lang="en-GB" sz="2000" dirty="0" err="1">
                <a:latin typeface="Consolas" pitchFamily="49" charset="0"/>
                <a:cs typeface="Consolas" pitchFamily="49" charset="0"/>
              </a:rPr>
              <a:t>ConnectionString</a:t>
            </a:r>
            <a:r>
              <a:rPr lang="en-GB" sz="2000" dirty="0">
                <a:latin typeface="Consolas" pitchFamily="49" charset="0"/>
                <a:cs typeface="Consolas" pitchFamily="49" charset="0"/>
              </a:rPr>
              <a:t> * Credentials</a:t>
            </a:r>
          </a:p>
          <a:p>
            <a:r>
              <a:rPr lang="en-GB" sz="2000" dirty="0">
                <a:solidFill>
                  <a:schemeClr val="accent3">
                    <a:lumMod val="50000"/>
                  </a:schemeClr>
                </a:solidFill>
                <a:latin typeface="Consolas" pitchFamily="49" charset="0"/>
                <a:cs typeface="Consolas" pitchFamily="49" charset="0"/>
              </a:rPr>
              <a:t>  // SMTP errors</a:t>
            </a:r>
          </a:p>
          <a:p>
            <a:r>
              <a:rPr lang="en-GB" sz="2000" dirty="0">
                <a:latin typeface="Consolas" pitchFamily="49" charset="0"/>
                <a:cs typeface="Consolas" pitchFamily="49" charset="0"/>
              </a:rPr>
              <a:t>  | </a:t>
            </a:r>
            <a:r>
              <a:rPr lang="en-GB" sz="2000" dirty="0" err="1">
                <a:latin typeface="Consolas" pitchFamily="49" charset="0"/>
                <a:cs typeface="Consolas" pitchFamily="49" charset="0"/>
              </a:rPr>
              <a:t>SmtpTimeout</a:t>
            </a:r>
            <a:r>
              <a:rPr lang="en-GB" sz="2000" dirty="0">
                <a:latin typeface="Consolas" pitchFamily="49" charset="0"/>
                <a:cs typeface="Consolas" pitchFamily="49" charset="0"/>
              </a:rPr>
              <a:t> of </a:t>
            </a:r>
            <a:r>
              <a:rPr lang="en-GB" sz="2000" dirty="0" err="1">
                <a:latin typeface="Consolas" pitchFamily="49" charset="0"/>
                <a:cs typeface="Consolas" pitchFamily="49" charset="0"/>
              </a:rPr>
              <a:t>SmtpConnection</a:t>
            </a:r>
            <a:endParaRPr lang="en-GB" sz="2000" dirty="0">
              <a:latin typeface="Consolas" pitchFamily="49" charset="0"/>
              <a:cs typeface="Consolas" pitchFamily="49" charset="0"/>
            </a:endParaRPr>
          </a:p>
          <a:p>
            <a:r>
              <a:rPr lang="en-GB" sz="2000" dirty="0">
                <a:latin typeface="Consolas" pitchFamily="49" charset="0"/>
                <a:cs typeface="Consolas" pitchFamily="49" charset="0"/>
              </a:rPr>
              <a:t>  | </a:t>
            </a:r>
            <a:r>
              <a:rPr lang="en-GB" sz="2000" dirty="0" err="1">
                <a:latin typeface="Consolas" pitchFamily="49" charset="0"/>
                <a:cs typeface="Consolas" pitchFamily="49" charset="0"/>
              </a:rPr>
              <a:t>SmtpBadRecipient</a:t>
            </a:r>
            <a:r>
              <a:rPr lang="en-GB" sz="2000" dirty="0">
                <a:latin typeface="Consolas" pitchFamily="49" charset="0"/>
                <a:cs typeface="Consolas" pitchFamily="49" charset="0"/>
              </a:rPr>
              <a:t> of </a:t>
            </a:r>
            <a:r>
              <a:rPr lang="en-GB" sz="2000" dirty="0" err="1">
                <a:latin typeface="Consolas" pitchFamily="49" charset="0"/>
                <a:cs typeface="Consolas" pitchFamily="49" charset="0"/>
              </a:rPr>
              <a:t>EmailAddress</a:t>
            </a:r>
            <a:endParaRPr lang="en-GB" sz="2000" dirty="0">
              <a:latin typeface="Consolas" pitchFamily="49" charset="0"/>
              <a:cs typeface="Consolas" pitchFamily="49" charset="0"/>
            </a:endParaRPr>
          </a:p>
        </p:txBody>
      </p:sp>
      <p:sp>
        <p:nvSpPr>
          <p:cNvPr id="12" name="Rectangle 11"/>
          <p:cNvSpPr/>
          <p:nvPr/>
        </p:nvSpPr>
        <p:spPr>
          <a:xfrm>
            <a:off x="457200" y="2438400"/>
            <a:ext cx="8382000" cy="3200400"/>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4" name="Group 33"/>
          <p:cNvGrpSpPr/>
          <p:nvPr/>
        </p:nvGrpSpPr>
        <p:grpSpPr>
          <a:xfrm>
            <a:off x="4800600" y="1828800"/>
            <a:ext cx="3810000" cy="1295400"/>
            <a:chOff x="5099362" y="1469188"/>
            <a:chExt cx="3810000" cy="1295400"/>
          </a:xfrm>
        </p:grpSpPr>
        <p:sp>
          <p:nvSpPr>
            <p:cNvPr id="15" name="TextBox 14"/>
            <p:cNvSpPr txBox="1"/>
            <p:nvPr/>
          </p:nvSpPr>
          <p:spPr>
            <a:xfrm>
              <a:off x="6318562" y="1469188"/>
              <a:ext cx="2590800" cy="646331"/>
            </a:xfrm>
            <a:prstGeom prst="rect">
              <a:avLst/>
            </a:prstGeom>
            <a:noFill/>
          </p:spPr>
          <p:txBody>
            <a:bodyPr wrap="square" rtlCol="0">
              <a:spAutoFit/>
            </a:bodyPr>
            <a:lstStyle/>
            <a:p>
              <a:pPr algn="ctr"/>
              <a:r>
                <a:rPr lang="en-GB" dirty="0">
                  <a:solidFill>
                    <a:srgbClr val="C00000"/>
                  </a:solidFill>
                  <a:latin typeface="Conformity" pitchFamily="2" charset="0"/>
                </a:rPr>
                <a:t>Documentation of everything that can go wrong --</a:t>
              </a:r>
            </a:p>
          </p:txBody>
        </p:sp>
        <p:sp>
          <p:nvSpPr>
            <p:cNvPr id="16" name="Freeform 15"/>
            <p:cNvSpPr/>
            <p:nvPr/>
          </p:nvSpPr>
          <p:spPr>
            <a:xfrm rot="10800000" flipH="1" flipV="1">
              <a:off x="5099362" y="1590544"/>
              <a:ext cx="1591290" cy="536222"/>
            </a:xfrm>
            <a:custGeom>
              <a:avLst/>
              <a:gdLst>
                <a:gd name="connsiteX0" fmla="*/ 1047750 w 1047750"/>
                <a:gd name="connsiteY0" fmla="*/ 441325 h 441325"/>
                <a:gd name="connsiteX1" fmla="*/ 733425 w 1047750"/>
                <a:gd name="connsiteY1" fmla="*/ 60325 h 441325"/>
                <a:gd name="connsiteX2" fmla="*/ 0 w 1047750"/>
                <a:gd name="connsiteY2" fmla="*/ 79375 h 441325"/>
                <a:gd name="connsiteX0" fmla="*/ 3882575 w 4215347"/>
                <a:gd name="connsiteY0" fmla="*/ 472546 h 1021821"/>
                <a:gd name="connsiteX1" fmla="*/ 3568250 w 4215347"/>
                <a:gd name="connsiteY1" fmla="*/ 91546 h 1021821"/>
                <a:gd name="connsiteX2" fmla="*/ 0 w 4215347"/>
                <a:gd name="connsiteY2" fmla="*/ 1021821 h 1021821"/>
                <a:gd name="connsiteX0" fmla="*/ 3882575 w 3882575"/>
                <a:gd name="connsiteY0" fmla="*/ 160338 h 709613"/>
                <a:gd name="connsiteX1" fmla="*/ 1469909 w 3882575"/>
                <a:gd name="connsiteY1" fmla="*/ 252412 h 709613"/>
                <a:gd name="connsiteX2" fmla="*/ 0 w 3882575"/>
                <a:gd name="connsiteY2" fmla="*/ 709613 h 709613"/>
                <a:gd name="connsiteX0" fmla="*/ 2834825 w 2834825"/>
                <a:gd name="connsiteY0" fmla="*/ 203200 h 508001"/>
                <a:gd name="connsiteX1" fmla="*/ 1469909 w 2834825"/>
                <a:gd name="connsiteY1" fmla="*/ 50800 h 508001"/>
                <a:gd name="connsiteX2" fmla="*/ 0 w 2834825"/>
                <a:gd name="connsiteY2" fmla="*/ 508001 h 508001"/>
                <a:gd name="connsiteX0" fmla="*/ 2834825 w 2834825"/>
                <a:gd name="connsiteY0" fmla="*/ 0 h 304801"/>
                <a:gd name="connsiteX1" fmla="*/ 0 w 2834825"/>
                <a:gd name="connsiteY1" fmla="*/ 304801 h 304801"/>
                <a:gd name="connsiteX0" fmla="*/ 2624838 w 2624838"/>
                <a:gd name="connsiteY0" fmla="*/ 0 h 533401"/>
                <a:gd name="connsiteX1" fmla="*/ 0 w 2624838"/>
                <a:gd name="connsiteY1" fmla="*/ 533401 h 533401"/>
                <a:gd name="connsiteX0" fmla="*/ 2624838 w 2624838"/>
                <a:gd name="connsiteY0" fmla="*/ 18143 h 551544"/>
                <a:gd name="connsiteX1" fmla="*/ 0 w 2624838"/>
                <a:gd name="connsiteY1" fmla="*/ 551544 h 551544"/>
                <a:gd name="connsiteX0" fmla="*/ 2624838 w 2624838"/>
                <a:gd name="connsiteY0" fmla="*/ 18143 h 551544"/>
                <a:gd name="connsiteX1" fmla="*/ 0 w 2624838"/>
                <a:gd name="connsiteY1" fmla="*/ 551544 h 551544"/>
                <a:gd name="connsiteX0" fmla="*/ 2209865 w 10479430"/>
                <a:gd name="connsiteY0" fmla="*/ 18143 h 2227944"/>
                <a:gd name="connsiteX1" fmla="*/ 10204449 w 10479430"/>
                <a:gd name="connsiteY1" fmla="*/ 2227944 h 2227944"/>
                <a:gd name="connsiteX0" fmla="*/ 2209865 w 13821080"/>
                <a:gd name="connsiteY0" fmla="*/ 18143 h 2227944"/>
                <a:gd name="connsiteX1" fmla="*/ 10204449 w 13821080"/>
                <a:gd name="connsiteY1" fmla="*/ 2227944 h 2227944"/>
                <a:gd name="connsiteX0" fmla="*/ 2209865 w 6418691"/>
                <a:gd name="connsiteY0" fmla="*/ 18143 h 1008743"/>
                <a:gd name="connsiteX1" fmla="*/ 2802060 w 6418691"/>
                <a:gd name="connsiteY1" fmla="*/ 1008743 h 1008743"/>
                <a:gd name="connsiteX0" fmla="*/ 0 w 4208826"/>
                <a:gd name="connsiteY0" fmla="*/ 0 h 990600"/>
                <a:gd name="connsiteX1" fmla="*/ 592195 w 4208826"/>
                <a:gd name="connsiteY1" fmla="*/ 990600 h 990600"/>
                <a:gd name="connsiteX0" fmla="*/ 0 w 5985404"/>
                <a:gd name="connsiteY0" fmla="*/ 0 h 914401"/>
                <a:gd name="connsiteX1" fmla="*/ 2368773 w 5985404"/>
                <a:gd name="connsiteY1" fmla="*/ 914401 h 914401"/>
                <a:gd name="connsiteX0" fmla="*/ 0 w 6577599"/>
                <a:gd name="connsiteY0" fmla="*/ 0 h 990602"/>
                <a:gd name="connsiteX1" fmla="*/ 2960968 w 6577599"/>
                <a:gd name="connsiteY1" fmla="*/ 990602 h 990602"/>
                <a:gd name="connsiteX0" fmla="*/ 0 w 6577599"/>
                <a:gd name="connsiteY0" fmla="*/ 0 h 990602"/>
                <a:gd name="connsiteX1" fmla="*/ 2960968 w 6577599"/>
                <a:gd name="connsiteY1" fmla="*/ 990602 h 990602"/>
                <a:gd name="connsiteX0" fmla="*/ 0 w 13091693"/>
                <a:gd name="connsiteY0" fmla="*/ 0 h 1676402"/>
                <a:gd name="connsiteX1" fmla="*/ 9475063 w 13091693"/>
                <a:gd name="connsiteY1" fmla="*/ 1676402 h 1676402"/>
                <a:gd name="connsiteX0" fmla="*/ 0 w 5689300"/>
                <a:gd name="connsiteY0" fmla="*/ 0 h 1066800"/>
                <a:gd name="connsiteX1" fmla="*/ 2072670 w 5689300"/>
                <a:gd name="connsiteY1" fmla="*/ 1066800 h 1066800"/>
                <a:gd name="connsiteX0" fmla="*/ 0 w 11611214"/>
                <a:gd name="connsiteY0" fmla="*/ 0 h 1752600"/>
                <a:gd name="connsiteX1" fmla="*/ 7994584 w 11611214"/>
                <a:gd name="connsiteY1" fmla="*/ 1752600 h 1752600"/>
                <a:gd name="connsiteX0" fmla="*/ 0 w 6577587"/>
                <a:gd name="connsiteY0" fmla="*/ 0 h 685800"/>
                <a:gd name="connsiteX1" fmla="*/ 2960957 w 6577587"/>
                <a:gd name="connsiteY1" fmla="*/ 685800 h 685800"/>
                <a:gd name="connsiteX0" fmla="*/ 1036304 w 3997261"/>
                <a:gd name="connsiteY0" fmla="*/ 0 h 685800"/>
                <a:gd name="connsiteX1" fmla="*/ 3997261 w 3997261"/>
                <a:gd name="connsiteY1" fmla="*/ 685800 h 685800"/>
                <a:gd name="connsiteX0" fmla="*/ 0 w 4737531"/>
                <a:gd name="connsiteY0" fmla="*/ 0 h 685800"/>
                <a:gd name="connsiteX1" fmla="*/ 4737531 w 4737531"/>
                <a:gd name="connsiteY1" fmla="*/ 685800 h 685800"/>
                <a:gd name="connsiteX0" fmla="*/ 4589452 w 5171346"/>
                <a:gd name="connsiteY0" fmla="*/ 1168400 h 1563914"/>
                <a:gd name="connsiteX1" fmla="*/ 3997261 w 5171346"/>
                <a:gd name="connsiteY1" fmla="*/ 25400 h 1563914"/>
                <a:gd name="connsiteX0" fmla="*/ 0 w 4145340"/>
                <a:gd name="connsiteY0" fmla="*/ 330200 h 725714"/>
                <a:gd name="connsiteX1" fmla="*/ 4145339 w 4145340"/>
                <a:gd name="connsiteY1" fmla="*/ 25400 h 725714"/>
                <a:gd name="connsiteX0" fmla="*/ 0 w 4145340"/>
                <a:gd name="connsiteY0" fmla="*/ 475343 h 475343"/>
                <a:gd name="connsiteX1" fmla="*/ 4145339 w 4145340"/>
                <a:gd name="connsiteY1" fmla="*/ 170543 h 475343"/>
                <a:gd name="connsiteX0" fmla="*/ 0 w 4166521"/>
                <a:gd name="connsiteY0" fmla="*/ 475343 h 776514"/>
                <a:gd name="connsiteX1" fmla="*/ 4145339 w 4166521"/>
                <a:gd name="connsiteY1" fmla="*/ 170543 h 776514"/>
                <a:gd name="connsiteX0" fmla="*/ 0 w 4166521"/>
                <a:gd name="connsiteY0" fmla="*/ 685800 h 685800"/>
                <a:gd name="connsiteX1" fmla="*/ 4145340 w 4166521"/>
                <a:gd name="connsiteY1" fmla="*/ 0 h 685800"/>
                <a:gd name="connsiteX0" fmla="*/ 0 w 4145339"/>
                <a:gd name="connsiteY0" fmla="*/ 685800 h 685800"/>
                <a:gd name="connsiteX1" fmla="*/ 4145340 w 4145339"/>
                <a:gd name="connsiteY1" fmla="*/ 0 h 685800"/>
                <a:gd name="connsiteX0" fmla="*/ 0 w 3783033"/>
                <a:gd name="connsiteY0" fmla="*/ 475343 h 1026886"/>
                <a:gd name="connsiteX1" fmla="*/ 3783034 w 3783033"/>
                <a:gd name="connsiteY1" fmla="*/ 671286 h 1026886"/>
                <a:gd name="connsiteX0" fmla="*/ 0 w 3783033"/>
                <a:gd name="connsiteY0" fmla="*/ 137885 h 689428"/>
                <a:gd name="connsiteX1" fmla="*/ 3783034 w 3783033"/>
                <a:gd name="connsiteY1" fmla="*/ 333828 h 689428"/>
              </a:gdLst>
              <a:ahLst/>
              <a:cxnLst>
                <a:cxn ang="0">
                  <a:pos x="connsiteX0" y="connsiteY0"/>
                </a:cxn>
                <a:cxn ang="0">
                  <a:pos x="connsiteX1" y="connsiteY1"/>
                </a:cxn>
              </a:cxnLst>
              <a:rect l="l" t="t" r="r" b="b"/>
              <a:pathLst>
                <a:path w="3783033" h="689428">
                  <a:moveTo>
                    <a:pt x="0" y="137885"/>
                  </a:moveTo>
                  <a:cubicBezTo>
                    <a:pt x="1701199" y="0"/>
                    <a:pt x="2656914" y="689428"/>
                    <a:pt x="3783034" y="333828"/>
                  </a:cubicBezTo>
                </a:path>
              </a:pathLst>
            </a:custGeom>
            <a:ln w="19050">
              <a:solidFill>
                <a:srgbClr val="C0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7" name="Freeform 16"/>
            <p:cNvSpPr/>
            <p:nvPr/>
          </p:nvSpPr>
          <p:spPr>
            <a:xfrm rot="10800000" flipH="1" flipV="1">
              <a:off x="5785162" y="1926388"/>
              <a:ext cx="914400" cy="838200"/>
            </a:xfrm>
            <a:custGeom>
              <a:avLst/>
              <a:gdLst>
                <a:gd name="connsiteX0" fmla="*/ 1047750 w 1047750"/>
                <a:gd name="connsiteY0" fmla="*/ 441325 h 441325"/>
                <a:gd name="connsiteX1" fmla="*/ 733425 w 1047750"/>
                <a:gd name="connsiteY1" fmla="*/ 60325 h 441325"/>
                <a:gd name="connsiteX2" fmla="*/ 0 w 1047750"/>
                <a:gd name="connsiteY2" fmla="*/ 79375 h 441325"/>
                <a:gd name="connsiteX0" fmla="*/ 3882575 w 4215347"/>
                <a:gd name="connsiteY0" fmla="*/ 472546 h 1021821"/>
                <a:gd name="connsiteX1" fmla="*/ 3568250 w 4215347"/>
                <a:gd name="connsiteY1" fmla="*/ 91546 h 1021821"/>
                <a:gd name="connsiteX2" fmla="*/ 0 w 4215347"/>
                <a:gd name="connsiteY2" fmla="*/ 1021821 h 1021821"/>
                <a:gd name="connsiteX0" fmla="*/ 3882575 w 3882575"/>
                <a:gd name="connsiteY0" fmla="*/ 160338 h 709613"/>
                <a:gd name="connsiteX1" fmla="*/ 1469909 w 3882575"/>
                <a:gd name="connsiteY1" fmla="*/ 252412 h 709613"/>
                <a:gd name="connsiteX2" fmla="*/ 0 w 3882575"/>
                <a:gd name="connsiteY2" fmla="*/ 709613 h 709613"/>
                <a:gd name="connsiteX0" fmla="*/ 2834825 w 2834825"/>
                <a:gd name="connsiteY0" fmla="*/ 203200 h 508001"/>
                <a:gd name="connsiteX1" fmla="*/ 1469909 w 2834825"/>
                <a:gd name="connsiteY1" fmla="*/ 50800 h 508001"/>
                <a:gd name="connsiteX2" fmla="*/ 0 w 2834825"/>
                <a:gd name="connsiteY2" fmla="*/ 508001 h 508001"/>
                <a:gd name="connsiteX0" fmla="*/ 2834825 w 2834825"/>
                <a:gd name="connsiteY0" fmla="*/ 0 h 304801"/>
                <a:gd name="connsiteX1" fmla="*/ 0 w 2834825"/>
                <a:gd name="connsiteY1" fmla="*/ 304801 h 304801"/>
                <a:gd name="connsiteX0" fmla="*/ 2624838 w 2624838"/>
                <a:gd name="connsiteY0" fmla="*/ 0 h 533401"/>
                <a:gd name="connsiteX1" fmla="*/ 0 w 2624838"/>
                <a:gd name="connsiteY1" fmla="*/ 533401 h 533401"/>
                <a:gd name="connsiteX0" fmla="*/ 2624838 w 2624838"/>
                <a:gd name="connsiteY0" fmla="*/ 18143 h 551544"/>
                <a:gd name="connsiteX1" fmla="*/ 0 w 2624838"/>
                <a:gd name="connsiteY1" fmla="*/ 551544 h 551544"/>
                <a:gd name="connsiteX0" fmla="*/ 2624838 w 2624838"/>
                <a:gd name="connsiteY0" fmla="*/ 18143 h 551544"/>
                <a:gd name="connsiteX1" fmla="*/ 0 w 2624838"/>
                <a:gd name="connsiteY1" fmla="*/ 551544 h 551544"/>
                <a:gd name="connsiteX0" fmla="*/ 2209865 w 10479430"/>
                <a:gd name="connsiteY0" fmla="*/ 18143 h 2227944"/>
                <a:gd name="connsiteX1" fmla="*/ 10204449 w 10479430"/>
                <a:gd name="connsiteY1" fmla="*/ 2227944 h 2227944"/>
                <a:gd name="connsiteX0" fmla="*/ 2209865 w 13821080"/>
                <a:gd name="connsiteY0" fmla="*/ 18143 h 2227944"/>
                <a:gd name="connsiteX1" fmla="*/ 10204449 w 13821080"/>
                <a:gd name="connsiteY1" fmla="*/ 2227944 h 2227944"/>
                <a:gd name="connsiteX0" fmla="*/ 2209865 w 6418691"/>
                <a:gd name="connsiteY0" fmla="*/ 18143 h 1008743"/>
                <a:gd name="connsiteX1" fmla="*/ 2802060 w 6418691"/>
                <a:gd name="connsiteY1" fmla="*/ 1008743 h 1008743"/>
                <a:gd name="connsiteX0" fmla="*/ 0 w 4208826"/>
                <a:gd name="connsiteY0" fmla="*/ 0 h 990600"/>
                <a:gd name="connsiteX1" fmla="*/ 592195 w 4208826"/>
                <a:gd name="connsiteY1" fmla="*/ 990600 h 990600"/>
                <a:gd name="connsiteX0" fmla="*/ 0 w 5985404"/>
                <a:gd name="connsiteY0" fmla="*/ 0 h 914401"/>
                <a:gd name="connsiteX1" fmla="*/ 2368773 w 5985404"/>
                <a:gd name="connsiteY1" fmla="*/ 914401 h 914401"/>
                <a:gd name="connsiteX0" fmla="*/ 0 w 6577599"/>
                <a:gd name="connsiteY0" fmla="*/ 0 h 990602"/>
                <a:gd name="connsiteX1" fmla="*/ 2960968 w 6577599"/>
                <a:gd name="connsiteY1" fmla="*/ 990602 h 990602"/>
                <a:gd name="connsiteX0" fmla="*/ 0 w 6577599"/>
                <a:gd name="connsiteY0" fmla="*/ 0 h 990602"/>
                <a:gd name="connsiteX1" fmla="*/ 2960968 w 6577599"/>
                <a:gd name="connsiteY1" fmla="*/ 990602 h 990602"/>
                <a:gd name="connsiteX0" fmla="*/ 0 w 13091693"/>
                <a:gd name="connsiteY0" fmla="*/ 0 h 1676402"/>
                <a:gd name="connsiteX1" fmla="*/ 9475063 w 13091693"/>
                <a:gd name="connsiteY1" fmla="*/ 1676402 h 1676402"/>
                <a:gd name="connsiteX0" fmla="*/ 0 w 5689300"/>
                <a:gd name="connsiteY0" fmla="*/ 0 h 1066800"/>
                <a:gd name="connsiteX1" fmla="*/ 2072670 w 5689300"/>
                <a:gd name="connsiteY1" fmla="*/ 1066800 h 1066800"/>
                <a:gd name="connsiteX0" fmla="*/ 0 w 11611214"/>
                <a:gd name="connsiteY0" fmla="*/ 0 h 1752600"/>
                <a:gd name="connsiteX1" fmla="*/ 7994584 w 11611214"/>
                <a:gd name="connsiteY1" fmla="*/ 1752600 h 1752600"/>
                <a:gd name="connsiteX0" fmla="*/ 0 w 6577587"/>
                <a:gd name="connsiteY0" fmla="*/ 0 h 685800"/>
                <a:gd name="connsiteX1" fmla="*/ 2960957 w 6577587"/>
                <a:gd name="connsiteY1" fmla="*/ 685800 h 685800"/>
                <a:gd name="connsiteX0" fmla="*/ 1036304 w 3997261"/>
                <a:gd name="connsiteY0" fmla="*/ 0 h 685800"/>
                <a:gd name="connsiteX1" fmla="*/ 3997261 w 3997261"/>
                <a:gd name="connsiteY1" fmla="*/ 685800 h 685800"/>
                <a:gd name="connsiteX0" fmla="*/ 0 w 4737531"/>
                <a:gd name="connsiteY0" fmla="*/ 0 h 685800"/>
                <a:gd name="connsiteX1" fmla="*/ 4737531 w 4737531"/>
                <a:gd name="connsiteY1" fmla="*/ 685800 h 685800"/>
                <a:gd name="connsiteX0" fmla="*/ 4589452 w 5171346"/>
                <a:gd name="connsiteY0" fmla="*/ 1168400 h 1563914"/>
                <a:gd name="connsiteX1" fmla="*/ 3997261 w 5171346"/>
                <a:gd name="connsiteY1" fmla="*/ 25400 h 1563914"/>
                <a:gd name="connsiteX0" fmla="*/ 0 w 4145340"/>
                <a:gd name="connsiteY0" fmla="*/ 330200 h 725714"/>
                <a:gd name="connsiteX1" fmla="*/ 4145339 w 4145340"/>
                <a:gd name="connsiteY1" fmla="*/ 25400 h 725714"/>
                <a:gd name="connsiteX0" fmla="*/ 0 w 4145340"/>
                <a:gd name="connsiteY0" fmla="*/ 475343 h 475343"/>
                <a:gd name="connsiteX1" fmla="*/ 4145339 w 4145340"/>
                <a:gd name="connsiteY1" fmla="*/ 170543 h 475343"/>
                <a:gd name="connsiteX0" fmla="*/ 0 w 4166521"/>
                <a:gd name="connsiteY0" fmla="*/ 475343 h 776514"/>
                <a:gd name="connsiteX1" fmla="*/ 4145339 w 4166521"/>
                <a:gd name="connsiteY1" fmla="*/ 170543 h 776514"/>
                <a:gd name="connsiteX0" fmla="*/ 0 w 4166521"/>
                <a:gd name="connsiteY0" fmla="*/ 685800 h 685800"/>
                <a:gd name="connsiteX1" fmla="*/ 4145340 w 4166521"/>
                <a:gd name="connsiteY1" fmla="*/ 0 h 685800"/>
                <a:gd name="connsiteX0" fmla="*/ 0 w 4145339"/>
                <a:gd name="connsiteY0" fmla="*/ 685800 h 685800"/>
                <a:gd name="connsiteX1" fmla="*/ 4145340 w 4145339"/>
                <a:gd name="connsiteY1" fmla="*/ 0 h 685800"/>
                <a:gd name="connsiteX0" fmla="*/ 0 w 3783033"/>
                <a:gd name="connsiteY0" fmla="*/ 475343 h 1026886"/>
                <a:gd name="connsiteX1" fmla="*/ 3783034 w 3783033"/>
                <a:gd name="connsiteY1" fmla="*/ 671286 h 1026886"/>
                <a:gd name="connsiteX0" fmla="*/ 0 w 3783033"/>
                <a:gd name="connsiteY0" fmla="*/ 137885 h 689428"/>
                <a:gd name="connsiteX1" fmla="*/ 3783034 w 3783033"/>
                <a:gd name="connsiteY1" fmla="*/ 333828 h 689428"/>
                <a:gd name="connsiteX0" fmla="*/ 0 w 3804215"/>
                <a:gd name="connsiteY0" fmla="*/ 137885 h 355600"/>
                <a:gd name="connsiteX1" fmla="*/ 3804215 w 3804215"/>
                <a:gd name="connsiteY1" fmla="*/ 0 h 355600"/>
                <a:gd name="connsiteX0" fmla="*/ 0 w 3623062"/>
                <a:gd name="connsiteY0" fmla="*/ 1077685 h 1077685"/>
                <a:gd name="connsiteX1" fmla="*/ 3623062 w 3623062"/>
                <a:gd name="connsiteY1" fmla="*/ 0 h 1077685"/>
              </a:gdLst>
              <a:ahLst/>
              <a:cxnLst>
                <a:cxn ang="0">
                  <a:pos x="connsiteX0" y="connsiteY0"/>
                </a:cxn>
                <a:cxn ang="0">
                  <a:pos x="connsiteX1" y="connsiteY1"/>
                </a:cxn>
              </a:cxnLst>
              <a:rect l="l" t="t" r="r" b="b"/>
              <a:pathLst>
                <a:path w="3623062" h="1077685">
                  <a:moveTo>
                    <a:pt x="0" y="1077685"/>
                  </a:moveTo>
                  <a:cubicBezTo>
                    <a:pt x="1701199" y="939800"/>
                    <a:pt x="2496942" y="355600"/>
                    <a:pt x="3623062" y="0"/>
                  </a:cubicBezTo>
                </a:path>
              </a:pathLst>
            </a:custGeom>
            <a:ln w="19050">
              <a:solidFill>
                <a:srgbClr val="C0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sp>
        <p:nvSpPr>
          <p:cNvPr id="18" name="TextBox 17"/>
          <p:cNvSpPr txBox="1"/>
          <p:nvPr/>
        </p:nvSpPr>
        <p:spPr>
          <a:xfrm>
            <a:off x="6400800" y="2514600"/>
            <a:ext cx="2590800" cy="923330"/>
          </a:xfrm>
          <a:prstGeom prst="rect">
            <a:avLst/>
          </a:prstGeom>
          <a:noFill/>
        </p:spPr>
        <p:txBody>
          <a:bodyPr wrap="square" rtlCol="0">
            <a:spAutoFit/>
          </a:bodyPr>
          <a:lstStyle/>
          <a:p>
            <a:pPr algn="ctr"/>
            <a:r>
              <a:rPr lang="en-GB" dirty="0">
                <a:solidFill>
                  <a:srgbClr val="C00000"/>
                </a:solidFill>
                <a:latin typeface="Conformity" pitchFamily="2" charset="0"/>
              </a:rPr>
              <a:t>And it's type-safe documentation that can't go out of date!</a:t>
            </a:r>
          </a:p>
        </p:txBody>
      </p:sp>
      <p:sp>
        <p:nvSpPr>
          <p:cNvPr id="19" name="TextBox 18"/>
          <p:cNvSpPr txBox="1"/>
          <p:nvPr/>
        </p:nvSpPr>
        <p:spPr>
          <a:xfrm rot="-60000">
            <a:off x="6400800" y="4191000"/>
            <a:ext cx="2590800" cy="646331"/>
          </a:xfrm>
          <a:prstGeom prst="rect">
            <a:avLst/>
          </a:prstGeom>
          <a:noFill/>
        </p:spPr>
        <p:txBody>
          <a:bodyPr wrap="square" rtlCol="0">
            <a:spAutoFit/>
          </a:bodyPr>
          <a:lstStyle/>
          <a:p>
            <a:pPr algn="ctr"/>
            <a:r>
              <a:rPr lang="en-GB" dirty="0">
                <a:solidFill>
                  <a:srgbClr val="C00000"/>
                </a:solidFill>
                <a:latin typeface="Conformity" pitchFamily="2" charset="0"/>
              </a:rPr>
              <a:t>Also triggers important </a:t>
            </a:r>
            <a:br>
              <a:rPr lang="en-GB" dirty="0">
                <a:solidFill>
                  <a:srgbClr val="C00000"/>
                </a:solidFill>
                <a:latin typeface="Conformity" pitchFamily="2" charset="0"/>
              </a:rPr>
            </a:br>
            <a:r>
              <a:rPr lang="en-GB" dirty="0">
                <a:solidFill>
                  <a:srgbClr val="C00000"/>
                </a:solidFill>
                <a:latin typeface="Conformity" pitchFamily="2" charset="0"/>
              </a:rPr>
              <a:t>DDD conversations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1" nodeType="clickEffect">
                                  <p:stCondLst>
                                    <p:cond delay="0"/>
                                  </p:stCondLst>
                                  <p:childTnLst>
                                    <p:animEffect transition="out" filter="fade">
                                      <p:cBhvr>
                                        <p:cTn id="6" dur="2000"/>
                                        <p:tgtEl>
                                          <p:spTgt spid="12"/>
                                        </p:tgtEl>
                                      </p:cBhvr>
                                    </p:animEffect>
                                    <p:set>
                                      <p:cBhvr>
                                        <p:cTn id="7" dur="1" fill="hold">
                                          <p:stCondLst>
                                            <p:cond delay="1999"/>
                                          </p:stCondLst>
                                        </p:cTn>
                                        <p:tgtEl>
                                          <p:spTgt spid="12"/>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14"/>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18"/>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1" animBg="1"/>
      <p:bldP spid="18" grpId="0"/>
      <p:bldP spid="19" grpId="0"/>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Designing for errors – service boundaries</a:t>
            </a:r>
          </a:p>
        </p:txBody>
      </p:sp>
      <p:sp>
        <p:nvSpPr>
          <p:cNvPr id="11" name="Freeform 10"/>
          <p:cNvSpPr/>
          <p:nvPr/>
        </p:nvSpPr>
        <p:spPr>
          <a:xfrm rot="10800000" flipH="1" flipV="1">
            <a:off x="3657600" y="1147435"/>
            <a:ext cx="3511931" cy="3272165"/>
          </a:xfrm>
          <a:custGeom>
            <a:avLst/>
            <a:gdLst>
              <a:gd name="connsiteX0" fmla="*/ 1047750 w 1047750"/>
              <a:gd name="connsiteY0" fmla="*/ 441325 h 441325"/>
              <a:gd name="connsiteX1" fmla="*/ 733425 w 1047750"/>
              <a:gd name="connsiteY1" fmla="*/ 60325 h 441325"/>
              <a:gd name="connsiteX2" fmla="*/ 0 w 1047750"/>
              <a:gd name="connsiteY2" fmla="*/ 79375 h 441325"/>
              <a:gd name="connsiteX0" fmla="*/ 3882575 w 4215347"/>
              <a:gd name="connsiteY0" fmla="*/ 472546 h 1021821"/>
              <a:gd name="connsiteX1" fmla="*/ 3568250 w 4215347"/>
              <a:gd name="connsiteY1" fmla="*/ 91546 h 1021821"/>
              <a:gd name="connsiteX2" fmla="*/ 0 w 4215347"/>
              <a:gd name="connsiteY2" fmla="*/ 1021821 h 1021821"/>
              <a:gd name="connsiteX0" fmla="*/ 3882575 w 3882575"/>
              <a:gd name="connsiteY0" fmla="*/ 160338 h 709613"/>
              <a:gd name="connsiteX1" fmla="*/ 1469909 w 3882575"/>
              <a:gd name="connsiteY1" fmla="*/ 252412 h 709613"/>
              <a:gd name="connsiteX2" fmla="*/ 0 w 3882575"/>
              <a:gd name="connsiteY2" fmla="*/ 709613 h 709613"/>
              <a:gd name="connsiteX0" fmla="*/ 2834825 w 2834825"/>
              <a:gd name="connsiteY0" fmla="*/ 203200 h 508001"/>
              <a:gd name="connsiteX1" fmla="*/ 1469909 w 2834825"/>
              <a:gd name="connsiteY1" fmla="*/ 50800 h 508001"/>
              <a:gd name="connsiteX2" fmla="*/ 0 w 2834825"/>
              <a:gd name="connsiteY2" fmla="*/ 508001 h 508001"/>
              <a:gd name="connsiteX0" fmla="*/ 2834825 w 2834825"/>
              <a:gd name="connsiteY0" fmla="*/ 0 h 304801"/>
              <a:gd name="connsiteX1" fmla="*/ 0 w 2834825"/>
              <a:gd name="connsiteY1" fmla="*/ 304801 h 304801"/>
              <a:gd name="connsiteX0" fmla="*/ 2624838 w 2624838"/>
              <a:gd name="connsiteY0" fmla="*/ 0 h 533401"/>
              <a:gd name="connsiteX1" fmla="*/ 0 w 2624838"/>
              <a:gd name="connsiteY1" fmla="*/ 533401 h 533401"/>
              <a:gd name="connsiteX0" fmla="*/ 2624838 w 2624838"/>
              <a:gd name="connsiteY0" fmla="*/ 18143 h 551544"/>
              <a:gd name="connsiteX1" fmla="*/ 0 w 2624838"/>
              <a:gd name="connsiteY1" fmla="*/ 551544 h 551544"/>
              <a:gd name="connsiteX0" fmla="*/ 2624838 w 2624838"/>
              <a:gd name="connsiteY0" fmla="*/ 18143 h 551544"/>
              <a:gd name="connsiteX1" fmla="*/ 0 w 2624838"/>
              <a:gd name="connsiteY1" fmla="*/ 551544 h 551544"/>
              <a:gd name="connsiteX0" fmla="*/ 2209865 w 10479430"/>
              <a:gd name="connsiteY0" fmla="*/ 18143 h 2227944"/>
              <a:gd name="connsiteX1" fmla="*/ 10204449 w 10479430"/>
              <a:gd name="connsiteY1" fmla="*/ 2227944 h 2227944"/>
              <a:gd name="connsiteX0" fmla="*/ 2209865 w 13821080"/>
              <a:gd name="connsiteY0" fmla="*/ 18143 h 2227944"/>
              <a:gd name="connsiteX1" fmla="*/ 10204449 w 13821080"/>
              <a:gd name="connsiteY1" fmla="*/ 2227944 h 2227944"/>
              <a:gd name="connsiteX0" fmla="*/ 2209865 w 6418691"/>
              <a:gd name="connsiteY0" fmla="*/ 18143 h 1008743"/>
              <a:gd name="connsiteX1" fmla="*/ 2802060 w 6418691"/>
              <a:gd name="connsiteY1" fmla="*/ 1008743 h 1008743"/>
              <a:gd name="connsiteX0" fmla="*/ 0 w 4208826"/>
              <a:gd name="connsiteY0" fmla="*/ 0 h 990600"/>
              <a:gd name="connsiteX1" fmla="*/ 592195 w 4208826"/>
              <a:gd name="connsiteY1" fmla="*/ 990600 h 990600"/>
              <a:gd name="connsiteX0" fmla="*/ 0 w 5985404"/>
              <a:gd name="connsiteY0" fmla="*/ 0 h 914401"/>
              <a:gd name="connsiteX1" fmla="*/ 2368773 w 5985404"/>
              <a:gd name="connsiteY1" fmla="*/ 914401 h 914401"/>
              <a:gd name="connsiteX0" fmla="*/ 0 w 6577599"/>
              <a:gd name="connsiteY0" fmla="*/ 0 h 990602"/>
              <a:gd name="connsiteX1" fmla="*/ 2960968 w 6577599"/>
              <a:gd name="connsiteY1" fmla="*/ 990602 h 990602"/>
              <a:gd name="connsiteX0" fmla="*/ 0 w 6577599"/>
              <a:gd name="connsiteY0" fmla="*/ 0 h 990602"/>
              <a:gd name="connsiteX1" fmla="*/ 2960968 w 6577599"/>
              <a:gd name="connsiteY1" fmla="*/ 990602 h 990602"/>
              <a:gd name="connsiteX0" fmla="*/ 0 w 13091693"/>
              <a:gd name="connsiteY0" fmla="*/ 0 h 1676402"/>
              <a:gd name="connsiteX1" fmla="*/ 9475063 w 13091693"/>
              <a:gd name="connsiteY1" fmla="*/ 1676402 h 1676402"/>
              <a:gd name="connsiteX0" fmla="*/ 0 w 5689300"/>
              <a:gd name="connsiteY0" fmla="*/ 0 h 1066800"/>
              <a:gd name="connsiteX1" fmla="*/ 2072670 w 5689300"/>
              <a:gd name="connsiteY1" fmla="*/ 1066800 h 1066800"/>
              <a:gd name="connsiteX0" fmla="*/ 0 w 11611214"/>
              <a:gd name="connsiteY0" fmla="*/ 0 h 1752600"/>
              <a:gd name="connsiteX1" fmla="*/ 7994584 w 11611214"/>
              <a:gd name="connsiteY1" fmla="*/ 1752600 h 1752600"/>
              <a:gd name="connsiteX0" fmla="*/ 0 w 6577587"/>
              <a:gd name="connsiteY0" fmla="*/ 0 h 685800"/>
              <a:gd name="connsiteX1" fmla="*/ 2960957 w 6577587"/>
              <a:gd name="connsiteY1" fmla="*/ 685800 h 685800"/>
              <a:gd name="connsiteX0" fmla="*/ 1036304 w 3997261"/>
              <a:gd name="connsiteY0" fmla="*/ 0 h 685800"/>
              <a:gd name="connsiteX1" fmla="*/ 3997261 w 3997261"/>
              <a:gd name="connsiteY1" fmla="*/ 685800 h 685800"/>
              <a:gd name="connsiteX0" fmla="*/ 0 w 4737531"/>
              <a:gd name="connsiteY0" fmla="*/ 0 h 685800"/>
              <a:gd name="connsiteX1" fmla="*/ 4737531 w 4737531"/>
              <a:gd name="connsiteY1" fmla="*/ 685800 h 685800"/>
              <a:gd name="connsiteX0" fmla="*/ 4589452 w 5171346"/>
              <a:gd name="connsiteY0" fmla="*/ 1168400 h 1563914"/>
              <a:gd name="connsiteX1" fmla="*/ 3997261 w 5171346"/>
              <a:gd name="connsiteY1" fmla="*/ 25400 h 1563914"/>
              <a:gd name="connsiteX0" fmla="*/ 0 w 4145340"/>
              <a:gd name="connsiteY0" fmla="*/ 330200 h 725714"/>
              <a:gd name="connsiteX1" fmla="*/ 4145339 w 4145340"/>
              <a:gd name="connsiteY1" fmla="*/ 25400 h 725714"/>
              <a:gd name="connsiteX0" fmla="*/ 0 w 4145340"/>
              <a:gd name="connsiteY0" fmla="*/ 475343 h 475343"/>
              <a:gd name="connsiteX1" fmla="*/ 4145339 w 4145340"/>
              <a:gd name="connsiteY1" fmla="*/ 170543 h 475343"/>
              <a:gd name="connsiteX0" fmla="*/ 0 w 4166521"/>
              <a:gd name="connsiteY0" fmla="*/ 475343 h 776514"/>
              <a:gd name="connsiteX1" fmla="*/ 4145339 w 4166521"/>
              <a:gd name="connsiteY1" fmla="*/ 170543 h 776514"/>
              <a:gd name="connsiteX0" fmla="*/ 0 w 4166521"/>
              <a:gd name="connsiteY0" fmla="*/ 685800 h 685800"/>
              <a:gd name="connsiteX1" fmla="*/ 4145340 w 4166521"/>
              <a:gd name="connsiteY1" fmla="*/ 0 h 685800"/>
              <a:gd name="connsiteX0" fmla="*/ 0 w 4145339"/>
              <a:gd name="connsiteY0" fmla="*/ 685800 h 685800"/>
              <a:gd name="connsiteX1" fmla="*/ 4145340 w 4145339"/>
              <a:gd name="connsiteY1" fmla="*/ 0 h 685800"/>
              <a:gd name="connsiteX0" fmla="*/ 0 w 3783033"/>
              <a:gd name="connsiteY0" fmla="*/ 475343 h 1026886"/>
              <a:gd name="connsiteX1" fmla="*/ 3783034 w 3783033"/>
              <a:gd name="connsiteY1" fmla="*/ 671286 h 1026886"/>
              <a:gd name="connsiteX0" fmla="*/ 0 w 3783033"/>
              <a:gd name="connsiteY0" fmla="*/ 137885 h 689428"/>
              <a:gd name="connsiteX1" fmla="*/ 3783034 w 3783033"/>
              <a:gd name="connsiteY1" fmla="*/ 333828 h 689428"/>
              <a:gd name="connsiteX0" fmla="*/ 0 w 3804215"/>
              <a:gd name="connsiteY0" fmla="*/ 137885 h 355600"/>
              <a:gd name="connsiteX1" fmla="*/ 3804215 w 3804215"/>
              <a:gd name="connsiteY1" fmla="*/ 0 h 355600"/>
              <a:gd name="connsiteX0" fmla="*/ 0 w 3623062"/>
              <a:gd name="connsiteY0" fmla="*/ 1077685 h 1077685"/>
              <a:gd name="connsiteX1" fmla="*/ 3623062 w 3623062"/>
              <a:gd name="connsiteY1" fmla="*/ 0 h 1077685"/>
              <a:gd name="connsiteX0" fmla="*/ 8372245 w 10073444"/>
              <a:gd name="connsiteY0" fmla="*/ 2351313 h 2351313"/>
              <a:gd name="connsiteX1" fmla="*/ 1126121 w 10073444"/>
              <a:gd name="connsiteY1" fmla="*/ 0 h 2351313"/>
              <a:gd name="connsiteX0" fmla="*/ 7768401 w 9469600"/>
              <a:gd name="connsiteY0" fmla="*/ 2351313 h 2351313"/>
              <a:gd name="connsiteX1" fmla="*/ 1126121 w 9469600"/>
              <a:gd name="connsiteY1" fmla="*/ 0 h 2351313"/>
              <a:gd name="connsiteX0" fmla="*/ 7466479 w 9167678"/>
              <a:gd name="connsiteY0" fmla="*/ 2253342 h 2253342"/>
              <a:gd name="connsiteX1" fmla="*/ 1126121 w 9167678"/>
              <a:gd name="connsiteY1" fmla="*/ 0 h 2253342"/>
              <a:gd name="connsiteX0" fmla="*/ 7466479 w 13249503"/>
              <a:gd name="connsiteY0" fmla="*/ 2253342 h 2253342"/>
              <a:gd name="connsiteX1" fmla="*/ 1126121 w 13249503"/>
              <a:gd name="connsiteY1" fmla="*/ 0 h 2253342"/>
              <a:gd name="connsiteX0" fmla="*/ 6340358 w 13915074"/>
              <a:gd name="connsiteY0" fmla="*/ 2443583 h 2443583"/>
              <a:gd name="connsiteX1" fmla="*/ 0 w 13915074"/>
              <a:gd name="connsiteY1" fmla="*/ 190241 h 2443583"/>
              <a:gd name="connsiteX0" fmla="*/ 8755733 w 14538757"/>
              <a:gd name="connsiteY0" fmla="*/ 3521270 h 3521270"/>
              <a:gd name="connsiteX1" fmla="*/ 0 w 14538757"/>
              <a:gd name="connsiteY1" fmla="*/ 190241 h 3521270"/>
              <a:gd name="connsiteX0" fmla="*/ 1207683 w 13915074"/>
              <a:gd name="connsiteY0" fmla="*/ 4207069 h 4207069"/>
              <a:gd name="connsiteX1" fmla="*/ 0 w 13915074"/>
              <a:gd name="connsiteY1" fmla="*/ 190241 h 4207069"/>
            </a:gdLst>
            <a:ahLst/>
            <a:cxnLst>
              <a:cxn ang="0">
                <a:pos x="connsiteX0" y="connsiteY0"/>
              </a:cxn>
              <a:cxn ang="0">
                <a:pos x="connsiteX1" y="connsiteY1"/>
              </a:cxn>
            </a:cxnLst>
            <a:rect l="l" t="t" r="r" b="b"/>
            <a:pathLst>
              <a:path w="13915074" h="4207069">
                <a:moveTo>
                  <a:pt x="1207683" y="4207069"/>
                </a:moveTo>
                <a:cubicBezTo>
                  <a:pt x="6990707" y="3506802"/>
                  <a:pt x="13915074" y="0"/>
                  <a:pt x="0" y="190241"/>
                </a:cubicBezTo>
              </a:path>
            </a:pathLst>
          </a:custGeom>
          <a:ln w="19050">
            <a:solidFill>
              <a:srgbClr val="C0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3" name="Freeform 12"/>
          <p:cNvSpPr/>
          <p:nvPr/>
        </p:nvSpPr>
        <p:spPr>
          <a:xfrm rot="10800000" flipH="1" flipV="1">
            <a:off x="3733800" y="1396405"/>
            <a:ext cx="3022621" cy="3251795"/>
          </a:xfrm>
          <a:custGeom>
            <a:avLst/>
            <a:gdLst>
              <a:gd name="connsiteX0" fmla="*/ 1047750 w 1047750"/>
              <a:gd name="connsiteY0" fmla="*/ 441325 h 441325"/>
              <a:gd name="connsiteX1" fmla="*/ 733425 w 1047750"/>
              <a:gd name="connsiteY1" fmla="*/ 60325 h 441325"/>
              <a:gd name="connsiteX2" fmla="*/ 0 w 1047750"/>
              <a:gd name="connsiteY2" fmla="*/ 79375 h 441325"/>
              <a:gd name="connsiteX0" fmla="*/ 3882575 w 4215347"/>
              <a:gd name="connsiteY0" fmla="*/ 472546 h 1021821"/>
              <a:gd name="connsiteX1" fmla="*/ 3568250 w 4215347"/>
              <a:gd name="connsiteY1" fmla="*/ 91546 h 1021821"/>
              <a:gd name="connsiteX2" fmla="*/ 0 w 4215347"/>
              <a:gd name="connsiteY2" fmla="*/ 1021821 h 1021821"/>
              <a:gd name="connsiteX0" fmla="*/ 3882575 w 3882575"/>
              <a:gd name="connsiteY0" fmla="*/ 160338 h 709613"/>
              <a:gd name="connsiteX1" fmla="*/ 1469909 w 3882575"/>
              <a:gd name="connsiteY1" fmla="*/ 252412 h 709613"/>
              <a:gd name="connsiteX2" fmla="*/ 0 w 3882575"/>
              <a:gd name="connsiteY2" fmla="*/ 709613 h 709613"/>
              <a:gd name="connsiteX0" fmla="*/ 2834825 w 2834825"/>
              <a:gd name="connsiteY0" fmla="*/ 203200 h 508001"/>
              <a:gd name="connsiteX1" fmla="*/ 1469909 w 2834825"/>
              <a:gd name="connsiteY1" fmla="*/ 50800 h 508001"/>
              <a:gd name="connsiteX2" fmla="*/ 0 w 2834825"/>
              <a:gd name="connsiteY2" fmla="*/ 508001 h 508001"/>
              <a:gd name="connsiteX0" fmla="*/ 2834825 w 2834825"/>
              <a:gd name="connsiteY0" fmla="*/ 0 h 304801"/>
              <a:gd name="connsiteX1" fmla="*/ 0 w 2834825"/>
              <a:gd name="connsiteY1" fmla="*/ 304801 h 304801"/>
              <a:gd name="connsiteX0" fmla="*/ 2624838 w 2624838"/>
              <a:gd name="connsiteY0" fmla="*/ 0 h 533401"/>
              <a:gd name="connsiteX1" fmla="*/ 0 w 2624838"/>
              <a:gd name="connsiteY1" fmla="*/ 533401 h 533401"/>
              <a:gd name="connsiteX0" fmla="*/ 2624838 w 2624838"/>
              <a:gd name="connsiteY0" fmla="*/ 18143 h 551544"/>
              <a:gd name="connsiteX1" fmla="*/ 0 w 2624838"/>
              <a:gd name="connsiteY1" fmla="*/ 551544 h 551544"/>
              <a:gd name="connsiteX0" fmla="*/ 2624838 w 2624838"/>
              <a:gd name="connsiteY0" fmla="*/ 18143 h 551544"/>
              <a:gd name="connsiteX1" fmla="*/ 0 w 2624838"/>
              <a:gd name="connsiteY1" fmla="*/ 551544 h 551544"/>
              <a:gd name="connsiteX0" fmla="*/ 2209865 w 10479430"/>
              <a:gd name="connsiteY0" fmla="*/ 18143 h 2227944"/>
              <a:gd name="connsiteX1" fmla="*/ 10204449 w 10479430"/>
              <a:gd name="connsiteY1" fmla="*/ 2227944 h 2227944"/>
              <a:gd name="connsiteX0" fmla="*/ 2209865 w 13821080"/>
              <a:gd name="connsiteY0" fmla="*/ 18143 h 2227944"/>
              <a:gd name="connsiteX1" fmla="*/ 10204449 w 13821080"/>
              <a:gd name="connsiteY1" fmla="*/ 2227944 h 2227944"/>
              <a:gd name="connsiteX0" fmla="*/ 2209865 w 6418691"/>
              <a:gd name="connsiteY0" fmla="*/ 18143 h 1008743"/>
              <a:gd name="connsiteX1" fmla="*/ 2802060 w 6418691"/>
              <a:gd name="connsiteY1" fmla="*/ 1008743 h 1008743"/>
              <a:gd name="connsiteX0" fmla="*/ 0 w 4208826"/>
              <a:gd name="connsiteY0" fmla="*/ 0 h 990600"/>
              <a:gd name="connsiteX1" fmla="*/ 592195 w 4208826"/>
              <a:gd name="connsiteY1" fmla="*/ 990600 h 990600"/>
              <a:gd name="connsiteX0" fmla="*/ 0 w 5985404"/>
              <a:gd name="connsiteY0" fmla="*/ 0 h 914401"/>
              <a:gd name="connsiteX1" fmla="*/ 2368773 w 5985404"/>
              <a:gd name="connsiteY1" fmla="*/ 914401 h 914401"/>
              <a:gd name="connsiteX0" fmla="*/ 0 w 6577599"/>
              <a:gd name="connsiteY0" fmla="*/ 0 h 990602"/>
              <a:gd name="connsiteX1" fmla="*/ 2960968 w 6577599"/>
              <a:gd name="connsiteY1" fmla="*/ 990602 h 990602"/>
              <a:gd name="connsiteX0" fmla="*/ 0 w 6577599"/>
              <a:gd name="connsiteY0" fmla="*/ 0 h 990602"/>
              <a:gd name="connsiteX1" fmla="*/ 2960968 w 6577599"/>
              <a:gd name="connsiteY1" fmla="*/ 990602 h 990602"/>
              <a:gd name="connsiteX0" fmla="*/ 0 w 13091693"/>
              <a:gd name="connsiteY0" fmla="*/ 0 h 1676402"/>
              <a:gd name="connsiteX1" fmla="*/ 9475063 w 13091693"/>
              <a:gd name="connsiteY1" fmla="*/ 1676402 h 1676402"/>
              <a:gd name="connsiteX0" fmla="*/ 0 w 5689300"/>
              <a:gd name="connsiteY0" fmla="*/ 0 h 1066800"/>
              <a:gd name="connsiteX1" fmla="*/ 2072670 w 5689300"/>
              <a:gd name="connsiteY1" fmla="*/ 1066800 h 1066800"/>
              <a:gd name="connsiteX0" fmla="*/ 0 w 11611214"/>
              <a:gd name="connsiteY0" fmla="*/ 0 h 1752600"/>
              <a:gd name="connsiteX1" fmla="*/ 7994584 w 11611214"/>
              <a:gd name="connsiteY1" fmla="*/ 1752600 h 1752600"/>
              <a:gd name="connsiteX0" fmla="*/ 0 w 6577587"/>
              <a:gd name="connsiteY0" fmla="*/ 0 h 685800"/>
              <a:gd name="connsiteX1" fmla="*/ 2960957 w 6577587"/>
              <a:gd name="connsiteY1" fmla="*/ 685800 h 685800"/>
              <a:gd name="connsiteX0" fmla="*/ 1036304 w 3997261"/>
              <a:gd name="connsiteY0" fmla="*/ 0 h 685800"/>
              <a:gd name="connsiteX1" fmla="*/ 3997261 w 3997261"/>
              <a:gd name="connsiteY1" fmla="*/ 685800 h 685800"/>
              <a:gd name="connsiteX0" fmla="*/ 0 w 4737531"/>
              <a:gd name="connsiteY0" fmla="*/ 0 h 685800"/>
              <a:gd name="connsiteX1" fmla="*/ 4737531 w 4737531"/>
              <a:gd name="connsiteY1" fmla="*/ 685800 h 685800"/>
              <a:gd name="connsiteX0" fmla="*/ 4589452 w 5171346"/>
              <a:gd name="connsiteY0" fmla="*/ 1168400 h 1563914"/>
              <a:gd name="connsiteX1" fmla="*/ 3997261 w 5171346"/>
              <a:gd name="connsiteY1" fmla="*/ 25400 h 1563914"/>
              <a:gd name="connsiteX0" fmla="*/ 0 w 4145340"/>
              <a:gd name="connsiteY0" fmla="*/ 330200 h 725714"/>
              <a:gd name="connsiteX1" fmla="*/ 4145339 w 4145340"/>
              <a:gd name="connsiteY1" fmla="*/ 25400 h 725714"/>
              <a:gd name="connsiteX0" fmla="*/ 0 w 4145340"/>
              <a:gd name="connsiteY0" fmla="*/ 475343 h 475343"/>
              <a:gd name="connsiteX1" fmla="*/ 4145339 w 4145340"/>
              <a:gd name="connsiteY1" fmla="*/ 170543 h 475343"/>
              <a:gd name="connsiteX0" fmla="*/ 0 w 4166521"/>
              <a:gd name="connsiteY0" fmla="*/ 475343 h 776514"/>
              <a:gd name="connsiteX1" fmla="*/ 4145339 w 4166521"/>
              <a:gd name="connsiteY1" fmla="*/ 170543 h 776514"/>
              <a:gd name="connsiteX0" fmla="*/ 0 w 4166521"/>
              <a:gd name="connsiteY0" fmla="*/ 685800 h 685800"/>
              <a:gd name="connsiteX1" fmla="*/ 4145340 w 4166521"/>
              <a:gd name="connsiteY1" fmla="*/ 0 h 685800"/>
              <a:gd name="connsiteX0" fmla="*/ 0 w 4145339"/>
              <a:gd name="connsiteY0" fmla="*/ 685800 h 685800"/>
              <a:gd name="connsiteX1" fmla="*/ 4145340 w 4145339"/>
              <a:gd name="connsiteY1" fmla="*/ 0 h 685800"/>
              <a:gd name="connsiteX0" fmla="*/ 0 w 3783033"/>
              <a:gd name="connsiteY0" fmla="*/ 475343 h 1026886"/>
              <a:gd name="connsiteX1" fmla="*/ 3783034 w 3783033"/>
              <a:gd name="connsiteY1" fmla="*/ 671286 h 1026886"/>
              <a:gd name="connsiteX0" fmla="*/ 0 w 3783033"/>
              <a:gd name="connsiteY0" fmla="*/ 137885 h 689428"/>
              <a:gd name="connsiteX1" fmla="*/ 3783034 w 3783033"/>
              <a:gd name="connsiteY1" fmla="*/ 333828 h 689428"/>
              <a:gd name="connsiteX0" fmla="*/ 0 w 3804215"/>
              <a:gd name="connsiteY0" fmla="*/ 137885 h 355600"/>
              <a:gd name="connsiteX1" fmla="*/ 3804215 w 3804215"/>
              <a:gd name="connsiteY1" fmla="*/ 0 h 355600"/>
              <a:gd name="connsiteX0" fmla="*/ 0 w 3623062"/>
              <a:gd name="connsiteY0" fmla="*/ 1077685 h 1077685"/>
              <a:gd name="connsiteX1" fmla="*/ 3623062 w 3623062"/>
              <a:gd name="connsiteY1" fmla="*/ 0 h 1077685"/>
              <a:gd name="connsiteX0" fmla="*/ 8372245 w 10073444"/>
              <a:gd name="connsiteY0" fmla="*/ 2351313 h 2351313"/>
              <a:gd name="connsiteX1" fmla="*/ 1126121 w 10073444"/>
              <a:gd name="connsiteY1" fmla="*/ 0 h 2351313"/>
              <a:gd name="connsiteX0" fmla="*/ 7768401 w 9469600"/>
              <a:gd name="connsiteY0" fmla="*/ 2351313 h 2351313"/>
              <a:gd name="connsiteX1" fmla="*/ 1126121 w 9469600"/>
              <a:gd name="connsiteY1" fmla="*/ 0 h 2351313"/>
              <a:gd name="connsiteX0" fmla="*/ 7466479 w 9167678"/>
              <a:gd name="connsiteY0" fmla="*/ 2253342 h 2253342"/>
              <a:gd name="connsiteX1" fmla="*/ 1126121 w 9167678"/>
              <a:gd name="connsiteY1" fmla="*/ 0 h 2253342"/>
              <a:gd name="connsiteX0" fmla="*/ 7466479 w 13249503"/>
              <a:gd name="connsiteY0" fmla="*/ 2253342 h 2253342"/>
              <a:gd name="connsiteX1" fmla="*/ 1126121 w 13249503"/>
              <a:gd name="connsiteY1" fmla="*/ 0 h 2253342"/>
              <a:gd name="connsiteX0" fmla="*/ 6340358 w 13915074"/>
              <a:gd name="connsiteY0" fmla="*/ 2443583 h 2443583"/>
              <a:gd name="connsiteX1" fmla="*/ 0 w 13915074"/>
              <a:gd name="connsiteY1" fmla="*/ 190241 h 2443583"/>
              <a:gd name="connsiteX0" fmla="*/ 6340358 w 13915074"/>
              <a:gd name="connsiteY0" fmla="*/ 2443583 h 2443583"/>
              <a:gd name="connsiteX1" fmla="*/ 6957537 w 13915074"/>
              <a:gd name="connsiteY1" fmla="*/ 2375706 h 2443583"/>
              <a:gd name="connsiteX2" fmla="*/ 0 w 13915074"/>
              <a:gd name="connsiteY2" fmla="*/ 190241 h 2443583"/>
              <a:gd name="connsiteX0" fmla="*/ 6340358 w 13915074"/>
              <a:gd name="connsiteY0" fmla="*/ 2443583 h 2443583"/>
              <a:gd name="connsiteX1" fmla="*/ 6957537 w 13915074"/>
              <a:gd name="connsiteY1" fmla="*/ 2375706 h 2443583"/>
              <a:gd name="connsiteX2" fmla="*/ 0 w 13915074"/>
              <a:gd name="connsiteY2" fmla="*/ 190241 h 2443583"/>
              <a:gd name="connsiteX0" fmla="*/ 6340358 w 6340359"/>
              <a:gd name="connsiteY0" fmla="*/ 2253342 h 2253342"/>
              <a:gd name="connsiteX1" fmla="*/ 0 w 6340359"/>
              <a:gd name="connsiteY1" fmla="*/ 0 h 2253342"/>
              <a:gd name="connsiteX0" fmla="*/ 6340358 w 11582017"/>
              <a:gd name="connsiteY0" fmla="*/ 2253342 h 2253342"/>
              <a:gd name="connsiteX1" fmla="*/ 0 w 11582017"/>
              <a:gd name="connsiteY1" fmla="*/ 0 h 2253342"/>
              <a:gd name="connsiteX0" fmla="*/ 6340358 w 11582017"/>
              <a:gd name="connsiteY0" fmla="*/ 2622644 h 2622644"/>
              <a:gd name="connsiteX1" fmla="*/ 0 w 11582017"/>
              <a:gd name="connsiteY1" fmla="*/ 369302 h 2622644"/>
              <a:gd name="connsiteX0" fmla="*/ 6539145 w 11780804"/>
              <a:gd name="connsiteY0" fmla="*/ 2745007 h 2745007"/>
              <a:gd name="connsiteX1" fmla="*/ 0 w 11780804"/>
              <a:gd name="connsiteY1" fmla="*/ 369302 h 2745007"/>
              <a:gd name="connsiteX0" fmla="*/ 6539145 w 11780804"/>
              <a:gd name="connsiteY0" fmla="*/ 2677130 h 2677130"/>
              <a:gd name="connsiteX1" fmla="*/ 0 w 11780804"/>
              <a:gd name="connsiteY1" fmla="*/ 369302 h 2677130"/>
              <a:gd name="connsiteX0" fmla="*/ 6758751 w 12000411"/>
              <a:gd name="connsiteY0" fmla="*/ 2609253 h 2609253"/>
              <a:gd name="connsiteX1" fmla="*/ 0 w 12000411"/>
              <a:gd name="connsiteY1" fmla="*/ 369302 h 2609253"/>
              <a:gd name="connsiteX0" fmla="*/ 6758751 w 12854936"/>
              <a:gd name="connsiteY0" fmla="*/ 2609253 h 2609253"/>
              <a:gd name="connsiteX1" fmla="*/ 0 w 12854936"/>
              <a:gd name="connsiteY1" fmla="*/ 369302 h 2609253"/>
              <a:gd name="connsiteX0" fmla="*/ 6758751 w 12854936"/>
              <a:gd name="connsiteY0" fmla="*/ 2353611 h 2353611"/>
              <a:gd name="connsiteX1" fmla="*/ 0 w 12854936"/>
              <a:gd name="connsiteY1" fmla="*/ 113660 h 2353611"/>
              <a:gd name="connsiteX0" fmla="*/ 1789078 w 7885264"/>
              <a:gd name="connsiteY0" fmla="*/ 2896629 h 2896629"/>
              <a:gd name="connsiteX1" fmla="*/ 0 w 7885264"/>
              <a:gd name="connsiteY1" fmla="*/ 113660 h 2896629"/>
            </a:gdLst>
            <a:ahLst/>
            <a:cxnLst>
              <a:cxn ang="0">
                <a:pos x="connsiteX0" y="connsiteY0"/>
              </a:cxn>
              <a:cxn ang="0">
                <a:pos x="connsiteX1" y="connsiteY1"/>
              </a:cxn>
            </a:cxnLst>
            <a:rect l="l" t="t" r="r" b="b"/>
            <a:pathLst>
              <a:path w="7885264" h="2896629">
                <a:moveTo>
                  <a:pt x="1789078" y="2896629"/>
                </a:moveTo>
                <a:cubicBezTo>
                  <a:pt x="7885263" y="2015932"/>
                  <a:pt x="6595192" y="0"/>
                  <a:pt x="0" y="113660"/>
                </a:cubicBezTo>
              </a:path>
            </a:pathLst>
          </a:custGeom>
          <a:ln w="19050">
            <a:solidFill>
              <a:srgbClr val="C00000">
                <a:alpha val="36863"/>
              </a:srgbClr>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4" name="TextBox 13"/>
          <p:cNvSpPr txBox="1"/>
          <p:nvPr/>
        </p:nvSpPr>
        <p:spPr>
          <a:xfrm>
            <a:off x="5562600" y="1981200"/>
            <a:ext cx="2590800" cy="646331"/>
          </a:xfrm>
          <a:prstGeom prst="rect">
            <a:avLst/>
          </a:prstGeom>
          <a:noFill/>
        </p:spPr>
        <p:txBody>
          <a:bodyPr wrap="square" rtlCol="0">
            <a:spAutoFit/>
          </a:bodyPr>
          <a:lstStyle/>
          <a:p>
            <a:pPr algn="ctr"/>
            <a:r>
              <a:rPr lang="en-GB" dirty="0">
                <a:solidFill>
                  <a:srgbClr val="C00000"/>
                </a:solidFill>
                <a:latin typeface="Conformity" pitchFamily="2" charset="0"/>
              </a:rPr>
              <a:t>Translation function needed at a service boundary</a:t>
            </a:r>
          </a:p>
        </p:txBody>
      </p:sp>
      <p:grpSp>
        <p:nvGrpSpPr>
          <p:cNvPr id="21" name="Group 20"/>
          <p:cNvGrpSpPr/>
          <p:nvPr/>
        </p:nvGrpSpPr>
        <p:grpSpPr>
          <a:xfrm>
            <a:off x="5119" y="730906"/>
            <a:ext cx="5481281" cy="1568489"/>
            <a:chOff x="5119" y="730906"/>
            <a:chExt cx="5481281" cy="1568489"/>
          </a:xfrm>
        </p:grpSpPr>
        <p:sp>
          <p:nvSpPr>
            <p:cNvPr id="10" name="TextBox 9"/>
            <p:cNvSpPr txBox="1"/>
            <p:nvPr/>
          </p:nvSpPr>
          <p:spPr>
            <a:xfrm>
              <a:off x="609600" y="914400"/>
              <a:ext cx="4876800" cy="1384995"/>
            </a:xfrm>
            <a:prstGeom prst="rect">
              <a:avLst/>
            </a:prstGeom>
            <a:noFill/>
          </p:spPr>
          <p:txBody>
            <a:bodyPr wrap="square" rtlCol="0">
              <a:spAutoFit/>
            </a:bodyPr>
            <a:lstStyle/>
            <a:p>
              <a:r>
                <a:rPr lang="en-GB" sz="1400" dirty="0">
                  <a:latin typeface="Consolas" pitchFamily="49" charset="0"/>
                  <a:cs typeface="Consolas" pitchFamily="49" charset="0"/>
                </a:rPr>
                <a:t>type </a:t>
              </a:r>
              <a:r>
                <a:rPr lang="en-GB" sz="1400" b="1" dirty="0" err="1">
                  <a:latin typeface="Consolas" pitchFamily="49" charset="0"/>
                  <a:cs typeface="Consolas" pitchFamily="49" charset="0"/>
                </a:rPr>
                <a:t>DbErrorMessage</a:t>
              </a:r>
              <a:r>
                <a:rPr lang="en-GB" sz="1400" dirty="0">
                  <a:latin typeface="Consolas" pitchFamily="49" charset="0"/>
                  <a:cs typeface="Consolas" pitchFamily="49" charset="0"/>
                </a:rPr>
                <a:t>&lt;'PK&gt; = </a:t>
              </a:r>
            </a:p>
            <a:p>
              <a:r>
                <a:rPr lang="en-GB" sz="1400" dirty="0">
                  <a:solidFill>
                    <a:schemeClr val="accent6">
                      <a:lumMod val="75000"/>
                    </a:schemeClr>
                  </a:solidFill>
                  <a:latin typeface="Consolas" pitchFamily="49" charset="0"/>
                  <a:cs typeface="Consolas" pitchFamily="49" charset="0"/>
                </a:rPr>
                <a:t>  </a:t>
              </a:r>
              <a:r>
                <a:rPr lang="en-GB" sz="1400" dirty="0">
                  <a:latin typeface="Consolas" pitchFamily="49" charset="0"/>
                  <a:cs typeface="Consolas" pitchFamily="49" charset="0"/>
                </a:rPr>
                <a:t>| </a:t>
              </a:r>
              <a:r>
                <a:rPr lang="en-GB" sz="1400" dirty="0" err="1">
                  <a:latin typeface="Consolas" pitchFamily="49" charset="0"/>
                  <a:cs typeface="Consolas" pitchFamily="49" charset="0"/>
                </a:rPr>
                <a:t>PrimaryKeyNotValid</a:t>
              </a:r>
              <a:r>
                <a:rPr lang="en-GB" sz="1400" dirty="0">
                  <a:latin typeface="Consolas" pitchFamily="49" charset="0"/>
                  <a:cs typeface="Consolas" pitchFamily="49" charset="0"/>
                </a:rPr>
                <a:t> of 'PK</a:t>
              </a:r>
            </a:p>
            <a:p>
              <a:r>
                <a:rPr lang="en-GB" sz="1400" dirty="0">
                  <a:latin typeface="Consolas" pitchFamily="49" charset="0"/>
                  <a:cs typeface="Consolas" pitchFamily="49" charset="0"/>
                </a:rPr>
                <a:t>  | </a:t>
              </a:r>
              <a:r>
                <a:rPr lang="en-GB" sz="1400" dirty="0" err="1">
                  <a:latin typeface="Consolas" pitchFamily="49" charset="0"/>
                  <a:cs typeface="Consolas" pitchFamily="49" charset="0"/>
                </a:rPr>
                <a:t>RecordNotFoundError</a:t>
              </a:r>
              <a:r>
                <a:rPr lang="en-GB" sz="1400" dirty="0">
                  <a:latin typeface="Consolas" pitchFamily="49" charset="0"/>
                  <a:cs typeface="Consolas" pitchFamily="49" charset="0"/>
                </a:rPr>
                <a:t> of 'PK</a:t>
              </a:r>
            </a:p>
            <a:p>
              <a:r>
                <a:rPr lang="en-GB" sz="1400" dirty="0">
                  <a:latin typeface="Consolas" pitchFamily="49" charset="0"/>
                  <a:cs typeface="Consolas" pitchFamily="49" charset="0"/>
                </a:rPr>
                <a:t>  | </a:t>
              </a:r>
              <a:r>
                <a:rPr lang="en-GB" sz="1400" dirty="0" err="1">
                  <a:latin typeface="Consolas" pitchFamily="49" charset="0"/>
                  <a:cs typeface="Consolas" pitchFamily="49" charset="0"/>
                </a:rPr>
                <a:t>DbTimeout</a:t>
              </a:r>
              <a:r>
                <a:rPr lang="en-GB" sz="1400" dirty="0">
                  <a:latin typeface="Consolas" pitchFamily="49" charset="0"/>
                  <a:cs typeface="Consolas" pitchFamily="49" charset="0"/>
                </a:rPr>
                <a:t> of </a:t>
              </a:r>
              <a:r>
                <a:rPr lang="en-GB" sz="1400" dirty="0" err="1">
                  <a:latin typeface="Consolas" pitchFamily="49" charset="0"/>
                  <a:cs typeface="Consolas" pitchFamily="49" charset="0"/>
                </a:rPr>
                <a:t>ConnectionString</a:t>
              </a:r>
              <a:r>
                <a:rPr lang="en-GB" sz="1400" dirty="0">
                  <a:latin typeface="Consolas" pitchFamily="49" charset="0"/>
                  <a:cs typeface="Consolas" pitchFamily="49" charset="0"/>
                </a:rPr>
                <a:t> * </a:t>
              </a:r>
              <a:r>
                <a:rPr lang="en-GB" sz="1400" dirty="0" err="1">
                  <a:latin typeface="Consolas" pitchFamily="49" charset="0"/>
                  <a:cs typeface="Consolas" pitchFamily="49" charset="0"/>
                </a:rPr>
                <a:t>TimeoutMs</a:t>
              </a:r>
              <a:endParaRPr lang="en-GB" sz="1400" dirty="0">
                <a:latin typeface="Consolas" pitchFamily="49" charset="0"/>
                <a:cs typeface="Consolas" pitchFamily="49" charset="0"/>
              </a:endParaRPr>
            </a:p>
            <a:p>
              <a:r>
                <a:rPr lang="en-GB" sz="1400" dirty="0">
                  <a:latin typeface="Consolas" pitchFamily="49" charset="0"/>
                  <a:cs typeface="Consolas" pitchFamily="49" charset="0"/>
                </a:rPr>
                <a:t>  | </a:t>
              </a:r>
              <a:r>
                <a:rPr lang="en-GB" sz="1400" dirty="0" err="1">
                  <a:latin typeface="Consolas" pitchFamily="49" charset="0"/>
                  <a:cs typeface="Consolas" pitchFamily="49" charset="0"/>
                </a:rPr>
                <a:t>DbConcurrencyError</a:t>
              </a:r>
              <a:endParaRPr lang="en-GB" sz="1400" dirty="0">
                <a:latin typeface="Consolas" pitchFamily="49" charset="0"/>
                <a:cs typeface="Consolas" pitchFamily="49" charset="0"/>
              </a:endParaRPr>
            </a:p>
            <a:p>
              <a:r>
                <a:rPr lang="en-GB" sz="1400" dirty="0">
                  <a:latin typeface="Consolas" pitchFamily="49" charset="0"/>
                  <a:cs typeface="Consolas" pitchFamily="49" charset="0"/>
                </a:rPr>
                <a:t>  | </a:t>
              </a:r>
              <a:r>
                <a:rPr lang="en-GB" sz="1400" dirty="0" err="1">
                  <a:latin typeface="Consolas" pitchFamily="49" charset="0"/>
                  <a:cs typeface="Consolas" pitchFamily="49" charset="0"/>
                </a:rPr>
                <a:t>DbAuthorizationError</a:t>
              </a:r>
              <a:r>
                <a:rPr lang="en-GB" sz="1400" dirty="0">
                  <a:latin typeface="Consolas" pitchFamily="49" charset="0"/>
                  <a:cs typeface="Consolas" pitchFamily="49" charset="0"/>
                </a:rPr>
                <a:t> of Credentials</a:t>
              </a:r>
            </a:p>
          </p:txBody>
        </p:sp>
        <p:sp>
          <p:nvSpPr>
            <p:cNvPr id="19" name="TextBox 18"/>
            <p:cNvSpPr txBox="1"/>
            <p:nvPr/>
          </p:nvSpPr>
          <p:spPr>
            <a:xfrm rot="21480000">
              <a:off x="5119" y="730906"/>
              <a:ext cx="2590800" cy="338554"/>
            </a:xfrm>
            <a:prstGeom prst="rect">
              <a:avLst/>
            </a:prstGeom>
            <a:noFill/>
          </p:spPr>
          <p:txBody>
            <a:bodyPr wrap="square" rtlCol="0">
              <a:spAutoFit/>
            </a:bodyPr>
            <a:lstStyle/>
            <a:p>
              <a:pPr algn="ctr"/>
              <a:r>
                <a:rPr lang="en-GB" sz="1600" dirty="0">
                  <a:solidFill>
                    <a:srgbClr val="C00000"/>
                  </a:solidFill>
                  <a:latin typeface="Conformity" pitchFamily="2" charset="0"/>
                </a:rPr>
                <a:t>Generic database errors</a:t>
              </a:r>
            </a:p>
          </p:txBody>
        </p:sp>
      </p:grpSp>
      <p:grpSp>
        <p:nvGrpSpPr>
          <p:cNvPr id="22" name="Group 21"/>
          <p:cNvGrpSpPr/>
          <p:nvPr/>
        </p:nvGrpSpPr>
        <p:grpSpPr>
          <a:xfrm>
            <a:off x="304800" y="3048000"/>
            <a:ext cx="4871681" cy="3076595"/>
            <a:chOff x="2214919" y="2483505"/>
            <a:chExt cx="4871681" cy="3076595"/>
          </a:xfrm>
        </p:grpSpPr>
        <p:sp>
          <p:nvSpPr>
            <p:cNvPr id="7" name="TextBox 6"/>
            <p:cNvSpPr txBox="1"/>
            <p:nvPr/>
          </p:nvSpPr>
          <p:spPr>
            <a:xfrm>
              <a:off x="2895600" y="2667000"/>
              <a:ext cx="4191000" cy="2893100"/>
            </a:xfrm>
            <a:prstGeom prst="rect">
              <a:avLst/>
            </a:prstGeom>
            <a:noFill/>
          </p:spPr>
          <p:txBody>
            <a:bodyPr wrap="square" rtlCol="0">
              <a:spAutoFit/>
            </a:bodyPr>
            <a:lstStyle/>
            <a:p>
              <a:r>
                <a:rPr lang="en-GB" sz="1400" dirty="0">
                  <a:latin typeface="Consolas" pitchFamily="49" charset="0"/>
                  <a:cs typeface="Consolas" pitchFamily="49" charset="0"/>
                </a:rPr>
                <a:t>type </a:t>
              </a:r>
              <a:r>
                <a:rPr lang="en-GB" sz="1400" b="1" dirty="0" err="1">
                  <a:latin typeface="Consolas" pitchFamily="49" charset="0"/>
                  <a:cs typeface="Consolas" pitchFamily="49" charset="0"/>
                </a:rPr>
                <a:t>MyUseCaseError</a:t>
              </a:r>
              <a:r>
                <a:rPr lang="en-GB" sz="1400" b="1" dirty="0">
                  <a:latin typeface="Consolas" pitchFamily="49" charset="0"/>
                  <a:cs typeface="Consolas" pitchFamily="49" charset="0"/>
                </a:rPr>
                <a:t> </a:t>
              </a:r>
              <a:r>
                <a:rPr lang="en-GB" sz="1400" dirty="0">
                  <a:latin typeface="Consolas" pitchFamily="49" charset="0"/>
                  <a:cs typeface="Consolas" pitchFamily="49" charset="0"/>
                </a:rPr>
                <a:t>= </a:t>
              </a:r>
            </a:p>
            <a:p>
              <a:r>
                <a:rPr lang="en-GB" sz="1400" dirty="0">
                  <a:latin typeface="Consolas" pitchFamily="49" charset="0"/>
                  <a:cs typeface="Consolas" pitchFamily="49" charset="0"/>
                </a:rPr>
                <a:t>  | </a:t>
              </a:r>
              <a:r>
                <a:rPr lang="en-GB" sz="1400" dirty="0" err="1">
                  <a:latin typeface="Consolas" pitchFamily="49" charset="0"/>
                  <a:cs typeface="Consolas" pitchFamily="49" charset="0"/>
                </a:rPr>
                <a:t>NameMustNotBeBlank</a:t>
              </a:r>
              <a:endParaRPr lang="en-GB" sz="1400" dirty="0">
                <a:latin typeface="Consolas" pitchFamily="49" charset="0"/>
                <a:cs typeface="Consolas" pitchFamily="49" charset="0"/>
              </a:endParaRPr>
            </a:p>
            <a:p>
              <a:r>
                <a:rPr lang="en-GB" sz="1400" dirty="0">
                  <a:latin typeface="Consolas" pitchFamily="49" charset="0"/>
                  <a:cs typeface="Consolas" pitchFamily="49" charset="0"/>
                </a:rPr>
                <a:t>  | </a:t>
              </a:r>
              <a:r>
                <a:rPr lang="en-GB" sz="1400" dirty="0" err="1">
                  <a:latin typeface="Consolas" pitchFamily="49" charset="0"/>
                  <a:cs typeface="Consolas" pitchFamily="49" charset="0"/>
                </a:rPr>
                <a:t>EmailMustNotBeBlank</a:t>
              </a:r>
              <a:endParaRPr lang="en-GB" sz="1400" dirty="0">
                <a:latin typeface="Consolas" pitchFamily="49" charset="0"/>
                <a:cs typeface="Consolas" pitchFamily="49" charset="0"/>
              </a:endParaRPr>
            </a:p>
            <a:p>
              <a:r>
                <a:rPr lang="en-GB" sz="1400" dirty="0">
                  <a:latin typeface="Consolas" pitchFamily="49" charset="0"/>
                  <a:cs typeface="Consolas" pitchFamily="49" charset="0"/>
                </a:rPr>
                <a:t>  | </a:t>
              </a:r>
              <a:r>
                <a:rPr lang="en-GB" sz="1400" dirty="0" err="1">
                  <a:latin typeface="Consolas" pitchFamily="49" charset="0"/>
                  <a:cs typeface="Consolas" pitchFamily="49" charset="0"/>
                </a:rPr>
                <a:t>EmailNotValid</a:t>
              </a:r>
              <a:r>
                <a:rPr lang="en-GB" sz="1400" dirty="0">
                  <a:latin typeface="Consolas" pitchFamily="49" charset="0"/>
                  <a:cs typeface="Consolas" pitchFamily="49" charset="0"/>
                </a:rPr>
                <a:t> of </a:t>
              </a:r>
              <a:r>
                <a:rPr lang="en-GB" sz="1400" dirty="0" err="1">
                  <a:latin typeface="Consolas" pitchFamily="49" charset="0"/>
                  <a:cs typeface="Consolas" pitchFamily="49" charset="0"/>
                </a:rPr>
                <a:t>EmailAddress</a:t>
              </a:r>
              <a:endParaRPr lang="en-GB" sz="1400" dirty="0">
                <a:latin typeface="Consolas" pitchFamily="49" charset="0"/>
                <a:cs typeface="Consolas" pitchFamily="49" charset="0"/>
              </a:endParaRPr>
            </a:p>
            <a:p>
              <a:r>
                <a:rPr lang="en-GB" sz="1400" dirty="0">
                  <a:solidFill>
                    <a:schemeClr val="accent3">
                      <a:lumMod val="50000"/>
                    </a:schemeClr>
                  </a:solidFill>
                  <a:latin typeface="Consolas" pitchFamily="49" charset="0"/>
                  <a:cs typeface="Consolas" pitchFamily="49" charset="0"/>
                </a:rPr>
                <a:t>  // database errors</a:t>
              </a:r>
            </a:p>
            <a:p>
              <a:r>
                <a:rPr lang="en-GB" sz="1400" dirty="0">
                  <a:latin typeface="Consolas" pitchFamily="49" charset="0"/>
                  <a:cs typeface="Consolas" pitchFamily="49" charset="0"/>
                </a:rPr>
                <a:t>  | </a:t>
              </a:r>
              <a:r>
                <a:rPr lang="en-GB" sz="1400" dirty="0" err="1">
                  <a:latin typeface="Consolas" pitchFamily="49" charset="0"/>
                  <a:cs typeface="Consolas" pitchFamily="49" charset="0"/>
                </a:rPr>
                <a:t>UserIdNotValid</a:t>
              </a:r>
              <a:r>
                <a:rPr lang="en-GB" sz="1400" dirty="0">
                  <a:latin typeface="Consolas" pitchFamily="49" charset="0"/>
                  <a:cs typeface="Consolas" pitchFamily="49" charset="0"/>
                </a:rPr>
                <a:t> of </a:t>
              </a:r>
              <a:r>
                <a:rPr lang="en-GB" sz="1400" dirty="0" err="1">
                  <a:latin typeface="Consolas" pitchFamily="49" charset="0"/>
                  <a:cs typeface="Consolas" pitchFamily="49" charset="0"/>
                </a:rPr>
                <a:t>UserId</a:t>
              </a:r>
              <a:endParaRPr lang="en-GB" sz="1400" dirty="0">
                <a:latin typeface="Consolas" pitchFamily="49" charset="0"/>
                <a:cs typeface="Consolas" pitchFamily="49" charset="0"/>
              </a:endParaRPr>
            </a:p>
            <a:p>
              <a:r>
                <a:rPr lang="en-GB" sz="1400" dirty="0">
                  <a:latin typeface="Consolas" pitchFamily="49" charset="0"/>
                  <a:cs typeface="Consolas" pitchFamily="49" charset="0"/>
                </a:rPr>
                <a:t>  | </a:t>
              </a:r>
              <a:r>
                <a:rPr lang="en-GB" sz="1400" dirty="0" err="1">
                  <a:latin typeface="Consolas" pitchFamily="49" charset="0"/>
                  <a:cs typeface="Consolas" pitchFamily="49" charset="0"/>
                </a:rPr>
                <a:t>DbUserNotFoundError</a:t>
              </a:r>
              <a:r>
                <a:rPr lang="en-GB" sz="1400" dirty="0">
                  <a:latin typeface="Consolas" pitchFamily="49" charset="0"/>
                  <a:cs typeface="Consolas" pitchFamily="49" charset="0"/>
                </a:rPr>
                <a:t> of </a:t>
              </a:r>
              <a:r>
                <a:rPr lang="en-GB" sz="1400" dirty="0" err="1">
                  <a:latin typeface="Consolas" pitchFamily="49" charset="0"/>
                  <a:cs typeface="Consolas" pitchFamily="49" charset="0"/>
                </a:rPr>
                <a:t>UserId</a:t>
              </a:r>
              <a:endParaRPr lang="en-GB" sz="1400" dirty="0">
                <a:latin typeface="Consolas" pitchFamily="49" charset="0"/>
                <a:cs typeface="Consolas" pitchFamily="49" charset="0"/>
              </a:endParaRPr>
            </a:p>
            <a:p>
              <a:r>
                <a:rPr lang="en-GB" sz="1400" dirty="0">
                  <a:latin typeface="Consolas" pitchFamily="49" charset="0"/>
                  <a:cs typeface="Consolas" pitchFamily="49" charset="0"/>
                </a:rPr>
                <a:t>  | </a:t>
              </a:r>
              <a:r>
                <a:rPr lang="en-GB" sz="1400" dirty="0" err="1">
                  <a:latin typeface="Consolas" pitchFamily="49" charset="0"/>
                  <a:cs typeface="Consolas" pitchFamily="49" charset="0"/>
                </a:rPr>
                <a:t>DbTimeout</a:t>
              </a:r>
              <a:r>
                <a:rPr lang="en-GB" sz="1400" dirty="0">
                  <a:latin typeface="Consolas" pitchFamily="49" charset="0"/>
                  <a:cs typeface="Consolas" pitchFamily="49" charset="0"/>
                </a:rPr>
                <a:t> of </a:t>
              </a:r>
              <a:r>
                <a:rPr lang="en-GB" sz="1400" dirty="0" err="1">
                  <a:latin typeface="Consolas" pitchFamily="49" charset="0"/>
                  <a:cs typeface="Consolas" pitchFamily="49" charset="0"/>
                </a:rPr>
                <a:t>ConnectionString</a:t>
              </a:r>
              <a:endParaRPr lang="en-GB" sz="1400" dirty="0">
                <a:latin typeface="Consolas" pitchFamily="49" charset="0"/>
                <a:cs typeface="Consolas" pitchFamily="49" charset="0"/>
              </a:endParaRPr>
            </a:p>
            <a:p>
              <a:r>
                <a:rPr lang="en-GB" sz="1400" dirty="0">
                  <a:latin typeface="Consolas" pitchFamily="49" charset="0"/>
                  <a:cs typeface="Consolas" pitchFamily="49" charset="0"/>
                </a:rPr>
                <a:t>  | </a:t>
              </a:r>
              <a:r>
                <a:rPr lang="en-GB" sz="1400" dirty="0" err="1">
                  <a:latin typeface="Consolas" pitchFamily="49" charset="0"/>
                  <a:cs typeface="Consolas" pitchFamily="49" charset="0"/>
                </a:rPr>
                <a:t>DbConcurrencyError</a:t>
              </a:r>
              <a:endParaRPr lang="en-GB" sz="1400" dirty="0">
                <a:latin typeface="Consolas" pitchFamily="49" charset="0"/>
                <a:cs typeface="Consolas" pitchFamily="49" charset="0"/>
              </a:endParaRPr>
            </a:p>
            <a:p>
              <a:r>
                <a:rPr lang="en-GB" sz="1400" dirty="0">
                  <a:latin typeface="Consolas" pitchFamily="49" charset="0"/>
                  <a:cs typeface="Consolas" pitchFamily="49" charset="0"/>
                </a:rPr>
                <a:t>  | </a:t>
              </a:r>
              <a:r>
                <a:rPr lang="en-GB" sz="1400" dirty="0" err="1">
                  <a:latin typeface="Consolas" pitchFamily="49" charset="0"/>
                  <a:cs typeface="Consolas" pitchFamily="49" charset="0"/>
                </a:rPr>
                <a:t>DbAuthorizationError</a:t>
              </a:r>
              <a:r>
                <a:rPr lang="en-GB" sz="1400" dirty="0">
                  <a:latin typeface="Consolas" pitchFamily="49" charset="0"/>
                  <a:cs typeface="Consolas" pitchFamily="49" charset="0"/>
                </a:rPr>
                <a:t> of Credentials</a:t>
              </a:r>
            </a:p>
            <a:p>
              <a:r>
                <a:rPr lang="en-GB" sz="1400" dirty="0">
                  <a:solidFill>
                    <a:schemeClr val="accent3">
                      <a:lumMod val="50000"/>
                    </a:schemeClr>
                  </a:solidFill>
                  <a:latin typeface="Consolas" pitchFamily="49" charset="0"/>
                  <a:cs typeface="Consolas" pitchFamily="49" charset="0"/>
                </a:rPr>
                <a:t>  // SMTP errors</a:t>
              </a:r>
            </a:p>
            <a:p>
              <a:r>
                <a:rPr lang="en-GB" sz="1400" dirty="0">
                  <a:latin typeface="Consolas" pitchFamily="49" charset="0"/>
                  <a:cs typeface="Consolas" pitchFamily="49" charset="0"/>
                </a:rPr>
                <a:t>  | </a:t>
              </a:r>
              <a:r>
                <a:rPr lang="en-GB" sz="1400" dirty="0" err="1">
                  <a:latin typeface="Consolas" pitchFamily="49" charset="0"/>
                  <a:cs typeface="Consolas" pitchFamily="49" charset="0"/>
                </a:rPr>
                <a:t>SmtpTimeout</a:t>
              </a:r>
              <a:r>
                <a:rPr lang="en-GB" sz="1400" dirty="0">
                  <a:latin typeface="Consolas" pitchFamily="49" charset="0"/>
                  <a:cs typeface="Consolas" pitchFamily="49" charset="0"/>
                </a:rPr>
                <a:t> of </a:t>
              </a:r>
              <a:r>
                <a:rPr lang="en-GB" sz="1400" dirty="0" err="1">
                  <a:latin typeface="Consolas" pitchFamily="49" charset="0"/>
                  <a:cs typeface="Consolas" pitchFamily="49" charset="0"/>
                </a:rPr>
                <a:t>SmtpConnection</a:t>
              </a:r>
              <a:endParaRPr lang="en-GB" sz="1400" dirty="0">
                <a:latin typeface="Consolas" pitchFamily="49" charset="0"/>
                <a:cs typeface="Consolas" pitchFamily="49" charset="0"/>
              </a:endParaRPr>
            </a:p>
            <a:p>
              <a:r>
                <a:rPr lang="en-GB" sz="1400" dirty="0">
                  <a:latin typeface="Consolas" pitchFamily="49" charset="0"/>
                  <a:cs typeface="Consolas" pitchFamily="49" charset="0"/>
                </a:rPr>
                <a:t>  | </a:t>
              </a:r>
              <a:r>
                <a:rPr lang="en-GB" sz="1400" dirty="0" err="1">
                  <a:latin typeface="Consolas" pitchFamily="49" charset="0"/>
                  <a:cs typeface="Consolas" pitchFamily="49" charset="0"/>
                </a:rPr>
                <a:t>SmtpBadRecipient</a:t>
              </a:r>
              <a:r>
                <a:rPr lang="en-GB" sz="1400" dirty="0">
                  <a:latin typeface="Consolas" pitchFamily="49" charset="0"/>
                  <a:cs typeface="Consolas" pitchFamily="49" charset="0"/>
                </a:rPr>
                <a:t> of </a:t>
              </a:r>
              <a:r>
                <a:rPr lang="en-GB" sz="1400" dirty="0" err="1">
                  <a:latin typeface="Consolas" pitchFamily="49" charset="0"/>
                  <a:cs typeface="Consolas" pitchFamily="49" charset="0"/>
                </a:rPr>
                <a:t>EmailAddress</a:t>
              </a:r>
              <a:endParaRPr lang="en-GB" sz="1400" dirty="0">
                <a:latin typeface="Consolas" pitchFamily="49" charset="0"/>
                <a:cs typeface="Consolas" pitchFamily="49" charset="0"/>
              </a:endParaRPr>
            </a:p>
          </p:txBody>
        </p:sp>
        <p:sp>
          <p:nvSpPr>
            <p:cNvPr id="20" name="TextBox 19"/>
            <p:cNvSpPr txBox="1"/>
            <p:nvPr/>
          </p:nvSpPr>
          <p:spPr>
            <a:xfrm rot="21480000">
              <a:off x="2214919" y="2483505"/>
              <a:ext cx="2590800" cy="338554"/>
            </a:xfrm>
            <a:prstGeom prst="rect">
              <a:avLst/>
            </a:prstGeom>
            <a:noFill/>
          </p:spPr>
          <p:txBody>
            <a:bodyPr wrap="square" rtlCol="0">
              <a:spAutoFit/>
            </a:bodyPr>
            <a:lstStyle/>
            <a:p>
              <a:pPr algn="ctr"/>
              <a:r>
                <a:rPr lang="en-GB" sz="1600" dirty="0">
                  <a:solidFill>
                    <a:srgbClr val="C00000"/>
                  </a:solidFill>
                  <a:latin typeface="Conformity" pitchFamily="2" charset="0"/>
                </a:rPr>
                <a:t>Specific errors for this use-case</a:t>
              </a:r>
            </a:p>
          </p:txBody>
        </p:sp>
      </p:grpSp>
      <p:sp>
        <p:nvSpPr>
          <p:cNvPr id="23" name="TextBox 22"/>
          <p:cNvSpPr txBox="1"/>
          <p:nvPr/>
        </p:nvSpPr>
        <p:spPr>
          <a:xfrm>
            <a:off x="5410200" y="3657600"/>
            <a:ext cx="3733800" cy="1323439"/>
          </a:xfrm>
          <a:prstGeom prst="rect">
            <a:avLst/>
          </a:prstGeom>
          <a:noFill/>
        </p:spPr>
        <p:txBody>
          <a:bodyPr wrap="square" rtlCol="0">
            <a:spAutoFit/>
          </a:bodyPr>
          <a:lstStyle/>
          <a:p>
            <a:r>
              <a:rPr lang="en-GB" sz="1100" dirty="0">
                <a:latin typeface="Consolas" pitchFamily="49" charset="0"/>
                <a:cs typeface="Consolas" pitchFamily="49" charset="0"/>
              </a:rPr>
              <a:t>let </a:t>
            </a:r>
            <a:r>
              <a:rPr lang="en-GB" sz="1100" dirty="0" err="1">
                <a:latin typeface="Consolas" pitchFamily="49" charset="0"/>
                <a:cs typeface="Consolas" pitchFamily="49" charset="0"/>
              </a:rPr>
              <a:t>dbResultToMyResult</a:t>
            </a:r>
            <a:r>
              <a:rPr lang="en-GB" sz="1100" dirty="0">
                <a:latin typeface="Consolas" pitchFamily="49" charset="0"/>
                <a:cs typeface="Consolas" pitchFamily="49" charset="0"/>
              </a:rPr>
              <a:t> </a:t>
            </a:r>
            <a:r>
              <a:rPr lang="en-GB" sz="1100" dirty="0" err="1">
                <a:latin typeface="Consolas" pitchFamily="49" charset="0"/>
                <a:cs typeface="Consolas" pitchFamily="49" charset="0"/>
              </a:rPr>
              <a:t>dbError</a:t>
            </a:r>
            <a:r>
              <a:rPr lang="en-GB" sz="1100" dirty="0">
                <a:latin typeface="Consolas" pitchFamily="49" charset="0"/>
                <a:cs typeface="Consolas" pitchFamily="49" charset="0"/>
              </a:rPr>
              <a:t> = </a:t>
            </a:r>
          </a:p>
          <a:p>
            <a:r>
              <a:rPr lang="en-GB" sz="1100" dirty="0">
                <a:latin typeface="Consolas" pitchFamily="49" charset="0"/>
                <a:cs typeface="Consolas" pitchFamily="49" charset="0"/>
              </a:rPr>
              <a:t>  match </a:t>
            </a:r>
            <a:r>
              <a:rPr lang="en-GB" sz="1100" dirty="0" err="1">
                <a:latin typeface="Consolas" pitchFamily="49" charset="0"/>
                <a:cs typeface="Consolas" pitchFamily="49" charset="0"/>
              </a:rPr>
              <a:t>dbError</a:t>
            </a:r>
            <a:r>
              <a:rPr lang="en-GB" sz="1100" dirty="0">
                <a:latin typeface="Consolas" pitchFamily="49" charset="0"/>
                <a:cs typeface="Consolas" pitchFamily="49" charset="0"/>
              </a:rPr>
              <a:t> with</a:t>
            </a:r>
          </a:p>
          <a:p>
            <a:r>
              <a:rPr lang="en-GB" sz="1100" dirty="0">
                <a:latin typeface="Consolas" pitchFamily="49" charset="0"/>
                <a:cs typeface="Consolas" pitchFamily="49" charset="0"/>
              </a:rPr>
              <a:t>  | </a:t>
            </a:r>
            <a:r>
              <a:rPr lang="en-GB" sz="1100" dirty="0" err="1">
                <a:latin typeface="Consolas" pitchFamily="49" charset="0"/>
                <a:cs typeface="Consolas" pitchFamily="49" charset="0"/>
              </a:rPr>
              <a:t>DbErrorMessage.PrimaryKeyNotValid</a:t>
            </a:r>
            <a:r>
              <a:rPr lang="en-GB" sz="1100" dirty="0">
                <a:latin typeface="Consolas" pitchFamily="49" charset="0"/>
                <a:cs typeface="Consolas" pitchFamily="49" charset="0"/>
              </a:rPr>
              <a:t> id -&gt;</a:t>
            </a:r>
          </a:p>
          <a:p>
            <a:r>
              <a:rPr lang="en-GB" sz="1100" dirty="0">
                <a:latin typeface="Consolas" pitchFamily="49" charset="0"/>
                <a:cs typeface="Consolas" pitchFamily="49" charset="0"/>
              </a:rPr>
              <a:t>     </a:t>
            </a:r>
            <a:r>
              <a:rPr lang="en-GB" sz="1100" dirty="0" err="1">
                <a:latin typeface="Consolas" pitchFamily="49" charset="0"/>
                <a:cs typeface="Consolas" pitchFamily="49" charset="0"/>
              </a:rPr>
              <a:t>MyUseCaseError.UserIdNotValid</a:t>
            </a:r>
            <a:r>
              <a:rPr lang="en-GB" sz="1100" dirty="0">
                <a:latin typeface="Consolas" pitchFamily="49" charset="0"/>
                <a:cs typeface="Consolas" pitchFamily="49" charset="0"/>
              </a:rPr>
              <a:t> id</a:t>
            </a:r>
          </a:p>
          <a:p>
            <a:r>
              <a:rPr lang="en-GB" sz="1100" dirty="0">
                <a:latin typeface="Consolas" pitchFamily="49" charset="0"/>
                <a:cs typeface="Consolas" pitchFamily="49" charset="0"/>
              </a:rPr>
              <a:t>  | </a:t>
            </a:r>
            <a:r>
              <a:rPr lang="en-GB" sz="1100" dirty="0" err="1">
                <a:latin typeface="Consolas" pitchFamily="49" charset="0"/>
                <a:cs typeface="Consolas" pitchFamily="49" charset="0"/>
              </a:rPr>
              <a:t>DbErrorMessage.RecordNotFoundError</a:t>
            </a:r>
            <a:r>
              <a:rPr lang="en-GB" sz="1100" dirty="0">
                <a:latin typeface="Consolas" pitchFamily="49" charset="0"/>
                <a:cs typeface="Consolas" pitchFamily="49" charset="0"/>
              </a:rPr>
              <a:t> id -&gt;</a:t>
            </a:r>
          </a:p>
          <a:p>
            <a:r>
              <a:rPr lang="en-GB" sz="1100" dirty="0">
                <a:latin typeface="Consolas" pitchFamily="49" charset="0"/>
                <a:cs typeface="Consolas" pitchFamily="49" charset="0"/>
              </a:rPr>
              <a:t>     </a:t>
            </a:r>
            <a:r>
              <a:rPr lang="en-GB" sz="1100" dirty="0" err="1">
                <a:latin typeface="Consolas" pitchFamily="49" charset="0"/>
                <a:cs typeface="Consolas" pitchFamily="49" charset="0"/>
              </a:rPr>
              <a:t>MyUseCaseError.DbUserNotFoundError</a:t>
            </a:r>
            <a:r>
              <a:rPr lang="en-GB" sz="1100" dirty="0">
                <a:latin typeface="Consolas" pitchFamily="49" charset="0"/>
                <a:cs typeface="Consolas" pitchFamily="49" charset="0"/>
              </a:rPr>
              <a:t> id</a:t>
            </a:r>
          </a:p>
          <a:p>
            <a:r>
              <a:rPr lang="en-GB" sz="1100" dirty="0">
                <a:latin typeface="Consolas" pitchFamily="49" charset="0"/>
                <a:cs typeface="Consolas" pitchFamily="49" charset="0"/>
              </a:rPr>
              <a:t>  | _  -&gt; // etc</a:t>
            </a:r>
          </a:p>
        </p:txBody>
      </p:sp>
      <p:sp>
        <p:nvSpPr>
          <p:cNvPr id="24" name="Rounded Rectangle 23"/>
          <p:cNvSpPr/>
          <p:nvPr/>
        </p:nvSpPr>
        <p:spPr>
          <a:xfrm>
            <a:off x="1066800" y="1143000"/>
            <a:ext cx="2590800" cy="304800"/>
          </a:xfrm>
          <a:prstGeom prst="roundRect">
            <a:avLst/>
          </a:prstGeom>
          <a:solidFill>
            <a:srgbClr val="FFFF99">
              <a:alpha val="16078"/>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Rounded Rectangle 24"/>
          <p:cNvSpPr/>
          <p:nvPr/>
        </p:nvSpPr>
        <p:spPr>
          <a:xfrm>
            <a:off x="1371600" y="4343400"/>
            <a:ext cx="2590800" cy="228600"/>
          </a:xfrm>
          <a:prstGeom prst="roundRect">
            <a:avLst/>
          </a:prstGeom>
          <a:solidFill>
            <a:srgbClr val="FFFF99">
              <a:alpha val="16078"/>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ounded Rectangle 25"/>
          <p:cNvSpPr/>
          <p:nvPr/>
        </p:nvSpPr>
        <p:spPr>
          <a:xfrm>
            <a:off x="5638800" y="4038600"/>
            <a:ext cx="3276600" cy="381000"/>
          </a:xfrm>
          <a:prstGeom prst="roundRect">
            <a:avLst/>
          </a:prstGeom>
          <a:solidFill>
            <a:srgbClr val="FFFF99">
              <a:alpha val="16078"/>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Freeform 26"/>
          <p:cNvSpPr/>
          <p:nvPr/>
        </p:nvSpPr>
        <p:spPr>
          <a:xfrm rot="10800000" flipH="1" flipV="1">
            <a:off x="3048000" y="1828801"/>
            <a:ext cx="2528104" cy="3347546"/>
          </a:xfrm>
          <a:custGeom>
            <a:avLst/>
            <a:gdLst>
              <a:gd name="connsiteX0" fmla="*/ 1047750 w 1047750"/>
              <a:gd name="connsiteY0" fmla="*/ 441325 h 441325"/>
              <a:gd name="connsiteX1" fmla="*/ 733425 w 1047750"/>
              <a:gd name="connsiteY1" fmla="*/ 60325 h 441325"/>
              <a:gd name="connsiteX2" fmla="*/ 0 w 1047750"/>
              <a:gd name="connsiteY2" fmla="*/ 79375 h 441325"/>
              <a:gd name="connsiteX0" fmla="*/ 3882575 w 4215347"/>
              <a:gd name="connsiteY0" fmla="*/ 472546 h 1021821"/>
              <a:gd name="connsiteX1" fmla="*/ 3568250 w 4215347"/>
              <a:gd name="connsiteY1" fmla="*/ 91546 h 1021821"/>
              <a:gd name="connsiteX2" fmla="*/ 0 w 4215347"/>
              <a:gd name="connsiteY2" fmla="*/ 1021821 h 1021821"/>
              <a:gd name="connsiteX0" fmla="*/ 3882575 w 3882575"/>
              <a:gd name="connsiteY0" fmla="*/ 160338 h 709613"/>
              <a:gd name="connsiteX1" fmla="*/ 1469909 w 3882575"/>
              <a:gd name="connsiteY1" fmla="*/ 252412 h 709613"/>
              <a:gd name="connsiteX2" fmla="*/ 0 w 3882575"/>
              <a:gd name="connsiteY2" fmla="*/ 709613 h 709613"/>
              <a:gd name="connsiteX0" fmla="*/ 2834825 w 2834825"/>
              <a:gd name="connsiteY0" fmla="*/ 203200 h 508001"/>
              <a:gd name="connsiteX1" fmla="*/ 1469909 w 2834825"/>
              <a:gd name="connsiteY1" fmla="*/ 50800 h 508001"/>
              <a:gd name="connsiteX2" fmla="*/ 0 w 2834825"/>
              <a:gd name="connsiteY2" fmla="*/ 508001 h 508001"/>
              <a:gd name="connsiteX0" fmla="*/ 2834825 w 2834825"/>
              <a:gd name="connsiteY0" fmla="*/ 0 h 304801"/>
              <a:gd name="connsiteX1" fmla="*/ 0 w 2834825"/>
              <a:gd name="connsiteY1" fmla="*/ 304801 h 304801"/>
              <a:gd name="connsiteX0" fmla="*/ 2624838 w 2624838"/>
              <a:gd name="connsiteY0" fmla="*/ 0 h 533401"/>
              <a:gd name="connsiteX1" fmla="*/ 0 w 2624838"/>
              <a:gd name="connsiteY1" fmla="*/ 533401 h 533401"/>
              <a:gd name="connsiteX0" fmla="*/ 2624838 w 2624838"/>
              <a:gd name="connsiteY0" fmla="*/ 18143 h 551544"/>
              <a:gd name="connsiteX1" fmla="*/ 0 w 2624838"/>
              <a:gd name="connsiteY1" fmla="*/ 551544 h 551544"/>
              <a:gd name="connsiteX0" fmla="*/ 2624838 w 2624838"/>
              <a:gd name="connsiteY0" fmla="*/ 18143 h 551544"/>
              <a:gd name="connsiteX1" fmla="*/ 0 w 2624838"/>
              <a:gd name="connsiteY1" fmla="*/ 551544 h 551544"/>
              <a:gd name="connsiteX0" fmla="*/ 2209865 w 10479430"/>
              <a:gd name="connsiteY0" fmla="*/ 18143 h 2227944"/>
              <a:gd name="connsiteX1" fmla="*/ 10204449 w 10479430"/>
              <a:gd name="connsiteY1" fmla="*/ 2227944 h 2227944"/>
              <a:gd name="connsiteX0" fmla="*/ 2209865 w 13821080"/>
              <a:gd name="connsiteY0" fmla="*/ 18143 h 2227944"/>
              <a:gd name="connsiteX1" fmla="*/ 10204449 w 13821080"/>
              <a:gd name="connsiteY1" fmla="*/ 2227944 h 2227944"/>
              <a:gd name="connsiteX0" fmla="*/ 2209865 w 6418691"/>
              <a:gd name="connsiteY0" fmla="*/ 18143 h 1008743"/>
              <a:gd name="connsiteX1" fmla="*/ 2802060 w 6418691"/>
              <a:gd name="connsiteY1" fmla="*/ 1008743 h 1008743"/>
              <a:gd name="connsiteX0" fmla="*/ 0 w 4208826"/>
              <a:gd name="connsiteY0" fmla="*/ 0 h 990600"/>
              <a:gd name="connsiteX1" fmla="*/ 592195 w 4208826"/>
              <a:gd name="connsiteY1" fmla="*/ 990600 h 990600"/>
              <a:gd name="connsiteX0" fmla="*/ 0 w 5985404"/>
              <a:gd name="connsiteY0" fmla="*/ 0 h 914401"/>
              <a:gd name="connsiteX1" fmla="*/ 2368773 w 5985404"/>
              <a:gd name="connsiteY1" fmla="*/ 914401 h 914401"/>
              <a:gd name="connsiteX0" fmla="*/ 0 w 6577599"/>
              <a:gd name="connsiteY0" fmla="*/ 0 h 990602"/>
              <a:gd name="connsiteX1" fmla="*/ 2960968 w 6577599"/>
              <a:gd name="connsiteY1" fmla="*/ 990602 h 990602"/>
              <a:gd name="connsiteX0" fmla="*/ 0 w 6577599"/>
              <a:gd name="connsiteY0" fmla="*/ 0 h 990602"/>
              <a:gd name="connsiteX1" fmla="*/ 2960968 w 6577599"/>
              <a:gd name="connsiteY1" fmla="*/ 990602 h 990602"/>
              <a:gd name="connsiteX0" fmla="*/ 0 w 13091693"/>
              <a:gd name="connsiteY0" fmla="*/ 0 h 1676402"/>
              <a:gd name="connsiteX1" fmla="*/ 9475063 w 13091693"/>
              <a:gd name="connsiteY1" fmla="*/ 1676402 h 1676402"/>
              <a:gd name="connsiteX0" fmla="*/ 0 w 5689300"/>
              <a:gd name="connsiteY0" fmla="*/ 0 h 1066800"/>
              <a:gd name="connsiteX1" fmla="*/ 2072670 w 5689300"/>
              <a:gd name="connsiteY1" fmla="*/ 1066800 h 1066800"/>
              <a:gd name="connsiteX0" fmla="*/ 0 w 11611214"/>
              <a:gd name="connsiteY0" fmla="*/ 0 h 1752600"/>
              <a:gd name="connsiteX1" fmla="*/ 7994584 w 11611214"/>
              <a:gd name="connsiteY1" fmla="*/ 1752600 h 1752600"/>
              <a:gd name="connsiteX0" fmla="*/ 0 w 6577587"/>
              <a:gd name="connsiteY0" fmla="*/ 0 h 685800"/>
              <a:gd name="connsiteX1" fmla="*/ 2960957 w 6577587"/>
              <a:gd name="connsiteY1" fmla="*/ 685800 h 685800"/>
              <a:gd name="connsiteX0" fmla="*/ 1036304 w 3997261"/>
              <a:gd name="connsiteY0" fmla="*/ 0 h 685800"/>
              <a:gd name="connsiteX1" fmla="*/ 3997261 w 3997261"/>
              <a:gd name="connsiteY1" fmla="*/ 685800 h 685800"/>
              <a:gd name="connsiteX0" fmla="*/ 0 w 4737531"/>
              <a:gd name="connsiteY0" fmla="*/ 0 h 685800"/>
              <a:gd name="connsiteX1" fmla="*/ 4737531 w 4737531"/>
              <a:gd name="connsiteY1" fmla="*/ 685800 h 685800"/>
              <a:gd name="connsiteX0" fmla="*/ 4589452 w 5171346"/>
              <a:gd name="connsiteY0" fmla="*/ 1168400 h 1563914"/>
              <a:gd name="connsiteX1" fmla="*/ 3997261 w 5171346"/>
              <a:gd name="connsiteY1" fmla="*/ 25400 h 1563914"/>
              <a:gd name="connsiteX0" fmla="*/ 0 w 4145340"/>
              <a:gd name="connsiteY0" fmla="*/ 330200 h 725714"/>
              <a:gd name="connsiteX1" fmla="*/ 4145339 w 4145340"/>
              <a:gd name="connsiteY1" fmla="*/ 25400 h 725714"/>
              <a:gd name="connsiteX0" fmla="*/ 0 w 4145340"/>
              <a:gd name="connsiteY0" fmla="*/ 475343 h 475343"/>
              <a:gd name="connsiteX1" fmla="*/ 4145339 w 4145340"/>
              <a:gd name="connsiteY1" fmla="*/ 170543 h 475343"/>
              <a:gd name="connsiteX0" fmla="*/ 0 w 4166521"/>
              <a:gd name="connsiteY0" fmla="*/ 475343 h 776514"/>
              <a:gd name="connsiteX1" fmla="*/ 4145339 w 4166521"/>
              <a:gd name="connsiteY1" fmla="*/ 170543 h 776514"/>
              <a:gd name="connsiteX0" fmla="*/ 0 w 4166521"/>
              <a:gd name="connsiteY0" fmla="*/ 685800 h 685800"/>
              <a:gd name="connsiteX1" fmla="*/ 4145340 w 4166521"/>
              <a:gd name="connsiteY1" fmla="*/ 0 h 685800"/>
              <a:gd name="connsiteX0" fmla="*/ 0 w 4145339"/>
              <a:gd name="connsiteY0" fmla="*/ 685800 h 685800"/>
              <a:gd name="connsiteX1" fmla="*/ 4145340 w 4145339"/>
              <a:gd name="connsiteY1" fmla="*/ 0 h 685800"/>
              <a:gd name="connsiteX0" fmla="*/ 0 w 3783033"/>
              <a:gd name="connsiteY0" fmla="*/ 475343 h 1026886"/>
              <a:gd name="connsiteX1" fmla="*/ 3783034 w 3783033"/>
              <a:gd name="connsiteY1" fmla="*/ 671286 h 1026886"/>
              <a:gd name="connsiteX0" fmla="*/ 0 w 3783033"/>
              <a:gd name="connsiteY0" fmla="*/ 137885 h 689428"/>
              <a:gd name="connsiteX1" fmla="*/ 3783034 w 3783033"/>
              <a:gd name="connsiteY1" fmla="*/ 333828 h 689428"/>
              <a:gd name="connsiteX0" fmla="*/ 0 w 3804215"/>
              <a:gd name="connsiteY0" fmla="*/ 137885 h 355600"/>
              <a:gd name="connsiteX1" fmla="*/ 3804215 w 3804215"/>
              <a:gd name="connsiteY1" fmla="*/ 0 h 355600"/>
              <a:gd name="connsiteX0" fmla="*/ 0 w 3623062"/>
              <a:gd name="connsiteY0" fmla="*/ 1077685 h 1077685"/>
              <a:gd name="connsiteX1" fmla="*/ 3623062 w 3623062"/>
              <a:gd name="connsiteY1" fmla="*/ 0 h 1077685"/>
              <a:gd name="connsiteX0" fmla="*/ 8372245 w 10073444"/>
              <a:gd name="connsiteY0" fmla="*/ 2351313 h 2351313"/>
              <a:gd name="connsiteX1" fmla="*/ 1126121 w 10073444"/>
              <a:gd name="connsiteY1" fmla="*/ 0 h 2351313"/>
              <a:gd name="connsiteX0" fmla="*/ 7768401 w 9469600"/>
              <a:gd name="connsiteY0" fmla="*/ 2351313 h 2351313"/>
              <a:gd name="connsiteX1" fmla="*/ 1126121 w 9469600"/>
              <a:gd name="connsiteY1" fmla="*/ 0 h 2351313"/>
              <a:gd name="connsiteX0" fmla="*/ 7466479 w 9167678"/>
              <a:gd name="connsiteY0" fmla="*/ 2253342 h 2253342"/>
              <a:gd name="connsiteX1" fmla="*/ 1126121 w 9167678"/>
              <a:gd name="connsiteY1" fmla="*/ 0 h 2253342"/>
              <a:gd name="connsiteX0" fmla="*/ 7466479 w 13249503"/>
              <a:gd name="connsiteY0" fmla="*/ 2253342 h 2253342"/>
              <a:gd name="connsiteX1" fmla="*/ 1126121 w 13249503"/>
              <a:gd name="connsiteY1" fmla="*/ 0 h 2253342"/>
              <a:gd name="connsiteX0" fmla="*/ 6340358 w 13915074"/>
              <a:gd name="connsiteY0" fmla="*/ 2443583 h 2443583"/>
              <a:gd name="connsiteX1" fmla="*/ 0 w 13915074"/>
              <a:gd name="connsiteY1" fmla="*/ 190241 h 2443583"/>
              <a:gd name="connsiteX0" fmla="*/ 6340358 w 13915074"/>
              <a:gd name="connsiteY0" fmla="*/ 2443583 h 2443583"/>
              <a:gd name="connsiteX1" fmla="*/ 6957537 w 13915074"/>
              <a:gd name="connsiteY1" fmla="*/ 2375706 h 2443583"/>
              <a:gd name="connsiteX2" fmla="*/ 0 w 13915074"/>
              <a:gd name="connsiteY2" fmla="*/ 190241 h 2443583"/>
              <a:gd name="connsiteX0" fmla="*/ 6340358 w 13915074"/>
              <a:gd name="connsiteY0" fmla="*/ 2443583 h 2443583"/>
              <a:gd name="connsiteX1" fmla="*/ 6957537 w 13915074"/>
              <a:gd name="connsiteY1" fmla="*/ 2375706 h 2443583"/>
              <a:gd name="connsiteX2" fmla="*/ 0 w 13915074"/>
              <a:gd name="connsiteY2" fmla="*/ 190241 h 2443583"/>
              <a:gd name="connsiteX0" fmla="*/ 6340358 w 6340359"/>
              <a:gd name="connsiteY0" fmla="*/ 2253342 h 2253342"/>
              <a:gd name="connsiteX1" fmla="*/ 0 w 6340359"/>
              <a:gd name="connsiteY1" fmla="*/ 0 h 2253342"/>
              <a:gd name="connsiteX0" fmla="*/ 6340358 w 11582017"/>
              <a:gd name="connsiteY0" fmla="*/ 2253342 h 2253342"/>
              <a:gd name="connsiteX1" fmla="*/ 0 w 11582017"/>
              <a:gd name="connsiteY1" fmla="*/ 0 h 2253342"/>
              <a:gd name="connsiteX0" fmla="*/ 6340358 w 11582017"/>
              <a:gd name="connsiteY0" fmla="*/ 2622644 h 2622644"/>
              <a:gd name="connsiteX1" fmla="*/ 0 w 11582017"/>
              <a:gd name="connsiteY1" fmla="*/ 369302 h 2622644"/>
              <a:gd name="connsiteX0" fmla="*/ 6539145 w 11780804"/>
              <a:gd name="connsiteY0" fmla="*/ 2745007 h 2745007"/>
              <a:gd name="connsiteX1" fmla="*/ 0 w 11780804"/>
              <a:gd name="connsiteY1" fmla="*/ 369302 h 2745007"/>
              <a:gd name="connsiteX0" fmla="*/ 6539145 w 11780804"/>
              <a:gd name="connsiteY0" fmla="*/ 2677130 h 2677130"/>
              <a:gd name="connsiteX1" fmla="*/ 0 w 11780804"/>
              <a:gd name="connsiteY1" fmla="*/ 369302 h 2677130"/>
              <a:gd name="connsiteX0" fmla="*/ 6758751 w 12000411"/>
              <a:gd name="connsiteY0" fmla="*/ 2609253 h 2609253"/>
              <a:gd name="connsiteX1" fmla="*/ 0 w 12000411"/>
              <a:gd name="connsiteY1" fmla="*/ 369302 h 2609253"/>
              <a:gd name="connsiteX0" fmla="*/ 6758751 w 12854936"/>
              <a:gd name="connsiteY0" fmla="*/ 2609253 h 2609253"/>
              <a:gd name="connsiteX1" fmla="*/ 0 w 12854936"/>
              <a:gd name="connsiteY1" fmla="*/ 369302 h 2609253"/>
              <a:gd name="connsiteX0" fmla="*/ 6758751 w 12854936"/>
              <a:gd name="connsiteY0" fmla="*/ 2353611 h 2353611"/>
              <a:gd name="connsiteX1" fmla="*/ 0 w 12854936"/>
              <a:gd name="connsiteY1" fmla="*/ 113660 h 2353611"/>
              <a:gd name="connsiteX0" fmla="*/ 1789078 w 7885264"/>
              <a:gd name="connsiteY0" fmla="*/ 2896629 h 2896629"/>
              <a:gd name="connsiteX1" fmla="*/ 0 w 7885264"/>
              <a:gd name="connsiteY1" fmla="*/ 113660 h 2896629"/>
              <a:gd name="connsiteX0" fmla="*/ 795147 w 6891333"/>
              <a:gd name="connsiteY0" fmla="*/ 2918725 h 2918725"/>
              <a:gd name="connsiteX1" fmla="*/ 0 w 6891333"/>
              <a:gd name="connsiteY1" fmla="*/ 113660 h 2918725"/>
              <a:gd name="connsiteX0" fmla="*/ 795147 w 6595193"/>
              <a:gd name="connsiteY0" fmla="*/ 2918725 h 2981922"/>
              <a:gd name="connsiteX1" fmla="*/ 0 w 6595193"/>
              <a:gd name="connsiteY1" fmla="*/ 113660 h 2981922"/>
            </a:gdLst>
            <a:ahLst/>
            <a:cxnLst>
              <a:cxn ang="0">
                <a:pos x="connsiteX0" y="connsiteY0"/>
              </a:cxn>
              <a:cxn ang="0">
                <a:pos x="connsiteX1" y="connsiteY1"/>
              </a:cxn>
            </a:cxnLst>
            <a:rect l="l" t="t" r="r" b="b"/>
            <a:pathLst>
              <a:path w="6595193" h="2981922">
                <a:moveTo>
                  <a:pt x="795147" y="2918725"/>
                </a:moveTo>
                <a:cubicBezTo>
                  <a:pt x="6491419" y="2981922"/>
                  <a:pt x="6595192" y="0"/>
                  <a:pt x="0" y="113660"/>
                </a:cubicBezTo>
              </a:path>
            </a:pathLst>
          </a:custGeom>
          <a:ln w="19050">
            <a:solidFill>
              <a:srgbClr val="C00000">
                <a:alpha val="36863"/>
              </a:srgbClr>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8" name="Rounded Rectangle 27"/>
          <p:cNvSpPr/>
          <p:nvPr/>
        </p:nvSpPr>
        <p:spPr>
          <a:xfrm>
            <a:off x="5638800" y="4419600"/>
            <a:ext cx="3276600" cy="304800"/>
          </a:xfrm>
          <a:prstGeom prst="roundRect">
            <a:avLst/>
          </a:prstGeom>
          <a:solidFill>
            <a:srgbClr val="FFFF99">
              <a:alpha val="5882"/>
            </a:srgbClr>
          </a:solidFill>
          <a:ln>
            <a:solidFill>
              <a:srgbClr val="C00000">
                <a:alpha val="32941"/>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3" grpId="0" animBg="1"/>
      <p:bldP spid="14" grpId="0"/>
      <p:bldP spid="23" grpId="0"/>
      <p:bldP spid="27" grpId="0" animBg="1"/>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Designing for errors – converting to strings</a:t>
            </a:r>
          </a:p>
        </p:txBody>
      </p:sp>
      <p:grpSp>
        <p:nvGrpSpPr>
          <p:cNvPr id="5" name="Group 33"/>
          <p:cNvGrpSpPr/>
          <p:nvPr/>
        </p:nvGrpSpPr>
        <p:grpSpPr>
          <a:xfrm>
            <a:off x="4267200" y="3429000"/>
            <a:ext cx="4495800" cy="1069622"/>
            <a:chOff x="5251762" y="1316788"/>
            <a:chExt cx="4495800" cy="1069622"/>
          </a:xfrm>
        </p:grpSpPr>
        <p:sp>
          <p:nvSpPr>
            <p:cNvPr id="6" name="TextBox 5"/>
            <p:cNvSpPr txBox="1"/>
            <p:nvPr/>
          </p:nvSpPr>
          <p:spPr>
            <a:xfrm>
              <a:off x="6242362" y="1697788"/>
              <a:ext cx="3505200" cy="646331"/>
            </a:xfrm>
            <a:prstGeom prst="rect">
              <a:avLst/>
            </a:prstGeom>
            <a:noFill/>
          </p:spPr>
          <p:txBody>
            <a:bodyPr wrap="square" rtlCol="0">
              <a:spAutoFit/>
            </a:bodyPr>
            <a:lstStyle/>
            <a:p>
              <a:pPr algn="ctr"/>
              <a:r>
                <a:rPr lang="en-GB" dirty="0">
                  <a:solidFill>
                    <a:srgbClr val="C00000"/>
                  </a:solidFill>
                  <a:latin typeface="Conformity" pitchFamily="2" charset="0"/>
                </a:rPr>
                <a:t>No longer works – each case must now be explicitly converted to a string</a:t>
              </a:r>
            </a:p>
          </p:txBody>
        </p:sp>
        <p:sp>
          <p:nvSpPr>
            <p:cNvPr id="8" name="Freeform 7"/>
            <p:cNvSpPr/>
            <p:nvPr/>
          </p:nvSpPr>
          <p:spPr>
            <a:xfrm rot="10800000" flipH="1" flipV="1">
              <a:off x="5251762" y="1316788"/>
              <a:ext cx="1295400" cy="1069622"/>
            </a:xfrm>
            <a:custGeom>
              <a:avLst/>
              <a:gdLst>
                <a:gd name="connsiteX0" fmla="*/ 1047750 w 1047750"/>
                <a:gd name="connsiteY0" fmla="*/ 441325 h 441325"/>
                <a:gd name="connsiteX1" fmla="*/ 733425 w 1047750"/>
                <a:gd name="connsiteY1" fmla="*/ 60325 h 441325"/>
                <a:gd name="connsiteX2" fmla="*/ 0 w 1047750"/>
                <a:gd name="connsiteY2" fmla="*/ 79375 h 441325"/>
                <a:gd name="connsiteX0" fmla="*/ 3882575 w 4215347"/>
                <a:gd name="connsiteY0" fmla="*/ 472546 h 1021821"/>
                <a:gd name="connsiteX1" fmla="*/ 3568250 w 4215347"/>
                <a:gd name="connsiteY1" fmla="*/ 91546 h 1021821"/>
                <a:gd name="connsiteX2" fmla="*/ 0 w 4215347"/>
                <a:gd name="connsiteY2" fmla="*/ 1021821 h 1021821"/>
                <a:gd name="connsiteX0" fmla="*/ 3882575 w 3882575"/>
                <a:gd name="connsiteY0" fmla="*/ 160338 h 709613"/>
                <a:gd name="connsiteX1" fmla="*/ 1469909 w 3882575"/>
                <a:gd name="connsiteY1" fmla="*/ 252412 h 709613"/>
                <a:gd name="connsiteX2" fmla="*/ 0 w 3882575"/>
                <a:gd name="connsiteY2" fmla="*/ 709613 h 709613"/>
                <a:gd name="connsiteX0" fmla="*/ 2834825 w 2834825"/>
                <a:gd name="connsiteY0" fmla="*/ 203200 h 508001"/>
                <a:gd name="connsiteX1" fmla="*/ 1469909 w 2834825"/>
                <a:gd name="connsiteY1" fmla="*/ 50800 h 508001"/>
                <a:gd name="connsiteX2" fmla="*/ 0 w 2834825"/>
                <a:gd name="connsiteY2" fmla="*/ 508001 h 508001"/>
                <a:gd name="connsiteX0" fmla="*/ 2834825 w 2834825"/>
                <a:gd name="connsiteY0" fmla="*/ 0 h 304801"/>
                <a:gd name="connsiteX1" fmla="*/ 0 w 2834825"/>
                <a:gd name="connsiteY1" fmla="*/ 304801 h 304801"/>
                <a:gd name="connsiteX0" fmla="*/ 2624838 w 2624838"/>
                <a:gd name="connsiteY0" fmla="*/ 0 h 533401"/>
                <a:gd name="connsiteX1" fmla="*/ 0 w 2624838"/>
                <a:gd name="connsiteY1" fmla="*/ 533401 h 533401"/>
                <a:gd name="connsiteX0" fmla="*/ 2624838 w 2624838"/>
                <a:gd name="connsiteY0" fmla="*/ 18143 h 551544"/>
                <a:gd name="connsiteX1" fmla="*/ 0 w 2624838"/>
                <a:gd name="connsiteY1" fmla="*/ 551544 h 551544"/>
                <a:gd name="connsiteX0" fmla="*/ 2624838 w 2624838"/>
                <a:gd name="connsiteY0" fmla="*/ 18143 h 551544"/>
                <a:gd name="connsiteX1" fmla="*/ 0 w 2624838"/>
                <a:gd name="connsiteY1" fmla="*/ 551544 h 551544"/>
                <a:gd name="connsiteX0" fmla="*/ 2209865 w 10479430"/>
                <a:gd name="connsiteY0" fmla="*/ 18143 h 2227944"/>
                <a:gd name="connsiteX1" fmla="*/ 10204449 w 10479430"/>
                <a:gd name="connsiteY1" fmla="*/ 2227944 h 2227944"/>
                <a:gd name="connsiteX0" fmla="*/ 2209865 w 13821080"/>
                <a:gd name="connsiteY0" fmla="*/ 18143 h 2227944"/>
                <a:gd name="connsiteX1" fmla="*/ 10204449 w 13821080"/>
                <a:gd name="connsiteY1" fmla="*/ 2227944 h 2227944"/>
                <a:gd name="connsiteX0" fmla="*/ 2209865 w 6418691"/>
                <a:gd name="connsiteY0" fmla="*/ 18143 h 1008743"/>
                <a:gd name="connsiteX1" fmla="*/ 2802060 w 6418691"/>
                <a:gd name="connsiteY1" fmla="*/ 1008743 h 1008743"/>
                <a:gd name="connsiteX0" fmla="*/ 0 w 4208826"/>
                <a:gd name="connsiteY0" fmla="*/ 0 h 990600"/>
                <a:gd name="connsiteX1" fmla="*/ 592195 w 4208826"/>
                <a:gd name="connsiteY1" fmla="*/ 990600 h 990600"/>
                <a:gd name="connsiteX0" fmla="*/ 0 w 5985404"/>
                <a:gd name="connsiteY0" fmla="*/ 0 h 914401"/>
                <a:gd name="connsiteX1" fmla="*/ 2368773 w 5985404"/>
                <a:gd name="connsiteY1" fmla="*/ 914401 h 914401"/>
                <a:gd name="connsiteX0" fmla="*/ 0 w 6577599"/>
                <a:gd name="connsiteY0" fmla="*/ 0 h 990602"/>
                <a:gd name="connsiteX1" fmla="*/ 2960968 w 6577599"/>
                <a:gd name="connsiteY1" fmla="*/ 990602 h 990602"/>
                <a:gd name="connsiteX0" fmla="*/ 0 w 6577599"/>
                <a:gd name="connsiteY0" fmla="*/ 0 h 990602"/>
                <a:gd name="connsiteX1" fmla="*/ 2960968 w 6577599"/>
                <a:gd name="connsiteY1" fmla="*/ 990602 h 990602"/>
                <a:gd name="connsiteX0" fmla="*/ 0 w 13091693"/>
                <a:gd name="connsiteY0" fmla="*/ 0 h 1676402"/>
                <a:gd name="connsiteX1" fmla="*/ 9475063 w 13091693"/>
                <a:gd name="connsiteY1" fmla="*/ 1676402 h 1676402"/>
                <a:gd name="connsiteX0" fmla="*/ 0 w 5689300"/>
                <a:gd name="connsiteY0" fmla="*/ 0 h 1066800"/>
                <a:gd name="connsiteX1" fmla="*/ 2072670 w 5689300"/>
                <a:gd name="connsiteY1" fmla="*/ 1066800 h 1066800"/>
                <a:gd name="connsiteX0" fmla="*/ 0 w 11611214"/>
                <a:gd name="connsiteY0" fmla="*/ 0 h 1752600"/>
                <a:gd name="connsiteX1" fmla="*/ 7994584 w 11611214"/>
                <a:gd name="connsiteY1" fmla="*/ 1752600 h 1752600"/>
                <a:gd name="connsiteX0" fmla="*/ 0 w 6577587"/>
                <a:gd name="connsiteY0" fmla="*/ 0 h 685800"/>
                <a:gd name="connsiteX1" fmla="*/ 2960957 w 6577587"/>
                <a:gd name="connsiteY1" fmla="*/ 685800 h 685800"/>
                <a:gd name="connsiteX0" fmla="*/ 1036304 w 3997261"/>
                <a:gd name="connsiteY0" fmla="*/ 0 h 685800"/>
                <a:gd name="connsiteX1" fmla="*/ 3997261 w 3997261"/>
                <a:gd name="connsiteY1" fmla="*/ 685800 h 685800"/>
                <a:gd name="connsiteX0" fmla="*/ 0 w 4737531"/>
                <a:gd name="connsiteY0" fmla="*/ 0 h 685800"/>
                <a:gd name="connsiteX1" fmla="*/ 4737531 w 4737531"/>
                <a:gd name="connsiteY1" fmla="*/ 685800 h 685800"/>
                <a:gd name="connsiteX0" fmla="*/ 4589452 w 5171346"/>
                <a:gd name="connsiteY0" fmla="*/ 1168400 h 1563914"/>
                <a:gd name="connsiteX1" fmla="*/ 3997261 w 5171346"/>
                <a:gd name="connsiteY1" fmla="*/ 25400 h 1563914"/>
                <a:gd name="connsiteX0" fmla="*/ 0 w 4145340"/>
                <a:gd name="connsiteY0" fmla="*/ 330200 h 725714"/>
                <a:gd name="connsiteX1" fmla="*/ 4145339 w 4145340"/>
                <a:gd name="connsiteY1" fmla="*/ 25400 h 725714"/>
                <a:gd name="connsiteX0" fmla="*/ 0 w 4145340"/>
                <a:gd name="connsiteY0" fmla="*/ 475343 h 475343"/>
                <a:gd name="connsiteX1" fmla="*/ 4145339 w 4145340"/>
                <a:gd name="connsiteY1" fmla="*/ 170543 h 475343"/>
                <a:gd name="connsiteX0" fmla="*/ 0 w 4166521"/>
                <a:gd name="connsiteY0" fmla="*/ 475343 h 776514"/>
                <a:gd name="connsiteX1" fmla="*/ 4145339 w 4166521"/>
                <a:gd name="connsiteY1" fmla="*/ 170543 h 776514"/>
                <a:gd name="connsiteX0" fmla="*/ 0 w 4166521"/>
                <a:gd name="connsiteY0" fmla="*/ 685800 h 685800"/>
                <a:gd name="connsiteX1" fmla="*/ 4145340 w 4166521"/>
                <a:gd name="connsiteY1" fmla="*/ 0 h 685800"/>
                <a:gd name="connsiteX0" fmla="*/ 0 w 4145339"/>
                <a:gd name="connsiteY0" fmla="*/ 685800 h 685800"/>
                <a:gd name="connsiteX1" fmla="*/ 4145340 w 4145339"/>
                <a:gd name="connsiteY1" fmla="*/ 0 h 685800"/>
                <a:gd name="connsiteX0" fmla="*/ 0 w 3783033"/>
                <a:gd name="connsiteY0" fmla="*/ 475343 h 1026886"/>
                <a:gd name="connsiteX1" fmla="*/ 3783034 w 3783033"/>
                <a:gd name="connsiteY1" fmla="*/ 671286 h 1026886"/>
                <a:gd name="connsiteX0" fmla="*/ 0 w 3783033"/>
                <a:gd name="connsiteY0" fmla="*/ 137885 h 689428"/>
                <a:gd name="connsiteX1" fmla="*/ 3783034 w 3783033"/>
                <a:gd name="connsiteY1" fmla="*/ 333828 h 689428"/>
                <a:gd name="connsiteX0" fmla="*/ 0 w 3783033"/>
                <a:gd name="connsiteY0" fmla="*/ 137885 h 1513113"/>
                <a:gd name="connsiteX1" fmla="*/ 3783034 w 3783033"/>
                <a:gd name="connsiteY1" fmla="*/ 1157513 h 1513113"/>
                <a:gd name="connsiteX0" fmla="*/ 0 w 3783033"/>
                <a:gd name="connsiteY0" fmla="*/ 0 h 1375228"/>
                <a:gd name="connsiteX1" fmla="*/ 3783034 w 3783033"/>
                <a:gd name="connsiteY1" fmla="*/ 1019628 h 1375228"/>
              </a:gdLst>
              <a:ahLst/>
              <a:cxnLst>
                <a:cxn ang="0">
                  <a:pos x="connsiteX0" y="connsiteY0"/>
                </a:cxn>
                <a:cxn ang="0">
                  <a:pos x="connsiteX1" y="connsiteY1"/>
                </a:cxn>
              </a:cxnLst>
              <a:rect l="l" t="t" r="r" b="b"/>
              <a:pathLst>
                <a:path w="3783033" h="1375228">
                  <a:moveTo>
                    <a:pt x="0" y="0"/>
                  </a:moveTo>
                  <a:cubicBezTo>
                    <a:pt x="622577" y="833761"/>
                    <a:pt x="2656914" y="1375228"/>
                    <a:pt x="3783034" y="1019628"/>
                  </a:cubicBezTo>
                </a:path>
              </a:pathLst>
            </a:custGeom>
            <a:ln w="19050">
              <a:solidFill>
                <a:srgbClr val="C0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grpSp>
        <p:nvGrpSpPr>
          <p:cNvPr id="11" name="Group 10"/>
          <p:cNvGrpSpPr/>
          <p:nvPr/>
        </p:nvGrpSpPr>
        <p:grpSpPr>
          <a:xfrm>
            <a:off x="3200400" y="762000"/>
            <a:ext cx="1776543" cy="948589"/>
            <a:chOff x="6629400" y="5105400"/>
            <a:chExt cx="1776543" cy="948589"/>
          </a:xfrm>
        </p:grpSpPr>
        <p:pic>
          <p:nvPicPr>
            <p:cNvPr id="12" name="Picture 2"/>
            <p:cNvPicPr>
              <a:picLocks noChangeAspect="1" noChangeArrowheads="1"/>
            </p:cNvPicPr>
            <p:nvPr/>
          </p:nvPicPr>
          <p:blipFill>
            <a:blip r:embed="rId3" cstate="print"/>
            <a:srcRect l="9642" r="3575"/>
            <a:stretch>
              <a:fillRect/>
            </a:stretch>
          </p:blipFill>
          <p:spPr bwMode="auto">
            <a:xfrm>
              <a:off x="6629400" y="5217160"/>
              <a:ext cx="1776543" cy="821457"/>
            </a:xfrm>
            <a:prstGeom prst="rect">
              <a:avLst/>
            </a:prstGeom>
            <a:noFill/>
            <a:ln w="9525">
              <a:noFill/>
              <a:miter lim="800000"/>
              <a:headEnd/>
              <a:tailEnd/>
            </a:ln>
          </p:spPr>
        </p:pic>
        <p:sp>
          <p:nvSpPr>
            <p:cNvPr id="13" name="Rectangle 12"/>
            <p:cNvSpPr/>
            <p:nvPr/>
          </p:nvSpPr>
          <p:spPr>
            <a:xfrm>
              <a:off x="6858000" y="5105400"/>
              <a:ext cx="1371600" cy="948589"/>
            </a:xfrm>
            <a:prstGeom prst="rect">
              <a:avLst/>
            </a:prstGeom>
            <a:solidFill>
              <a:srgbClr val="BFBFBF">
                <a:alpha val="41961"/>
              </a:srgb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t" anchorCtr="0"/>
            <a:lstStyle/>
            <a:p>
              <a:pPr algn="ctr"/>
              <a:r>
                <a:rPr lang="en-GB" sz="1600" dirty="0" err="1">
                  <a:solidFill>
                    <a:schemeClr val="tx1"/>
                  </a:solidFill>
                  <a:cs typeface="Consolas" pitchFamily="49" charset="0"/>
                </a:rPr>
                <a:t>returnMessage</a:t>
              </a:r>
              <a:endParaRPr lang="en-GB" sz="1600" dirty="0">
                <a:solidFill>
                  <a:schemeClr val="tx1"/>
                </a:solidFill>
              </a:endParaRPr>
            </a:p>
          </p:txBody>
        </p:sp>
      </p:grpSp>
      <p:sp>
        <p:nvSpPr>
          <p:cNvPr id="14" name="TextBox 13"/>
          <p:cNvSpPr txBox="1"/>
          <p:nvPr/>
        </p:nvSpPr>
        <p:spPr>
          <a:xfrm>
            <a:off x="2743200" y="2438400"/>
            <a:ext cx="4648200" cy="1077218"/>
          </a:xfrm>
          <a:prstGeom prst="rect">
            <a:avLst/>
          </a:prstGeom>
          <a:noFill/>
        </p:spPr>
        <p:txBody>
          <a:bodyPr wrap="square" rtlCol="0">
            <a:spAutoFit/>
          </a:bodyPr>
          <a:lstStyle/>
          <a:p>
            <a:r>
              <a:rPr lang="en-GB" sz="1600" dirty="0">
                <a:latin typeface="Consolas" pitchFamily="49" charset="0"/>
                <a:cs typeface="Consolas" pitchFamily="49" charset="0"/>
              </a:rPr>
              <a:t>let </a:t>
            </a:r>
            <a:r>
              <a:rPr lang="en-GB" sz="1600" b="1" dirty="0" err="1">
                <a:latin typeface="Consolas" pitchFamily="49" charset="0"/>
                <a:cs typeface="Consolas" pitchFamily="49" charset="0"/>
              </a:rPr>
              <a:t>returnMessage</a:t>
            </a:r>
            <a:r>
              <a:rPr lang="en-GB" sz="1600" dirty="0">
                <a:latin typeface="Consolas" pitchFamily="49" charset="0"/>
                <a:cs typeface="Consolas" pitchFamily="49" charset="0"/>
              </a:rPr>
              <a:t> result = </a:t>
            </a:r>
          </a:p>
          <a:p>
            <a:r>
              <a:rPr lang="en-GB" sz="1600" dirty="0">
                <a:latin typeface="Consolas" pitchFamily="49" charset="0"/>
                <a:cs typeface="Consolas" pitchFamily="49" charset="0"/>
              </a:rPr>
              <a:t>  match result with</a:t>
            </a:r>
          </a:p>
          <a:p>
            <a:r>
              <a:rPr lang="en-GB" sz="1600" dirty="0">
                <a:latin typeface="Consolas" pitchFamily="49" charset="0"/>
                <a:cs typeface="Consolas" pitchFamily="49" charset="0"/>
              </a:rPr>
              <a:t>  | </a:t>
            </a:r>
            <a:r>
              <a:rPr lang="en-GB" sz="1600" dirty="0">
                <a:solidFill>
                  <a:srgbClr val="00B050"/>
                </a:solidFill>
                <a:latin typeface="Consolas" pitchFamily="49" charset="0"/>
                <a:cs typeface="Consolas" pitchFamily="49" charset="0"/>
              </a:rPr>
              <a:t>Success</a:t>
            </a:r>
            <a:r>
              <a:rPr lang="en-GB" sz="1600" dirty="0">
                <a:latin typeface="Consolas" pitchFamily="49" charset="0"/>
                <a:cs typeface="Consolas" pitchFamily="49" charset="0"/>
              </a:rPr>
              <a:t> _ -&gt; "Success"</a:t>
            </a:r>
          </a:p>
          <a:p>
            <a:r>
              <a:rPr lang="en-GB" sz="1600" dirty="0">
                <a:latin typeface="Consolas" pitchFamily="49" charset="0"/>
                <a:cs typeface="Consolas" pitchFamily="49" charset="0"/>
              </a:rPr>
              <a:t>  | </a:t>
            </a:r>
            <a:r>
              <a:rPr lang="en-GB" sz="1600" dirty="0">
                <a:solidFill>
                  <a:srgbClr val="C00000"/>
                </a:solidFill>
                <a:latin typeface="Consolas" pitchFamily="49" charset="0"/>
                <a:cs typeface="Consolas" pitchFamily="49" charset="0"/>
              </a:rPr>
              <a:t>Failure</a:t>
            </a:r>
            <a:r>
              <a:rPr lang="en-GB" sz="1600" dirty="0">
                <a:latin typeface="Consolas" pitchFamily="49" charset="0"/>
                <a:cs typeface="Consolas" pitchFamily="49" charset="0"/>
              </a:rPr>
              <a:t> </a:t>
            </a:r>
            <a:r>
              <a:rPr lang="en-GB" sz="1600" dirty="0" err="1">
                <a:latin typeface="Consolas" pitchFamily="49" charset="0"/>
                <a:cs typeface="Consolas" pitchFamily="49" charset="0"/>
              </a:rPr>
              <a:t>msg</a:t>
            </a:r>
            <a:r>
              <a:rPr lang="en-GB" sz="1600" dirty="0">
                <a:latin typeface="Consolas" pitchFamily="49" charset="0"/>
                <a:cs typeface="Consolas" pitchFamily="49" charset="0"/>
              </a:rPr>
              <a:t> -&gt; </a:t>
            </a:r>
            <a:r>
              <a:rPr lang="en-GB" sz="1600" dirty="0" err="1">
                <a:latin typeface="Consolas" pitchFamily="49" charset="0"/>
                <a:cs typeface="Consolas" pitchFamily="49" charset="0"/>
              </a:rPr>
              <a:t>msg</a:t>
            </a:r>
            <a:endParaRPr lang="en-GB" sz="1600" dirty="0">
              <a:latin typeface="Consolas" pitchFamily="49" charset="0"/>
              <a:cs typeface="Consolas" pitchFamily="49"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Designing for errors – converting to strings</a:t>
            </a:r>
          </a:p>
        </p:txBody>
      </p:sp>
      <p:sp>
        <p:nvSpPr>
          <p:cNvPr id="7" name="TextBox 6"/>
          <p:cNvSpPr txBox="1"/>
          <p:nvPr/>
        </p:nvSpPr>
        <p:spPr>
          <a:xfrm>
            <a:off x="381000" y="914400"/>
            <a:ext cx="8458200" cy="5078313"/>
          </a:xfrm>
          <a:prstGeom prst="rect">
            <a:avLst/>
          </a:prstGeom>
          <a:noFill/>
        </p:spPr>
        <p:txBody>
          <a:bodyPr wrap="square" rtlCol="0">
            <a:spAutoFit/>
          </a:bodyPr>
          <a:lstStyle/>
          <a:p>
            <a:r>
              <a:rPr lang="en-GB" sz="1200" dirty="0">
                <a:latin typeface="Consolas" pitchFamily="49" charset="0"/>
                <a:cs typeface="Consolas" pitchFamily="49" charset="0"/>
              </a:rPr>
              <a:t>let </a:t>
            </a:r>
            <a:r>
              <a:rPr lang="en-GB" sz="1200" b="1" dirty="0" err="1">
                <a:latin typeface="Consolas" pitchFamily="49" charset="0"/>
                <a:cs typeface="Consolas" pitchFamily="49" charset="0"/>
              </a:rPr>
              <a:t>returnMessage</a:t>
            </a:r>
            <a:r>
              <a:rPr lang="en-GB" sz="1200" dirty="0">
                <a:latin typeface="Consolas" pitchFamily="49" charset="0"/>
                <a:cs typeface="Consolas" pitchFamily="49" charset="0"/>
              </a:rPr>
              <a:t> result = </a:t>
            </a:r>
          </a:p>
          <a:p>
            <a:r>
              <a:rPr lang="en-GB" sz="1200" dirty="0">
                <a:latin typeface="Consolas" pitchFamily="49" charset="0"/>
                <a:cs typeface="Consolas" pitchFamily="49" charset="0"/>
              </a:rPr>
              <a:t>  match result with</a:t>
            </a:r>
          </a:p>
          <a:p>
            <a:r>
              <a:rPr lang="en-GB" sz="1200" dirty="0">
                <a:latin typeface="Consolas" pitchFamily="49" charset="0"/>
                <a:cs typeface="Consolas" pitchFamily="49" charset="0"/>
              </a:rPr>
              <a:t>  | </a:t>
            </a:r>
            <a:r>
              <a:rPr lang="en-GB" sz="1200" dirty="0">
                <a:solidFill>
                  <a:srgbClr val="00B050"/>
                </a:solidFill>
                <a:latin typeface="Consolas" pitchFamily="49" charset="0"/>
                <a:cs typeface="Consolas" pitchFamily="49" charset="0"/>
              </a:rPr>
              <a:t>Success</a:t>
            </a:r>
            <a:r>
              <a:rPr lang="en-GB" sz="1200" dirty="0">
                <a:latin typeface="Consolas" pitchFamily="49" charset="0"/>
                <a:cs typeface="Consolas" pitchFamily="49" charset="0"/>
              </a:rPr>
              <a:t> _ -&gt; "Success"</a:t>
            </a:r>
          </a:p>
          <a:p>
            <a:r>
              <a:rPr lang="en-GB" sz="1200" dirty="0">
                <a:latin typeface="Consolas" pitchFamily="49" charset="0"/>
                <a:cs typeface="Consolas" pitchFamily="49" charset="0"/>
              </a:rPr>
              <a:t>  | </a:t>
            </a:r>
            <a:r>
              <a:rPr lang="en-GB" sz="1200" dirty="0">
                <a:solidFill>
                  <a:srgbClr val="C00000"/>
                </a:solidFill>
                <a:latin typeface="Consolas" pitchFamily="49" charset="0"/>
                <a:cs typeface="Consolas" pitchFamily="49" charset="0"/>
              </a:rPr>
              <a:t>Failure</a:t>
            </a:r>
            <a:r>
              <a:rPr lang="en-GB" sz="1200" dirty="0">
                <a:latin typeface="Consolas" pitchFamily="49" charset="0"/>
                <a:cs typeface="Consolas" pitchFamily="49" charset="0"/>
              </a:rPr>
              <a:t> err -&gt; </a:t>
            </a:r>
          </a:p>
          <a:p>
            <a:r>
              <a:rPr lang="en-GB" sz="1200" dirty="0">
                <a:latin typeface="Consolas" pitchFamily="49" charset="0"/>
                <a:cs typeface="Consolas" pitchFamily="49" charset="0"/>
              </a:rPr>
              <a:t>      match err with</a:t>
            </a:r>
          </a:p>
          <a:p>
            <a:r>
              <a:rPr lang="en-GB" sz="1200" dirty="0">
                <a:latin typeface="Consolas" pitchFamily="49" charset="0"/>
                <a:cs typeface="Consolas" pitchFamily="49" charset="0"/>
              </a:rPr>
              <a:t>      | </a:t>
            </a:r>
            <a:r>
              <a:rPr lang="en-GB" sz="1200" b="1" dirty="0" err="1">
                <a:latin typeface="Consolas" pitchFamily="49" charset="0"/>
                <a:cs typeface="Consolas" pitchFamily="49" charset="0"/>
              </a:rPr>
              <a:t>NameMustNotBeBlank</a:t>
            </a:r>
            <a:r>
              <a:rPr lang="en-GB" sz="1200" dirty="0">
                <a:latin typeface="Consolas" pitchFamily="49" charset="0"/>
                <a:cs typeface="Consolas" pitchFamily="49" charset="0"/>
              </a:rPr>
              <a:t> -&gt; "Name must not be blank" </a:t>
            </a:r>
          </a:p>
          <a:p>
            <a:r>
              <a:rPr lang="en-GB" sz="1200" dirty="0">
                <a:latin typeface="Consolas" pitchFamily="49" charset="0"/>
                <a:cs typeface="Consolas" pitchFamily="49" charset="0"/>
              </a:rPr>
              <a:t>      | </a:t>
            </a:r>
            <a:r>
              <a:rPr lang="en-GB" sz="1200" b="1" dirty="0" err="1">
                <a:latin typeface="Consolas" pitchFamily="49" charset="0"/>
                <a:cs typeface="Consolas" pitchFamily="49" charset="0"/>
              </a:rPr>
              <a:t>EmailMustNotBeBlank</a:t>
            </a:r>
            <a:r>
              <a:rPr lang="en-GB" sz="1200" dirty="0">
                <a:latin typeface="Consolas" pitchFamily="49" charset="0"/>
                <a:cs typeface="Consolas" pitchFamily="49" charset="0"/>
              </a:rPr>
              <a:t> -&gt; "Email must not be blank" </a:t>
            </a:r>
          </a:p>
          <a:p>
            <a:r>
              <a:rPr lang="en-GB" sz="1200" dirty="0">
                <a:latin typeface="Consolas" pitchFamily="49" charset="0"/>
                <a:cs typeface="Consolas" pitchFamily="49" charset="0"/>
              </a:rPr>
              <a:t>      | </a:t>
            </a:r>
            <a:r>
              <a:rPr lang="en-GB" sz="1200" b="1" dirty="0" err="1">
                <a:latin typeface="Consolas" pitchFamily="49" charset="0"/>
                <a:cs typeface="Consolas" pitchFamily="49" charset="0"/>
              </a:rPr>
              <a:t>EmailNotValid</a:t>
            </a:r>
            <a:r>
              <a:rPr lang="en-GB" sz="1200" dirty="0">
                <a:latin typeface="Consolas" pitchFamily="49" charset="0"/>
                <a:cs typeface="Consolas" pitchFamily="49" charset="0"/>
              </a:rPr>
              <a:t> (</a:t>
            </a:r>
            <a:r>
              <a:rPr lang="en-GB" sz="1200" dirty="0" err="1">
                <a:latin typeface="Consolas" pitchFamily="49" charset="0"/>
                <a:cs typeface="Consolas" pitchFamily="49" charset="0"/>
              </a:rPr>
              <a:t>EmailAddress</a:t>
            </a:r>
            <a:r>
              <a:rPr lang="en-GB" sz="1200" dirty="0">
                <a:latin typeface="Consolas" pitchFamily="49" charset="0"/>
                <a:cs typeface="Consolas" pitchFamily="49" charset="0"/>
              </a:rPr>
              <a:t> email) -&gt; </a:t>
            </a:r>
          </a:p>
          <a:p>
            <a:r>
              <a:rPr lang="en-GB" sz="1200" dirty="0">
                <a:latin typeface="Consolas" pitchFamily="49" charset="0"/>
                <a:cs typeface="Consolas" pitchFamily="49" charset="0"/>
              </a:rPr>
              <a:t>            </a:t>
            </a:r>
            <a:r>
              <a:rPr lang="en-GB" sz="1200" dirty="0" err="1">
                <a:latin typeface="Consolas" pitchFamily="49" charset="0"/>
                <a:cs typeface="Consolas" pitchFamily="49" charset="0"/>
              </a:rPr>
              <a:t>sprintf</a:t>
            </a:r>
            <a:r>
              <a:rPr lang="en-GB" sz="1200" dirty="0">
                <a:latin typeface="Consolas" pitchFamily="49" charset="0"/>
                <a:cs typeface="Consolas" pitchFamily="49" charset="0"/>
              </a:rPr>
              <a:t> "Email %s is not valid" email</a:t>
            </a:r>
          </a:p>
          <a:p>
            <a:endParaRPr lang="en-GB" sz="1200" dirty="0">
              <a:latin typeface="Consolas" pitchFamily="49" charset="0"/>
              <a:cs typeface="Consolas" pitchFamily="49" charset="0"/>
            </a:endParaRPr>
          </a:p>
          <a:p>
            <a:r>
              <a:rPr lang="en-GB" sz="1200" dirty="0">
                <a:latin typeface="Consolas" pitchFamily="49" charset="0"/>
                <a:cs typeface="Consolas" pitchFamily="49" charset="0"/>
              </a:rPr>
              <a:t>      // database errors</a:t>
            </a:r>
          </a:p>
          <a:p>
            <a:r>
              <a:rPr lang="en-GB" sz="1200" dirty="0">
                <a:latin typeface="Consolas" pitchFamily="49" charset="0"/>
                <a:cs typeface="Consolas" pitchFamily="49" charset="0"/>
              </a:rPr>
              <a:t>      | </a:t>
            </a:r>
            <a:r>
              <a:rPr lang="en-GB" sz="1200" b="1" dirty="0" err="1">
                <a:latin typeface="Consolas" pitchFamily="49" charset="0"/>
                <a:cs typeface="Consolas" pitchFamily="49" charset="0"/>
              </a:rPr>
              <a:t>UserIdNotValid</a:t>
            </a:r>
            <a:r>
              <a:rPr lang="en-GB" sz="1200" dirty="0">
                <a:latin typeface="Consolas" pitchFamily="49" charset="0"/>
                <a:cs typeface="Consolas" pitchFamily="49" charset="0"/>
              </a:rPr>
              <a:t> (</a:t>
            </a:r>
            <a:r>
              <a:rPr lang="en-GB" sz="1200" dirty="0" err="1">
                <a:latin typeface="Consolas" pitchFamily="49" charset="0"/>
                <a:cs typeface="Consolas" pitchFamily="49" charset="0"/>
              </a:rPr>
              <a:t>UserId</a:t>
            </a:r>
            <a:r>
              <a:rPr lang="en-GB" sz="1200" dirty="0">
                <a:latin typeface="Consolas" pitchFamily="49" charset="0"/>
                <a:cs typeface="Consolas" pitchFamily="49" charset="0"/>
              </a:rPr>
              <a:t> id) -&gt;</a:t>
            </a:r>
          </a:p>
          <a:p>
            <a:r>
              <a:rPr lang="en-GB" sz="1200" dirty="0">
                <a:latin typeface="Consolas" pitchFamily="49" charset="0"/>
                <a:cs typeface="Consolas" pitchFamily="49" charset="0"/>
              </a:rPr>
              <a:t>            </a:t>
            </a:r>
            <a:r>
              <a:rPr lang="en-GB" sz="1200" dirty="0" err="1">
                <a:latin typeface="Consolas" pitchFamily="49" charset="0"/>
                <a:cs typeface="Consolas" pitchFamily="49" charset="0"/>
              </a:rPr>
              <a:t>sprintf</a:t>
            </a:r>
            <a:r>
              <a:rPr lang="en-GB" sz="1200" dirty="0">
                <a:latin typeface="Consolas" pitchFamily="49" charset="0"/>
                <a:cs typeface="Consolas" pitchFamily="49" charset="0"/>
              </a:rPr>
              <a:t> "User id %</a:t>
            </a:r>
            <a:r>
              <a:rPr lang="en-GB" sz="1200" dirty="0" err="1">
                <a:latin typeface="Consolas" pitchFamily="49" charset="0"/>
                <a:cs typeface="Consolas" pitchFamily="49" charset="0"/>
              </a:rPr>
              <a:t>i</a:t>
            </a:r>
            <a:r>
              <a:rPr lang="en-GB" sz="1200" dirty="0">
                <a:latin typeface="Consolas" pitchFamily="49" charset="0"/>
                <a:cs typeface="Consolas" pitchFamily="49" charset="0"/>
              </a:rPr>
              <a:t> is not a valid user id" id</a:t>
            </a:r>
          </a:p>
          <a:p>
            <a:r>
              <a:rPr lang="en-GB" sz="1200" dirty="0">
                <a:latin typeface="Consolas" pitchFamily="49" charset="0"/>
                <a:cs typeface="Consolas" pitchFamily="49" charset="0"/>
              </a:rPr>
              <a:t>      | </a:t>
            </a:r>
            <a:r>
              <a:rPr lang="en-GB" sz="1200" b="1" dirty="0" err="1">
                <a:latin typeface="Consolas" pitchFamily="49" charset="0"/>
                <a:cs typeface="Consolas" pitchFamily="49" charset="0"/>
              </a:rPr>
              <a:t>DbUserNotFoundError</a:t>
            </a:r>
            <a:r>
              <a:rPr lang="en-GB" sz="1200" dirty="0">
                <a:latin typeface="Consolas" pitchFamily="49" charset="0"/>
                <a:cs typeface="Consolas" pitchFamily="49" charset="0"/>
              </a:rPr>
              <a:t> (</a:t>
            </a:r>
            <a:r>
              <a:rPr lang="en-GB" sz="1200" dirty="0" err="1">
                <a:latin typeface="Consolas" pitchFamily="49" charset="0"/>
                <a:cs typeface="Consolas" pitchFamily="49" charset="0"/>
              </a:rPr>
              <a:t>UserId</a:t>
            </a:r>
            <a:r>
              <a:rPr lang="en-GB" sz="1200" dirty="0">
                <a:latin typeface="Consolas" pitchFamily="49" charset="0"/>
                <a:cs typeface="Consolas" pitchFamily="49" charset="0"/>
              </a:rPr>
              <a:t> id) -&gt;</a:t>
            </a:r>
          </a:p>
          <a:p>
            <a:r>
              <a:rPr lang="en-GB" sz="1200" dirty="0">
                <a:latin typeface="Consolas" pitchFamily="49" charset="0"/>
                <a:cs typeface="Consolas" pitchFamily="49" charset="0"/>
              </a:rPr>
              <a:t>            </a:t>
            </a:r>
            <a:r>
              <a:rPr lang="en-GB" sz="1200" dirty="0" err="1">
                <a:latin typeface="Consolas" pitchFamily="49" charset="0"/>
                <a:cs typeface="Consolas" pitchFamily="49" charset="0"/>
              </a:rPr>
              <a:t>sprintf</a:t>
            </a:r>
            <a:r>
              <a:rPr lang="en-GB" sz="1200" dirty="0">
                <a:latin typeface="Consolas" pitchFamily="49" charset="0"/>
                <a:cs typeface="Consolas" pitchFamily="49" charset="0"/>
              </a:rPr>
              <a:t> "User id %</a:t>
            </a:r>
            <a:r>
              <a:rPr lang="en-GB" sz="1200" dirty="0" err="1">
                <a:latin typeface="Consolas" pitchFamily="49" charset="0"/>
                <a:cs typeface="Consolas" pitchFamily="49" charset="0"/>
              </a:rPr>
              <a:t>i</a:t>
            </a:r>
            <a:r>
              <a:rPr lang="en-GB" sz="1200" dirty="0">
                <a:latin typeface="Consolas" pitchFamily="49" charset="0"/>
                <a:cs typeface="Consolas" pitchFamily="49" charset="0"/>
              </a:rPr>
              <a:t> was not found in the database" id</a:t>
            </a:r>
          </a:p>
          <a:p>
            <a:r>
              <a:rPr lang="en-GB" sz="1200" dirty="0">
                <a:latin typeface="Consolas" pitchFamily="49" charset="0"/>
                <a:cs typeface="Consolas" pitchFamily="49" charset="0"/>
              </a:rPr>
              <a:t>      | </a:t>
            </a:r>
            <a:r>
              <a:rPr lang="en-GB" sz="1200" b="1" dirty="0" err="1">
                <a:latin typeface="Consolas" pitchFamily="49" charset="0"/>
                <a:cs typeface="Consolas" pitchFamily="49" charset="0"/>
              </a:rPr>
              <a:t>DbTimeout</a:t>
            </a:r>
            <a:r>
              <a:rPr lang="en-GB" sz="1200" dirty="0">
                <a:latin typeface="Consolas" pitchFamily="49" charset="0"/>
                <a:cs typeface="Consolas" pitchFamily="49" charset="0"/>
              </a:rPr>
              <a:t> (_,</a:t>
            </a:r>
            <a:r>
              <a:rPr lang="en-GB" sz="1200" dirty="0" err="1">
                <a:latin typeface="Consolas" pitchFamily="49" charset="0"/>
                <a:cs typeface="Consolas" pitchFamily="49" charset="0"/>
              </a:rPr>
              <a:t>TimeoutMs</a:t>
            </a:r>
            <a:r>
              <a:rPr lang="en-GB" sz="1200" dirty="0">
                <a:latin typeface="Consolas" pitchFamily="49" charset="0"/>
                <a:cs typeface="Consolas" pitchFamily="49" charset="0"/>
              </a:rPr>
              <a:t> ms) -&gt;</a:t>
            </a:r>
          </a:p>
          <a:p>
            <a:r>
              <a:rPr lang="en-GB" sz="1200" dirty="0">
                <a:latin typeface="Consolas" pitchFamily="49" charset="0"/>
                <a:cs typeface="Consolas" pitchFamily="49" charset="0"/>
              </a:rPr>
              <a:t>            </a:t>
            </a:r>
            <a:r>
              <a:rPr lang="en-GB" sz="1200" dirty="0" err="1">
                <a:latin typeface="Consolas" pitchFamily="49" charset="0"/>
                <a:cs typeface="Consolas" pitchFamily="49" charset="0"/>
              </a:rPr>
              <a:t>sprintf</a:t>
            </a:r>
            <a:r>
              <a:rPr lang="en-GB" sz="1200" dirty="0">
                <a:latin typeface="Consolas" pitchFamily="49" charset="0"/>
                <a:cs typeface="Consolas" pitchFamily="49" charset="0"/>
              </a:rPr>
              <a:t> "Could not connect to database within %</a:t>
            </a:r>
            <a:r>
              <a:rPr lang="en-GB" sz="1200" dirty="0" err="1">
                <a:latin typeface="Consolas" pitchFamily="49" charset="0"/>
                <a:cs typeface="Consolas" pitchFamily="49" charset="0"/>
              </a:rPr>
              <a:t>i</a:t>
            </a:r>
            <a:r>
              <a:rPr lang="en-GB" sz="1200" dirty="0">
                <a:latin typeface="Consolas" pitchFamily="49" charset="0"/>
                <a:cs typeface="Consolas" pitchFamily="49" charset="0"/>
              </a:rPr>
              <a:t> ms" ms</a:t>
            </a:r>
          </a:p>
          <a:p>
            <a:r>
              <a:rPr lang="en-GB" sz="1200" dirty="0">
                <a:latin typeface="Consolas" pitchFamily="49" charset="0"/>
                <a:cs typeface="Consolas" pitchFamily="49" charset="0"/>
              </a:rPr>
              <a:t>      | </a:t>
            </a:r>
            <a:r>
              <a:rPr lang="en-GB" sz="1200" b="1" dirty="0" err="1">
                <a:latin typeface="Consolas" pitchFamily="49" charset="0"/>
                <a:cs typeface="Consolas" pitchFamily="49" charset="0"/>
              </a:rPr>
              <a:t>DbConcurrencyError</a:t>
            </a:r>
            <a:r>
              <a:rPr lang="en-GB" sz="1200" dirty="0">
                <a:latin typeface="Consolas" pitchFamily="49" charset="0"/>
                <a:cs typeface="Consolas" pitchFamily="49" charset="0"/>
              </a:rPr>
              <a:t> -&gt; </a:t>
            </a:r>
          </a:p>
          <a:p>
            <a:r>
              <a:rPr lang="en-GB" sz="1200" dirty="0">
                <a:latin typeface="Consolas" pitchFamily="49" charset="0"/>
                <a:cs typeface="Consolas" pitchFamily="49" charset="0"/>
              </a:rPr>
              <a:t>            </a:t>
            </a:r>
            <a:r>
              <a:rPr lang="en-GB" sz="1200" dirty="0" err="1">
                <a:latin typeface="Consolas" pitchFamily="49" charset="0"/>
                <a:cs typeface="Consolas" pitchFamily="49" charset="0"/>
              </a:rPr>
              <a:t>sprintf</a:t>
            </a:r>
            <a:r>
              <a:rPr lang="en-GB" sz="1200" dirty="0">
                <a:latin typeface="Consolas" pitchFamily="49" charset="0"/>
                <a:cs typeface="Consolas" pitchFamily="49" charset="0"/>
              </a:rPr>
              <a:t> "Another user has modified the record. Please resubmit" </a:t>
            </a:r>
          </a:p>
          <a:p>
            <a:r>
              <a:rPr lang="en-GB" sz="1200" dirty="0">
                <a:latin typeface="Consolas" pitchFamily="49" charset="0"/>
                <a:cs typeface="Consolas" pitchFamily="49" charset="0"/>
              </a:rPr>
              <a:t>      | </a:t>
            </a:r>
            <a:r>
              <a:rPr lang="en-GB" sz="1200" b="1" dirty="0" err="1">
                <a:latin typeface="Consolas" pitchFamily="49" charset="0"/>
                <a:cs typeface="Consolas" pitchFamily="49" charset="0"/>
              </a:rPr>
              <a:t>DbAuthorizationError</a:t>
            </a:r>
            <a:r>
              <a:rPr lang="en-GB" sz="1200" dirty="0">
                <a:latin typeface="Consolas" pitchFamily="49" charset="0"/>
                <a:cs typeface="Consolas" pitchFamily="49" charset="0"/>
              </a:rPr>
              <a:t> _ -&gt;</a:t>
            </a:r>
          </a:p>
          <a:p>
            <a:r>
              <a:rPr lang="en-GB" sz="1200" dirty="0">
                <a:latin typeface="Consolas" pitchFamily="49" charset="0"/>
                <a:cs typeface="Consolas" pitchFamily="49" charset="0"/>
              </a:rPr>
              <a:t>            </a:t>
            </a:r>
            <a:r>
              <a:rPr lang="en-GB" sz="1200" dirty="0" err="1">
                <a:latin typeface="Consolas" pitchFamily="49" charset="0"/>
                <a:cs typeface="Consolas" pitchFamily="49" charset="0"/>
              </a:rPr>
              <a:t>sprintf</a:t>
            </a:r>
            <a:r>
              <a:rPr lang="en-GB" sz="1200" dirty="0">
                <a:latin typeface="Consolas" pitchFamily="49" charset="0"/>
                <a:cs typeface="Consolas" pitchFamily="49" charset="0"/>
              </a:rPr>
              <a:t> "You do not have permission to access the database" </a:t>
            </a:r>
          </a:p>
          <a:p>
            <a:endParaRPr lang="en-GB" sz="1200" dirty="0">
              <a:latin typeface="Consolas" pitchFamily="49" charset="0"/>
              <a:cs typeface="Consolas" pitchFamily="49" charset="0"/>
            </a:endParaRPr>
          </a:p>
          <a:p>
            <a:r>
              <a:rPr lang="en-GB" sz="1200" dirty="0">
                <a:latin typeface="Consolas" pitchFamily="49" charset="0"/>
                <a:cs typeface="Consolas" pitchFamily="49" charset="0"/>
              </a:rPr>
              <a:t>      // SMTP errors</a:t>
            </a:r>
          </a:p>
          <a:p>
            <a:r>
              <a:rPr lang="en-GB" sz="1200" dirty="0">
                <a:latin typeface="Consolas" pitchFamily="49" charset="0"/>
                <a:cs typeface="Consolas" pitchFamily="49" charset="0"/>
              </a:rPr>
              <a:t>      | </a:t>
            </a:r>
            <a:r>
              <a:rPr lang="en-GB" sz="1200" b="1" dirty="0" err="1">
                <a:latin typeface="Consolas" pitchFamily="49" charset="0"/>
                <a:cs typeface="Consolas" pitchFamily="49" charset="0"/>
              </a:rPr>
              <a:t>SmtpTimeout</a:t>
            </a:r>
            <a:r>
              <a:rPr lang="en-GB" sz="1200" dirty="0">
                <a:latin typeface="Consolas" pitchFamily="49" charset="0"/>
                <a:cs typeface="Consolas" pitchFamily="49" charset="0"/>
              </a:rPr>
              <a:t> (_,</a:t>
            </a:r>
            <a:r>
              <a:rPr lang="en-GB" sz="1200" dirty="0" err="1">
                <a:latin typeface="Consolas" pitchFamily="49" charset="0"/>
                <a:cs typeface="Consolas" pitchFamily="49" charset="0"/>
              </a:rPr>
              <a:t>TimeoutMs</a:t>
            </a:r>
            <a:r>
              <a:rPr lang="en-GB" sz="1200" dirty="0">
                <a:latin typeface="Consolas" pitchFamily="49" charset="0"/>
                <a:cs typeface="Consolas" pitchFamily="49" charset="0"/>
              </a:rPr>
              <a:t> ms) -&gt;</a:t>
            </a:r>
          </a:p>
          <a:p>
            <a:r>
              <a:rPr lang="en-GB" sz="1200" dirty="0">
                <a:latin typeface="Consolas" pitchFamily="49" charset="0"/>
                <a:cs typeface="Consolas" pitchFamily="49" charset="0"/>
              </a:rPr>
              <a:t>            </a:t>
            </a:r>
            <a:r>
              <a:rPr lang="en-GB" sz="1200" dirty="0" err="1">
                <a:latin typeface="Consolas" pitchFamily="49" charset="0"/>
                <a:cs typeface="Consolas" pitchFamily="49" charset="0"/>
              </a:rPr>
              <a:t>sprintf</a:t>
            </a:r>
            <a:r>
              <a:rPr lang="en-GB" sz="1200" dirty="0">
                <a:latin typeface="Consolas" pitchFamily="49" charset="0"/>
                <a:cs typeface="Consolas" pitchFamily="49" charset="0"/>
              </a:rPr>
              <a:t> "Could not connect to SMTP server within %</a:t>
            </a:r>
            <a:r>
              <a:rPr lang="en-GB" sz="1200" dirty="0" err="1">
                <a:latin typeface="Consolas" pitchFamily="49" charset="0"/>
                <a:cs typeface="Consolas" pitchFamily="49" charset="0"/>
              </a:rPr>
              <a:t>i</a:t>
            </a:r>
            <a:r>
              <a:rPr lang="en-GB" sz="1200" dirty="0">
                <a:latin typeface="Consolas" pitchFamily="49" charset="0"/>
                <a:cs typeface="Consolas" pitchFamily="49" charset="0"/>
              </a:rPr>
              <a:t> ms" ms</a:t>
            </a:r>
          </a:p>
          <a:p>
            <a:r>
              <a:rPr lang="en-GB" sz="1200" dirty="0">
                <a:latin typeface="Consolas" pitchFamily="49" charset="0"/>
                <a:cs typeface="Consolas" pitchFamily="49" charset="0"/>
              </a:rPr>
              <a:t>      | </a:t>
            </a:r>
            <a:r>
              <a:rPr lang="en-GB" sz="1200" b="1" dirty="0" err="1">
                <a:latin typeface="Consolas" pitchFamily="49" charset="0"/>
                <a:cs typeface="Consolas" pitchFamily="49" charset="0"/>
              </a:rPr>
              <a:t>SmtpBadRecipient</a:t>
            </a:r>
            <a:r>
              <a:rPr lang="en-GB" sz="1200" dirty="0">
                <a:latin typeface="Consolas" pitchFamily="49" charset="0"/>
                <a:cs typeface="Consolas" pitchFamily="49" charset="0"/>
              </a:rPr>
              <a:t> (</a:t>
            </a:r>
            <a:r>
              <a:rPr lang="en-GB" sz="1200" dirty="0" err="1">
                <a:latin typeface="Consolas" pitchFamily="49" charset="0"/>
                <a:cs typeface="Consolas" pitchFamily="49" charset="0"/>
              </a:rPr>
              <a:t>EmailAddress</a:t>
            </a:r>
            <a:r>
              <a:rPr lang="en-GB" sz="1200" dirty="0">
                <a:latin typeface="Consolas" pitchFamily="49" charset="0"/>
                <a:cs typeface="Consolas" pitchFamily="49" charset="0"/>
              </a:rPr>
              <a:t> email) -&gt;</a:t>
            </a:r>
          </a:p>
          <a:p>
            <a:r>
              <a:rPr lang="en-GB" sz="1200" dirty="0">
                <a:latin typeface="Consolas" pitchFamily="49" charset="0"/>
                <a:cs typeface="Consolas" pitchFamily="49" charset="0"/>
              </a:rPr>
              <a:t>            </a:t>
            </a:r>
            <a:r>
              <a:rPr lang="en-GB" sz="1200" dirty="0" err="1">
                <a:latin typeface="Consolas" pitchFamily="49" charset="0"/>
                <a:cs typeface="Consolas" pitchFamily="49" charset="0"/>
              </a:rPr>
              <a:t>sprintf</a:t>
            </a:r>
            <a:r>
              <a:rPr lang="en-GB" sz="1200" dirty="0">
                <a:latin typeface="Consolas" pitchFamily="49" charset="0"/>
                <a:cs typeface="Consolas" pitchFamily="49" charset="0"/>
              </a:rPr>
              <a:t> "The email %s is not a valid recipient" email</a:t>
            </a:r>
          </a:p>
        </p:txBody>
      </p:sp>
      <p:grpSp>
        <p:nvGrpSpPr>
          <p:cNvPr id="2" name="Group 33"/>
          <p:cNvGrpSpPr/>
          <p:nvPr/>
        </p:nvGrpSpPr>
        <p:grpSpPr>
          <a:xfrm>
            <a:off x="4953000" y="1905000"/>
            <a:ext cx="4191000" cy="923330"/>
            <a:chOff x="5251762" y="1545388"/>
            <a:chExt cx="4191000" cy="923330"/>
          </a:xfrm>
        </p:grpSpPr>
        <p:sp>
          <p:nvSpPr>
            <p:cNvPr id="6" name="TextBox 5"/>
            <p:cNvSpPr txBox="1"/>
            <p:nvPr/>
          </p:nvSpPr>
          <p:spPr>
            <a:xfrm>
              <a:off x="6318562" y="1545388"/>
              <a:ext cx="3124200" cy="923330"/>
            </a:xfrm>
            <a:prstGeom prst="rect">
              <a:avLst/>
            </a:prstGeom>
            <a:noFill/>
          </p:spPr>
          <p:txBody>
            <a:bodyPr wrap="square" rtlCol="0">
              <a:spAutoFit/>
            </a:bodyPr>
            <a:lstStyle/>
            <a:p>
              <a:pPr algn="ctr"/>
              <a:r>
                <a:rPr lang="en-GB" dirty="0">
                  <a:solidFill>
                    <a:srgbClr val="C00000"/>
                  </a:solidFill>
                  <a:latin typeface="Conformity" pitchFamily="2" charset="0"/>
                </a:rPr>
                <a:t>Each case must be converted to a string – but this is only needed once, and only at the last step.</a:t>
              </a:r>
            </a:p>
          </p:txBody>
        </p:sp>
        <p:sp>
          <p:nvSpPr>
            <p:cNvPr id="8" name="Freeform 7"/>
            <p:cNvSpPr/>
            <p:nvPr/>
          </p:nvSpPr>
          <p:spPr>
            <a:xfrm rot="10800000" flipH="1" flipV="1">
              <a:off x="5251762" y="1850188"/>
              <a:ext cx="1295400" cy="536222"/>
            </a:xfrm>
            <a:custGeom>
              <a:avLst/>
              <a:gdLst>
                <a:gd name="connsiteX0" fmla="*/ 1047750 w 1047750"/>
                <a:gd name="connsiteY0" fmla="*/ 441325 h 441325"/>
                <a:gd name="connsiteX1" fmla="*/ 733425 w 1047750"/>
                <a:gd name="connsiteY1" fmla="*/ 60325 h 441325"/>
                <a:gd name="connsiteX2" fmla="*/ 0 w 1047750"/>
                <a:gd name="connsiteY2" fmla="*/ 79375 h 441325"/>
                <a:gd name="connsiteX0" fmla="*/ 3882575 w 4215347"/>
                <a:gd name="connsiteY0" fmla="*/ 472546 h 1021821"/>
                <a:gd name="connsiteX1" fmla="*/ 3568250 w 4215347"/>
                <a:gd name="connsiteY1" fmla="*/ 91546 h 1021821"/>
                <a:gd name="connsiteX2" fmla="*/ 0 w 4215347"/>
                <a:gd name="connsiteY2" fmla="*/ 1021821 h 1021821"/>
                <a:gd name="connsiteX0" fmla="*/ 3882575 w 3882575"/>
                <a:gd name="connsiteY0" fmla="*/ 160338 h 709613"/>
                <a:gd name="connsiteX1" fmla="*/ 1469909 w 3882575"/>
                <a:gd name="connsiteY1" fmla="*/ 252412 h 709613"/>
                <a:gd name="connsiteX2" fmla="*/ 0 w 3882575"/>
                <a:gd name="connsiteY2" fmla="*/ 709613 h 709613"/>
                <a:gd name="connsiteX0" fmla="*/ 2834825 w 2834825"/>
                <a:gd name="connsiteY0" fmla="*/ 203200 h 508001"/>
                <a:gd name="connsiteX1" fmla="*/ 1469909 w 2834825"/>
                <a:gd name="connsiteY1" fmla="*/ 50800 h 508001"/>
                <a:gd name="connsiteX2" fmla="*/ 0 w 2834825"/>
                <a:gd name="connsiteY2" fmla="*/ 508001 h 508001"/>
                <a:gd name="connsiteX0" fmla="*/ 2834825 w 2834825"/>
                <a:gd name="connsiteY0" fmla="*/ 0 h 304801"/>
                <a:gd name="connsiteX1" fmla="*/ 0 w 2834825"/>
                <a:gd name="connsiteY1" fmla="*/ 304801 h 304801"/>
                <a:gd name="connsiteX0" fmla="*/ 2624838 w 2624838"/>
                <a:gd name="connsiteY0" fmla="*/ 0 h 533401"/>
                <a:gd name="connsiteX1" fmla="*/ 0 w 2624838"/>
                <a:gd name="connsiteY1" fmla="*/ 533401 h 533401"/>
                <a:gd name="connsiteX0" fmla="*/ 2624838 w 2624838"/>
                <a:gd name="connsiteY0" fmla="*/ 18143 h 551544"/>
                <a:gd name="connsiteX1" fmla="*/ 0 w 2624838"/>
                <a:gd name="connsiteY1" fmla="*/ 551544 h 551544"/>
                <a:gd name="connsiteX0" fmla="*/ 2624838 w 2624838"/>
                <a:gd name="connsiteY0" fmla="*/ 18143 h 551544"/>
                <a:gd name="connsiteX1" fmla="*/ 0 w 2624838"/>
                <a:gd name="connsiteY1" fmla="*/ 551544 h 551544"/>
                <a:gd name="connsiteX0" fmla="*/ 2209865 w 10479430"/>
                <a:gd name="connsiteY0" fmla="*/ 18143 h 2227944"/>
                <a:gd name="connsiteX1" fmla="*/ 10204449 w 10479430"/>
                <a:gd name="connsiteY1" fmla="*/ 2227944 h 2227944"/>
                <a:gd name="connsiteX0" fmla="*/ 2209865 w 13821080"/>
                <a:gd name="connsiteY0" fmla="*/ 18143 h 2227944"/>
                <a:gd name="connsiteX1" fmla="*/ 10204449 w 13821080"/>
                <a:gd name="connsiteY1" fmla="*/ 2227944 h 2227944"/>
                <a:gd name="connsiteX0" fmla="*/ 2209865 w 6418691"/>
                <a:gd name="connsiteY0" fmla="*/ 18143 h 1008743"/>
                <a:gd name="connsiteX1" fmla="*/ 2802060 w 6418691"/>
                <a:gd name="connsiteY1" fmla="*/ 1008743 h 1008743"/>
                <a:gd name="connsiteX0" fmla="*/ 0 w 4208826"/>
                <a:gd name="connsiteY0" fmla="*/ 0 h 990600"/>
                <a:gd name="connsiteX1" fmla="*/ 592195 w 4208826"/>
                <a:gd name="connsiteY1" fmla="*/ 990600 h 990600"/>
                <a:gd name="connsiteX0" fmla="*/ 0 w 5985404"/>
                <a:gd name="connsiteY0" fmla="*/ 0 h 914401"/>
                <a:gd name="connsiteX1" fmla="*/ 2368773 w 5985404"/>
                <a:gd name="connsiteY1" fmla="*/ 914401 h 914401"/>
                <a:gd name="connsiteX0" fmla="*/ 0 w 6577599"/>
                <a:gd name="connsiteY0" fmla="*/ 0 h 990602"/>
                <a:gd name="connsiteX1" fmla="*/ 2960968 w 6577599"/>
                <a:gd name="connsiteY1" fmla="*/ 990602 h 990602"/>
                <a:gd name="connsiteX0" fmla="*/ 0 w 6577599"/>
                <a:gd name="connsiteY0" fmla="*/ 0 h 990602"/>
                <a:gd name="connsiteX1" fmla="*/ 2960968 w 6577599"/>
                <a:gd name="connsiteY1" fmla="*/ 990602 h 990602"/>
                <a:gd name="connsiteX0" fmla="*/ 0 w 13091693"/>
                <a:gd name="connsiteY0" fmla="*/ 0 h 1676402"/>
                <a:gd name="connsiteX1" fmla="*/ 9475063 w 13091693"/>
                <a:gd name="connsiteY1" fmla="*/ 1676402 h 1676402"/>
                <a:gd name="connsiteX0" fmla="*/ 0 w 5689300"/>
                <a:gd name="connsiteY0" fmla="*/ 0 h 1066800"/>
                <a:gd name="connsiteX1" fmla="*/ 2072670 w 5689300"/>
                <a:gd name="connsiteY1" fmla="*/ 1066800 h 1066800"/>
                <a:gd name="connsiteX0" fmla="*/ 0 w 11611214"/>
                <a:gd name="connsiteY0" fmla="*/ 0 h 1752600"/>
                <a:gd name="connsiteX1" fmla="*/ 7994584 w 11611214"/>
                <a:gd name="connsiteY1" fmla="*/ 1752600 h 1752600"/>
                <a:gd name="connsiteX0" fmla="*/ 0 w 6577587"/>
                <a:gd name="connsiteY0" fmla="*/ 0 h 685800"/>
                <a:gd name="connsiteX1" fmla="*/ 2960957 w 6577587"/>
                <a:gd name="connsiteY1" fmla="*/ 685800 h 685800"/>
                <a:gd name="connsiteX0" fmla="*/ 1036304 w 3997261"/>
                <a:gd name="connsiteY0" fmla="*/ 0 h 685800"/>
                <a:gd name="connsiteX1" fmla="*/ 3997261 w 3997261"/>
                <a:gd name="connsiteY1" fmla="*/ 685800 h 685800"/>
                <a:gd name="connsiteX0" fmla="*/ 0 w 4737531"/>
                <a:gd name="connsiteY0" fmla="*/ 0 h 685800"/>
                <a:gd name="connsiteX1" fmla="*/ 4737531 w 4737531"/>
                <a:gd name="connsiteY1" fmla="*/ 685800 h 685800"/>
                <a:gd name="connsiteX0" fmla="*/ 4589452 w 5171346"/>
                <a:gd name="connsiteY0" fmla="*/ 1168400 h 1563914"/>
                <a:gd name="connsiteX1" fmla="*/ 3997261 w 5171346"/>
                <a:gd name="connsiteY1" fmla="*/ 25400 h 1563914"/>
                <a:gd name="connsiteX0" fmla="*/ 0 w 4145340"/>
                <a:gd name="connsiteY0" fmla="*/ 330200 h 725714"/>
                <a:gd name="connsiteX1" fmla="*/ 4145339 w 4145340"/>
                <a:gd name="connsiteY1" fmla="*/ 25400 h 725714"/>
                <a:gd name="connsiteX0" fmla="*/ 0 w 4145340"/>
                <a:gd name="connsiteY0" fmla="*/ 475343 h 475343"/>
                <a:gd name="connsiteX1" fmla="*/ 4145339 w 4145340"/>
                <a:gd name="connsiteY1" fmla="*/ 170543 h 475343"/>
                <a:gd name="connsiteX0" fmla="*/ 0 w 4166521"/>
                <a:gd name="connsiteY0" fmla="*/ 475343 h 776514"/>
                <a:gd name="connsiteX1" fmla="*/ 4145339 w 4166521"/>
                <a:gd name="connsiteY1" fmla="*/ 170543 h 776514"/>
                <a:gd name="connsiteX0" fmla="*/ 0 w 4166521"/>
                <a:gd name="connsiteY0" fmla="*/ 685800 h 685800"/>
                <a:gd name="connsiteX1" fmla="*/ 4145340 w 4166521"/>
                <a:gd name="connsiteY1" fmla="*/ 0 h 685800"/>
                <a:gd name="connsiteX0" fmla="*/ 0 w 4145339"/>
                <a:gd name="connsiteY0" fmla="*/ 685800 h 685800"/>
                <a:gd name="connsiteX1" fmla="*/ 4145340 w 4145339"/>
                <a:gd name="connsiteY1" fmla="*/ 0 h 685800"/>
                <a:gd name="connsiteX0" fmla="*/ 0 w 3783033"/>
                <a:gd name="connsiteY0" fmla="*/ 475343 h 1026886"/>
                <a:gd name="connsiteX1" fmla="*/ 3783034 w 3783033"/>
                <a:gd name="connsiteY1" fmla="*/ 671286 h 1026886"/>
                <a:gd name="connsiteX0" fmla="*/ 0 w 3783033"/>
                <a:gd name="connsiteY0" fmla="*/ 137885 h 689428"/>
                <a:gd name="connsiteX1" fmla="*/ 3783034 w 3783033"/>
                <a:gd name="connsiteY1" fmla="*/ 333828 h 689428"/>
              </a:gdLst>
              <a:ahLst/>
              <a:cxnLst>
                <a:cxn ang="0">
                  <a:pos x="connsiteX0" y="connsiteY0"/>
                </a:cxn>
                <a:cxn ang="0">
                  <a:pos x="connsiteX1" y="connsiteY1"/>
                </a:cxn>
              </a:cxnLst>
              <a:rect l="l" t="t" r="r" b="b"/>
              <a:pathLst>
                <a:path w="3783033" h="689428">
                  <a:moveTo>
                    <a:pt x="0" y="137885"/>
                  </a:moveTo>
                  <a:cubicBezTo>
                    <a:pt x="1701199" y="0"/>
                    <a:pt x="2656914" y="689428"/>
                    <a:pt x="3783034" y="333828"/>
                  </a:cubicBezTo>
                </a:path>
              </a:pathLst>
            </a:custGeom>
            <a:ln w="19050">
              <a:solidFill>
                <a:srgbClr val="C0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sp>
        <p:nvSpPr>
          <p:cNvPr id="9" name="TextBox 8"/>
          <p:cNvSpPr txBox="1"/>
          <p:nvPr/>
        </p:nvSpPr>
        <p:spPr>
          <a:xfrm>
            <a:off x="6553200" y="5029200"/>
            <a:ext cx="2590800" cy="646331"/>
          </a:xfrm>
          <a:prstGeom prst="rect">
            <a:avLst/>
          </a:prstGeom>
          <a:noFill/>
        </p:spPr>
        <p:txBody>
          <a:bodyPr wrap="square" rtlCol="0">
            <a:spAutoFit/>
          </a:bodyPr>
          <a:lstStyle/>
          <a:p>
            <a:pPr algn="ctr"/>
            <a:r>
              <a:rPr lang="en-GB" dirty="0">
                <a:solidFill>
                  <a:srgbClr val="C00000"/>
                </a:solidFill>
                <a:latin typeface="Conformity" pitchFamily="2" charset="0"/>
              </a:rPr>
              <a:t>All strings are in one place, so translations are easier.</a:t>
            </a:r>
          </a:p>
        </p:txBody>
      </p:sp>
      <p:sp>
        <p:nvSpPr>
          <p:cNvPr id="10" name="TextBox 9"/>
          <p:cNvSpPr txBox="1"/>
          <p:nvPr/>
        </p:nvSpPr>
        <p:spPr>
          <a:xfrm rot="21540000">
            <a:off x="6324600" y="3276600"/>
            <a:ext cx="2819400" cy="923330"/>
          </a:xfrm>
          <a:prstGeom prst="rect">
            <a:avLst/>
          </a:prstGeom>
          <a:noFill/>
        </p:spPr>
        <p:txBody>
          <a:bodyPr wrap="square" rtlCol="0">
            <a:spAutoFit/>
          </a:bodyPr>
          <a:lstStyle/>
          <a:p>
            <a:pPr algn="ctr"/>
            <a:r>
              <a:rPr lang="en-GB" dirty="0">
                <a:solidFill>
                  <a:srgbClr val="C00000"/>
                </a:solidFill>
                <a:latin typeface="Conformity" pitchFamily="2" charset="0"/>
              </a:rPr>
              <a:t>Different conversions can be used depending on the target. E.g. user messages vs. logging.</a:t>
            </a:r>
          </a:p>
        </p:txBody>
      </p:sp>
      <p:grpSp>
        <p:nvGrpSpPr>
          <p:cNvPr id="3" name="Group 10"/>
          <p:cNvGrpSpPr/>
          <p:nvPr/>
        </p:nvGrpSpPr>
        <p:grpSpPr>
          <a:xfrm>
            <a:off x="3200400" y="762000"/>
            <a:ext cx="1776543" cy="948589"/>
            <a:chOff x="6629400" y="5105400"/>
            <a:chExt cx="1776543" cy="948589"/>
          </a:xfrm>
        </p:grpSpPr>
        <p:pic>
          <p:nvPicPr>
            <p:cNvPr id="12" name="Picture 2"/>
            <p:cNvPicPr>
              <a:picLocks noChangeAspect="1" noChangeArrowheads="1"/>
            </p:cNvPicPr>
            <p:nvPr/>
          </p:nvPicPr>
          <p:blipFill>
            <a:blip r:embed="rId3" cstate="print"/>
            <a:srcRect l="9642" r="3575"/>
            <a:stretch>
              <a:fillRect/>
            </a:stretch>
          </p:blipFill>
          <p:spPr bwMode="auto">
            <a:xfrm>
              <a:off x="6629400" y="5217160"/>
              <a:ext cx="1776543" cy="821457"/>
            </a:xfrm>
            <a:prstGeom prst="rect">
              <a:avLst/>
            </a:prstGeom>
            <a:noFill/>
            <a:ln w="9525">
              <a:noFill/>
              <a:miter lim="800000"/>
              <a:headEnd/>
              <a:tailEnd/>
            </a:ln>
          </p:spPr>
        </p:pic>
        <p:sp>
          <p:nvSpPr>
            <p:cNvPr id="13" name="Rectangle 12"/>
            <p:cNvSpPr/>
            <p:nvPr/>
          </p:nvSpPr>
          <p:spPr>
            <a:xfrm>
              <a:off x="6858000" y="5105400"/>
              <a:ext cx="1371600" cy="948589"/>
            </a:xfrm>
            <a:prstGeom prst="rect">
              <a:avLst/>
            </a:prstGeom>
            <a:solidFill>
              <a:srgbClr val="BFBFBF">
                <a:alpha val="41961"/>
              </a:srgb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t" anchorCtr="0"/>
            <a:lstStyle/>
            <a:p>
              <a:pPr algn="ctr"/>
              <a:r>
                <a:rPr lang="en-GB" sz="1600" dirty="0" err="1">
                  <a:solidFill>
                    <a:schemeClr val="tx1"/>
                  </a:solidFill>
                  <a:cs typeface="Consolas" pitchFamily="49" charset="0"/>
                </a:rPr>
                <a:t>returnMessage</a:t>
              </a:r>
              <a:endParaRPr lang="en-GB" sz="1600" dirty="0">
                <a:solidFill>
                  <a:schemeClr val="tx1"/>
                </a:solidFill>
              </a:endParaRPr>
            </a:p>
          </p:txBody>
        </p:sp>
      </p:grpSp>
      <p:sp>
        <p:nvSpPr>
          <p:cNvPr id="15" name="TextBox 14"/>
          <p:cNvSpPr txBox="1"/>
          <p:nvPr/>
        </p:nvSpPr>
        <p:spPr>
          <a:xfrm>
            <a:off x="6553200" y="5562600"/>
            <a:ext cx="2590800" cy="369332"/>
          </a:xfrm>
          <a:prstGeom prst="rect">
            <a:avLst/>
          </a:prstGeom>
          <a:noFill/>
        </p:spPr>
        <p:txBody>
          <a:bodyPr wrap="square" rtlCol="0">
            <a:spAutoFit/>
          </a:bodyPr>
          <a:lstStyle/>
          <a:p>
            <a:pPr algn="ctr"/>
            <a:r>
              <a:rPr lang="en-GB" dirty="0">
                <a:solidFill>
                  <a:srgbClr val="C00000"/>
                </a:solidFill>
                <a:latin typeface="Conformity" pitchFamily="2" charset="0"/>
              </a:rPr>
              <a:t>(or use resource file)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0" grpId="0"/>
      <p:bldP spid="15" grpId="0"/>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GB" dirty="0"/>
              <a:t>Parallel tracks</a:t>
            </a:r>
          </a:p>
        </p:txBody>
      </p:sp>
      <p:sp>
        <p:nvSpPr>
          <p:cNvPr id="4" name="Subtitle 3"/>
          <p:cNvSpPr>
            <a:spLocks noGrp="1"/>
          </p:cNvSpPr>
          <p:nvPr>
            <p:ph type="subTitle" idx="1"/>
          </p:nvPr>
        </p:nvSpPr>
        <p:spPr/>
        <p:txBody>
          <a:bodyPr/>
          <a:lstStyle/>
          <a:p>
            <a:endParaRPr lang="en-GB"/>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Parallel validation</a:t>
            </a:r>
          </a:p>
        </p:txBody>
      </p:sp>
      <p:grpSp>
        <p:nvGrpSpPr>
          <p:cNvPr id="3" name="Group 2"/>
          <p:cNvGrpSpPr/>
          <p:nvPr/>
        </p:nvGrpSpPr>
        <p:grpSpPr>
          <a:xfrm>
            <a:off x="381000" y="2362200"/>
            <a:ext cx="2666999" cy="1283732"/>
            <a:chOff x="685801" y="1996401"/>
            <a:chExt cx="2666999" cy="1283732"/>
          </a:xfrm>
        </p:grpSpPr>
        <p:pic>
          <p:nvPicPr>
            <p:cNvPr id="4" name="Picture 2"/>
            <p:cNvPicPr>
              <a:picLocks noChangeAspect="1" noChangeArrowheads="1"/>
            </p:cNvPicPr>
            <p:nvPr/>
          </p:nvPicPr>
          <p:blipFill>
            <a:blip r:embed="rId2" cstate="print"/>
            <a:srcRect/>
            <a:stretch>
              <a:fillRect/>
            </a:stretch>
          </p:blipFill>
          <p:spPr bwMode="auto">
            <a:xfrm>
              <a:off x="685801" y="2209801"/>
              <a:ext cx="2666999" cy="1070332"/>
            </a:xfrm>
            <a:prstGeom prst="rect">
              <a:avLst/>
            </a:prstGeom>
            <a:noFill/>
            <a:ln w="9525">
              <a:noFill/>
              <a:miter lim="800000"/>
              <a:headEnd/>
              <a:tailEnd/>
            </a:ln>
          </p:spPr>
        </p:pic>
        <p:sp>
          <p:nvSpPr>
            <p:cNvPr id="5" name="TextBox 4"/>
            <p:cNvSpPr txBox="1"/>
            <p:nvPr/>
          </p:nvSpPr>
          <p:spPr>
            <a:xfrm>
              <a:off x="838201" y="1996401"/>
              <a:ext cx="2286000" cy="369332"/>
            </a:xfrm>
            <a:prstGeom prst="rect">
              <a:avLst/>
            </a:prstGeom>
            <a:noFill/>
          </p:spPr>
          <p:txBody>
            <a:bodyPr wrap="square" rtlCol="0">
              <a:spAutoFit/>
            </a:bodyPr>
            <a:lstStyle/>
            <a:p>
              <a:pPr algn="ctr"/>
              <a:r>
                <a:rPr lang="en-GB" dirty="0" err="1"/>
                <a:t>nameNotBlank</a:t>
              </a:r>
              <a:endParaRPr lang="en-GB" dirty="0"/>
            </a:p>
          </p:txBody>
        </p:sp>
      </p:grpSp>
      <p:grpSp>
        <p:nvGrpSpPr>
          <p:cNvPr id="6" name="Group 5"/>
          <p:cNvGrpSpPr/>
          <p:nvPr/>
        </p:nvGrpSpPr>
        <p:grpSpPr>
          <a:xfrm>
            <a:off x="3276599" y="2362200"/>
            <a:ext cx="2666999" cy="1283732"/>
            <a:chOff x="685801" y="1996401"/>
            <a:chExt cx="2666999" cy="1283732"/>
          </a:xfrm>
        </p:grpSpPr>
        <p:pic>
          <p:nvPicPr>
            <p:cNvPr id="7" name="Picture 2"/>
            <p:cNvPicPr>
              <a:picLocks noChangeAspect="1" noChangeArrowheads="1"/>
            </p:cNvPicPr>
            <p:nvPr/>
          </p:nvPicPr>
          <p:blipFill>
            <a:blip r:embed="rId2" cstate="print"/>
            <a:srcRect/>
            <a:stretch>
              <a:fillRect/>
            </a:stretch>
          </p:blipFill>
          <p:spPr bwMode="auto">
            <a:xfrm>
              <a:off x="685801" y="2209801"/>
              <a:ext cx="2666999" cy="1070332"/>
            </a:xfrm>
            <a:prstGeom prst="rect">
              <a:avLst/>
            </a:prstGeom>
            <a:noFill/>
            <a:ln w="9525">
              <a:noFill/>
              <a:miter lim="800000"/>
              <a:headEnd/>
              <a:tailEnd/>
            </a:ln>
          </p:spPr>
        </p:pic>
        <p:sp>
          <p:nvSpPr>
            <p:cNvPr id="8" name="TextBox 7"/>
            <p:cNvSpPr txBox="1"/>
            <p:nvPr/>
          </p:nvSpPr>
          <p:spPr>
            <a:xfrm>
              <a:off x="838202" y="1996401"/>
              <a:ext cx="2286000" cy="369332"/>
            </a:xfrm>
            <a:prstGeom prst="rect">
              <a:avLst/>
            </a:prstGeom>
            <a:noFill/>
          </p:spPr>
          <p:txBody>
            <a:bodyPr wrap="square" rtlCol="0">
              <a:spAutoFit/>
            </a:bodyPr>
            <a:lstStyle/>
            <a:p>
              <a:pPr algn="ctr"/>
              <a:r>
                <a:rPr lang="en-GB" dirty="0"/>
                <a:t>name50</a:t>
              </a:r>
            </a:p>
          </p:txBody>
        </p:sp>
      </p:grpSp>
      <p:grpSp>
        <p:nvGrpSpPr>
          <p:cNvPr id="9" name="Group 8"/>
          <p:cNvGrpSpPr/>
          <p:nvPr/>
        </p:nvGrpSpPr>
        <p:grpSpPr>
          <a:xfrm>
            <a:off x="6172200" y="2362200"/>
            <a:ext cx="2666999" cy="1283732"/>
            <a:chOff x="685801" y="1996401"/>
            <a:chExt cx="2666999" cy="1283732"/>
          </a:xfrm>
        </p:grpSpPr>
        <p:pic>
          <p:nvPicPr>
            <p:cNvPr id="10" name="Picture 2"/>
            <p:cNvPicPr>
              <a:picLocks noChangeAspect="1" noChangeArrowheads="1"/>
            </p:cNvPicPr>
            <p:nvPr/>
          </p:nvPicPr>
          <p:blipFill>
            <a:blip r:embed="rId2" cstate="print"/>
            <a:srcRect/>
            <a:stretch>
              <a:fillRect/>
            </a:stretch>
          </p:blipFill>
          <p:spPr bwMode="auto">
            <a:xfrm>
              <a:off x="685801" y="2209801"/>
              <a:ext cx="2666999" cy="1070332"/>
            </a:xfrm>
            <a:prstGeom prst="rect">
              <a:avLst/>
            </a:prstGeom>
            <a:noFill/>
            <a:ln w="9525">
              <a:noFill/>
              <a:miter lim="800000"/>
              <a:headEnd/>
              <a:tailEnd/>
            </a:ln>
          </p:spPr>
        </p:pic>
        <p:sp>
          <p:nvSpPr>
            <p:cNvPr id="11" name="TextBox 10"/>
            <p:cNvSpPr txBox="1"/>
            <p:nvPr/>
          </p:nvSpPr>
          <p:spPr>
            <a:xfrm>
              <a:off x="838201" y="1996401"/>
              <a:ext cx="2286000" cy="369332"/>
            </a:xfrm>
            <a:prstGeom prst="rect">
              <a:avLst/>
            </a:prstGeom>
            <a:noFill/>
          </p:spPr>
          <p:txBody>
            <a:bodyPr wrap="square" rtlCol="0">
              <a:spAutoFit/>
            </a:bodyPr>
            <a:lstStyle/>
            <a:p>
              <a:pPr algn="ctr"/>
              <a:r>
                <a:rPr lang="en-GB" dirty="0" err="1"/>
                <a:t>emailNotBlank</a:t>
              </a:r>
              <a:endParaRPr lang="en-GB" dirty="0"/>
            </a:p>
          </p:txBody>
        </p:sp>
      </p:grpSp>
      <p:sp>
        <p:nvSpPr>
          <p:cNvPr id="13" name="TextBox 12"/>
          <p:cNvSpPr txBox="1"/>
          <p:nvPr/>
        </p:nvSpPr>
        <p:spPr>
          <a:xfrm>
            <a:off x="1600200" y="3962400"/>
            <a:ext cx="3733800" cy="646331"/>
          </a:xfrm>
          <a:prstGeom prst="rect">
            <a:avLst/>
          </a:prstGeom>
          <a:noFill/>
        </p:spPr>
        <p:txBody>
          <a:bodyPr wrap="square" rtlCol="0">
            <a:spAutoFit/>
          </a:bodyPr>
          <a:lstStyle/>
          <a:p>
            <a:pPr algn="ctr"/>
            <a:r>
              <a:rPr lang="en-GB" dirty="0">
                <a:solidFill>
                  <a:srgbClr val="C00000"/>
                </a:solidFill>
                <a:latin typeface="Conformity" pitchFamily="2" charset="0"/>
              </a:rPr>
              <a:t>Problem: Validation done in series.</a:t>
            </a:r>
          </a:p>
          <a:p>
            <a:pPr algn="ctr"/>
            <a:r>
              <a:rPr lang="en-GB" dirty="0">
                <a:solidFill>
                  <a:srgbClr val="C00000"/>
                </a:solidFill>
                <a:latin typeface="Conformity" pitchFamily="2" charset="0"/>
              </a:rPr>
              <a:t>So only one error at a time is returned</a:t>
            </a:r>
          </a:p>
        </p:txBody>
      </p:sp>
      <p:sp>
        <p:nvSpPr>
          <p:cNvPr id="15" name="Freeform 14"/>
          <p:cNvSpPr/>
          <p:nvPr/>
        </p:nvSpPr>
        <p:spPr>
          <a:xfrm rot="10800000" flipH="1" flipV="1">
            <a:off x="2895600" y="3276600"/>
            <a:ext cx="1905000" cy="247759"/>
          </a:xfrm>
          <a:custGeom>
            <a:avLst/>
            <a:gdLst>
              <a:gd name="connsiteX0" fmla="*/ 1047750 w 1047750"/>
              <a:gd name="connsiteY0" fmla="*/ 441325 h 441325"/>
              <a:gd name="connsiteX1" fmla="*/ 733425 w 1047750"/>
              <a:gd name="connsiteY1" fmla="*/ 60325 h 441325"/>
              <a:gd name="connsiteX2" fmla="*/ 0 w 1047750"/>
              <a:gd name="connsiteY2" fmla="*/ 79375 h 441325"/>
              <a:gd name="connsiteX0" fmla="*/ 3882575 w 4215347"/>
              <a:gd name="connsiteY0" fmla="*/ 472546 h 1021821"/>
              <a:gd name="connsiteX1" fmla="*/ 3568250 w 4215347"/>
              <a:gd name="connsiteY1" fmla="*/ 91546 h 1021821"/>
              <a:gd name="connsiteX2" fmla="*/ 0 w 4215347"/>
              <a:gd name="connsiteY2" fmla="*/ 1021821 h 1021821"/>
              <a:gd name="connsiteX0" fmla="*/ 3882575 w 3882575"/>
              <a:gd name="connsiteY0" fmla="*/ 160338 h 709613"/>
              <a:gd name="connsiteX1" fmla="*/ 1469909 w 3882575"/>
              <a:gd name="connsiteY1" fmla="*/ 252412 h 709613"/>
              <a:gd name="connsiteX2" fmla="*/ 0 w 3882575"/>
              <a:gd name="connsiteY2" fmla="*/ 709613 h 709613"/>
              <a:gd name="connsiteX0" fmla="*/ 2834825 w 2834825"/>
              <a:gd name="connsiteY0" fmla="*/ 203200 h 508001"/>
              <a:gd name="connsiteX1" fmla="*/ 1469909 w 2834825"/>
              <a:gd name="connsiteY1" fmla="*/ 50800 h 508001"/>
              <a:gd name="connsiteX2" fmla="*/ 0 w 2834825"/>
              <a:gd name="connsiteY2" fmla="*/ 508001 h 508001"/>
              <a:gd name="connsiteX0" fmla="*/ 2834825 w 2834825"/>
              <a:gd name="connsiteY0" fmla="*/ 0 h 304801"/>
              <a:gd name="connsiteX1" fmla="*/ 0 w 2834825"/>
              <a:gd name="connsiteY1" fmla="*/ 304801 h 304801"/>
              <a:gd name="connsiteX0" fmla="*/ 2624838 w 2624838"/>
              <a:gd name="connsiteY0" fmla="*/ 0 h 533401"/>
              <a:gd name="connsiteX1" fmla="*/ 0 w 2624838"/>
              <a:gd name="connsiteY1" fmla="*/ 533401 h 533401"/>
              <a:gd name="connsiteX0" fmla="*/ 2624838 w 2624838"/>
              <a:gd name="connsiteY0" fmla="*/ 18143 h 551544"/>
              <a:gd name="connsiteX1" fmla="*/ 0 w 2624838"/>
              <a:gd name="connsiteY1" fmla="*/ 551544 h 551544"/>
              <a:gd name="connsiteX0" fmla="*/ 2624838 w 2624838"/>
              <a:gd name="connsiteY0" fmla="*/ 18143 h 551544"/>
              <a:gd name="connsiteX1" fmla="*/ 0 w 2624838"/>
              <a:gd name="connsiteY1" fmla="*/ 551544 h 551544"/>
              <a:gd name="connsiteX0" fmla="*/ 2209865 w 10479430"/>
              <a:gd name="connsiteY0" fmla="*/ 18143 h 2227944"/>
              <a:gd name="connsiteX1" fmla="*/ 10204449 w 10479430"/>
              <a:gd name="connsiteY1" fmla="*/ 2227944 h 2227944"/>
              <a:gd name="connsiteX0" fmla="*/ 2209865 w 13821080"/>
              <a:gd name="connsiteY0" fmla="*/ 18143 h 2227944"/>
              <a:gd name="connsiteX1" fmla="*/ 10204449 w 13821080"/>
              <a:gd name="connsiteY1" fmla="*/ 2227944 h 2227944"/>
              <a:gd name="connsiteX0" fmla="*/ 2209865 w 6418691"/>
              <a:gd name="connsiteY0" fmla="*/ 18143 h 1008743"/>
              <a:gd name="connsiteX1" fmla="*/ 2802060 w 6418691"/>
              <a:gd name="connsiteY1" fmla="*/ 1008743 h 1008743"/>
              <a:gd name="connsiteX0" fmla="*/ 0 w 4208826"/>
              <a:gd name="connsiteY0" fmla="*/ 0 h 990600"/>
              <a:gd name="connsiteX1" fmla="*/ 592195 w 4208826"/>
              <a:gd name="connsiteY1" fmla="*/ 990600 h 990600"/>
              <a:gd name="connsiteX0" fmla="*/ 0 w 5985404"/>
              <a:gd name="connsiteY0" fmla="*/ 0 h 914401"/>
              <a:gd name="connsiteX1" fmla="*/ 2368773 w 5985404"/>
              <a:gd name="connsiteY1" fmla="*/ 914401 h 914401"/>
              <a:gd name="connsiteX0" fmla="*/ 0 w 6577599"/>
              <a:gd name="connsiteY0" fmla="*/ 0 h 990602"/>
              <a:gd name="connsiteX1" fmla="*/ 2960968 w 6577599"/>
              <a:gd name="connsiteY1" fmla="*/ 990602 h 990602"/>
              <a:gd name="connsiteX0" fmla="*/ 0 w 6577599"/>
              <a:gd name="connsiteY0" fmla="*/ 0 h 990602"/>
              <a:gd name="connsiteX1" fmla="*/ 2960968 w 6577599"/>
              <a:gd name="connsiteY1" fmla="*/ 990602 h 990602"/>
              <a:gd name="connsiteX0" fmla="*/ 0 w 13091693"/>
              <a:gd name="connsiteY0" fmla="*/ 0 h 1676402"/>
              <a:gd name="connsiteX1" fmla="*/ 9475063 w 13091693"/>
              <a:gd name="connsiteY1" fmla="*/ 1676402 h 1676402"/>
              <a:gd name="connsiteX0" fmla="*/ 0 w 5689300"/>
              <a:gd name="connsiteY0" fmla="*/ 0 h 1066800"/>
              <a:gd name="connsiteX1" fmla="*/ 2072670 w 5689300"/>
              <a:gd name="connsiteY1" fmla="*/ 1066800 h 1066800"/>
              <a:gd name="connsiteX0" fmla="*/ 0 w 11611214"/>
              <a:gd name="connsiteY0" fmla="*/ 0 h 1752600"/>
              <a:gd name="connsiteX1" fmla="*/ 7994584 w 11611214"/>
              <a:gd name="connsiteY1" fmla="*/ 1752600 h 1752600"/>
              <a:gd name="connsiteX0" fmla="*/ 0 w 6577587"/>
              <a:gd name="connsiteY0" fmla="*/ 0 h 685800"/>
              <a:gd name="connsiteX1" fmla="*/ 2960957 w 6577587"/>
              <a:gd name="connsiteY1" fmla="*/ 685800 h 685800"/>
              <a:gd name="connsiteX0" fmla="*/ 1036304 w 3997261"/>
              <a:gd name="connsiteY0" fmla="*/ 0 h 685800"/>
              <a:gd name="connsiteX1" fmla="*/ 3997261 w 3997261"/>
              <a:gd name="connsiteY1" fmla="*/ 685800 h 685800"/>
              <a:gd name="connsiteX0" fmla="*/ 0 w 4737531"/>
              <a:gd name="connsiteY0" fmla="*/ 0 h 685800"/>
              <a:gd name="connsiteX1" fmla="*/ 4737531 w 4737531"/>
              <a:gd name="connsiteY1" fmla="*/ 685800 h 685800"/>
              <a:gd name="connsiteX0" fmla="*/ 4589452 w 5171346"/>
              <a:gd name="connsiteY0" fmla="*/ 1168400 h 1563914"/>
              <a:gd name="connsiteX1" fmla="*/ 3997261 w 5171346"/>
              <a:gd name="connsiteY1" fmla="*/ 25400 h 1563914"/>
              <a:gd name="connsiteX0" fmla="*/ 0 w 4145340"/>
              <a:gd name="connsiteY0" fmla="*/ 330200 h 725714"/>
              <a:gd name="connsiteX1" fmla="*/ 4145339 w 4145340"/>
              <a:gd name="connsiteY1" fmla="*/ 25400 h 725714"/>
              <a:gd name="connsiteX0" fmla="*/ 0 w 4145340"/>
              <a:gd name="connsiteY0" fmla="*/ 475343 h 475343"/>
              <a:gd name="connsiteX1" fmla="*/ 4145339 w 4145340"/>
              <a:gd name="connsiteY1" fmla="*/ 170543 h 475343"/>
              <a:gd name="connsiteX0" fmla="*/ 0 w 4166521"/>
              <a:gd name="connsiteY0" fmla="*/ 475343 h 776514"/>
              <a:gd name="connsiteX1" fmla="*/ 4145339 w 4166521"/>
              <a:gd name="connsiteY1" fmla="*/ 170543 h 776514"/>
              <a:gd name="connsiteX0" fmla="*/ 0 w 4166521"/>
              <a:gd name="connsiteY0" fmla="*/ 685800 h 685800"/>
              <a:gd name="connsiteX1" fmla="*/ 4145340 w 4166521"/>
              <a:gd name="connsiteY1" fmla="*/ 0 h 685800"/>
              <a:gd name="connsiteX0" fmla="*/ 0 w 4145339"/>
              <a:gd name="connsiteY0" fmla="*/ 685800 h 685800"/>
              <a:gd name="connsiteX1" fmla="*/ 4145340 w 4145339"/>
              <a:gd name="connsiteY1" fmla="*/ 0 h 685800"/>
              <a:gd name="connsiteX0" fmla="*/ 0 w 3783033"/>
              <a:gd name="connsiteY0" fmla="*/ 475343 h 1026886"/>
              <a:gd name="connsiteX1" fmla="*/ 3783034 w 3783033"/>
              <a:gd name="connsiteY1" fmla="*/ 671286 h 1026886"/>
              <a:gd name="connsiteX0" fmla="*/ 0 w 3783033"/>
              <a:gd name="connsiteY0" fmla="*/ 137885 h 689428"/>
              <a:gd name="connsiteX1" fmla="*/ 3783034 w 3783033"/>
              <a:gd name="connsiteY1" fmla="*/ 333828 h 689428"/>
              <a:gd name="connsiteX0" fmla="*/ 0 w 3783033"/>
              <a:gd name="connsiteY0" fmla="*/ 137885 h 1513113"/>
              <a:gd name="connsiteX1" fmla="*/ 3783034 w 3783033"/>
              <a:gd name="connsiteY1" fmla="*/ 1157513 h 1513113"/>
              <a:gd name="connsiteX0" fmla="*/ 0 w 3783033"/>
              <a:gd name="connsiteY0" fmla="*/ 0 h 1375228"/>
              <a:gd name="connsiteX1" fmla="*/ 3783034 w 3783033"/>
              <a:gd name="connsiteY1" fmla="*/ 1019628 h 1375228"/>
              <a:gd name="connsiteX0" fmla="*/ 2683839 w 3306416"/>
              <a:gd name="connsiteY0" fmla="*/ 0 h 1473199"/>
              <a:gd name="connsiteX1" fmla="*/ 1126121 w 3306416"/>
              <a:gd name="connsiteY1" fmla="*/ 1117599 h 1473199"/>
              <a:gd name="connsiteX0" fmla="*/ 6466872 w 7089449"/>
              <a:gd name="connsiteY0" fmla="*/ 0 h 833761"/>
              <a:gd name="connsiteX1" fmla="*/ 1126119 w 7089449"/>
              <a:gd name="connsiteY1" fmla="*/ 0 h 833761"/>
              <a:gd name="connsiteX0" fmla="*/ 5340752 w 5963329"/>
              <a:gd name="connsiteY0" fmla="*/ 0 h 833761"/>
              <a:gd name="connsiteX1" fmla="*/ -1 w 5963329"/>
              <a:gd name="connsiteY1" fmla="*/ 0 h 833761"/>
              <a:gd name="connsiteX0" fmla="*/ 5340752 w 5340752"/>
              <a:gd name="connsiteY0" fmla="*/ 0 h 318547"/>
              <a:gd name="connsiteX1" fmla="*/ -1 w 5340752"/>
              <a:gd name="connsiteY1" fmla="*/ 0 h 318547"/>
              <a:gd name="connsiteX0" fmla="*/ 5563283 w 5563283"/>
              <a:gd name="connsiteY0" fmla="*/ 0 h 318547"/>
              <a:gd name="connsiteX1" fmla="*/ 0 w 5563283"/>
              <a:gd name="connsiteY1" fmla="*/ 97971 h 318547"/>
            </a:gdLst>
            <a:ahLst/>
            <a:cxnLst>
              <a:cxn ang="0">
                <a:pos x="connsiteX0" y="connsiteY0"/>
              </a:cxn>
              <a:cxn ang="0">
                <a:pos x="connsiteX1" y="connsiteY1"/>
              </a:cxn>
            </a:cxnLst>
            <a:rect l="l" t="t" r="r" b="b"/>
            <a:pathLst>
              <a:path w="5563283" h="318547">
                <a:moveTo>
                  <a:pt x="5563283" y="0"/>
                </a:moveTo>
                <a:cubicBezTo>
                  <a:pt x="2559907" y="318547"/>
                  <a:pt x="1518076" y="191930"/>
                  <a:pt x="0" y="97971"/>
                </a:cubicBezTo>
              </a:path>
            </a:pathLst>
          </a:custGeom>
          <a:ln w="38100">
            <a:solidFill>
              <a:srgbClr val="C0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6" name="TextBox 15"/>
          <p:cNvSpPr txBox="1"/>
          <p:nvPr/>
        </p:nvSpPr>
        <p:spPr>
          <a:xfrm rot="21540000">
            <a:off x="5881833" y="4489890"/>
            <a:ext cx="2819400" cy="646331"/>
          </a:xfrm>
          <a:prstGeom prst="rect">
            <a:avLst/>
          </a:prstGeom>
          <a:noFill/>
        </p:spPr>
        <p:txBody>
          <a:bodyPr wrap="square" rtlCol="0">
            <a:spAutoFit/>
          </a:bodyPr>
          <a:lstStyle/>
          <a:p>
            <a:pPr algn="ctr"/>
            <a:r>
              <a:rPr lang="en-GB" dirty="0">
                <a:solidFill>
                  <a:srgbClr val="C00000"/>
                </a:solidFill>
                <a:latin typeface="Conformity" pitchFamily="2" charset="0"/>
              </a:rPr>
              <a:t>It would be nice to return all validation errors at once.</a:t>
            </a:r>
          </a:p>
        </p:txBody>
      </p:sp>
      <p:sp>
        <p:nvSpPr>
          <p:cNvPr id="17" name="Freeform 16"/>
          <p:cNvSpPr/>
          <p:nvPr/>
        </p:nvSpPr>
        <p:spPr>
          <a:xfrm rot="10800000" flipH="1" flipV="1">
            <a:off x="2819400" y="2819399"/>
            <a:ext cx="609600" cy="45719"/>
          </a:xfrm>
          <a:custGeom>
            <a:avLst/>
            <a:gdLst>
              <a:gd name="connsiteX0" fmla="*/ 1047750 w 1047750"/>
              <a:gd name="connsiteY0" fmla="*/ 441325 h 441325"/>
              <a:gd name="connsiteX1" fmla="*/ 733425 w 1047750"/>
              <a:gd name="connsiteY1" fmla="*/ 60325 h 441325"/>
              <a:gd name="connsiteX2" fmla="*/ 0 w 1047750"/>
              <a:gd name="connsiteY2" fmla="*/ 79375 h 441325"/>
              <a:gd name="connsiteX0" fmla="*/ 3882575 w 4215347"/>
              <a:gd name="connsiteY0" fmla="*/ 472546 h 1021821"/>
              <a:gd name="connsiteX1" fmla="*/ 3568250 w 4215347"/>
              <a:gd name="connsiteY1" fmla="*/ 91546 h 1021821"/>
              <a:gd name="connsiteX2" fmla="*/ 0 w 4215347"/>
              <a:gd name="connsiteY2" fmla="*/ 1021821 h 1021821"/>
              <a:gd name="connsiteX0" fmla="*/ 3882575 w 3882575"/>
              <a:gd name="connsiteY0" fmla="*/ 160338 h 709613"/>
              <a:gd name="connsiteX1" fmla="*/ 1469909 w 3882575"/>
              <a:gd name="connsiteY1" fmla="*/ 252412 h 709613"/>
              <a:gd name="connsiteX2" fmla="*/ 0 w 3882575"/>
              <a:gd name="connsiteY2" fmla="*/ 709613 h 709613"/>
              <a:gd name="connsiteX0" fmla="*/ 2834825 w 2834825"/>
              <a:gd name="connsiteY0" fmla="*/ 203200 h 508001"/>
              <a:gd name="connsiteX1" fmla="*/ 1469909 w 2834825"/>
              <a:gd name="connsiteY1" fmla="*/ 50800 h 508001"/>
              <a:gd name="connsiteX2" fmla="*/ 0 w 2834825"/>
              <a:gd name="connsiteY2" fmla="*/ 508001 h 508001"/>
              <a:gd name="connsiteX0" fmla="*/ 2834825 w 2834825"/>
              <a:gd name="connsiteY0" fmla="*/ 0 h 304801"/>
              <a:gd name="connsiteX1" fmla="*/ 0 w 2834825"/>
              <a:gd name="connsiteY1" fmla="*/ 304801 h 304801"/>
              <a:gd name="connsiteX0" fmla="*/ 2624838 w 2624838"/>
              <a:gd name="connsiteY0" fmla="*/ 0 h 533401"/>
              <a:gd name="connsiteX1" fmla="*/ 0 w 2624838"/>
              <a:gd name="connsiteY1" fmla="*/ 533401 h 533401"/>
              <a:gd name="connsiteX0" fmla="*/ 2624838 w 2624838"/>
              <a:gd name="connsiteY0" fmla="*/ 18143 h 551544"/>
              <a:gd name="connsiteX1" fmla="*/ 0 w 2624838"/>
              <a:gd name="connsiteY1" fmla="*/ 551544 h 551544"/>
              <a:gd name="connsiteX0" fmla="*/ 2624838 w 2624838"/>
              <a:gd name="connsiteY0" fmla="*/ 18143 h 551544"/>
              <a:gd name="connsiteX1" fmla="*/ 0 w 2624838"/>
              <a:gd name="connsiteY1" fmla="*/ 551544 h 551544"/>
              <a:gd name="connsiteX0" fmla="*/ 2209865 w 10479430"/>
              <a:gd name="connsiteY0" fmla="*/ 18143 h 2227944"/>
              <a:gd name="connsiteX1" fmla="*/ 10204449 w 10479430"/>
              <a:gd name="connsiteY1" fmla="*/ 2227944 h 2227944"/>
              <a:gd name="connsiteX0" fmla="*/ 2209865 w 13821080"/>
              <a:gd name="connsiteY0" fmla="*/ 18143 h 2227944"/>
              <a:gd name="connsiteX1" fmla="*/ 10204449 w 13821080"/>
              <a:gd name="connsiteY1" fmla="*/ 2227944 h 2227944"/>
              <a:gd name="connsiteX0" fmla="*/ 2209865 w 6418691"/>
              <a:gd name="connsiteY0" fmla="*/ 18143 h 1008743"/>
              <a:gd name="connsiteX1" fmla="*/ 2802060 w 6418691"/>
              <a:gd name="connsiteY1" fmla="*/ 1008743 h 1008743"/>
              <a:gd name="connsiteX0" fmla="*/ 0 w 4208826"/>
              <a:gd name="connsiteY0" fmla="*/ 0 h 990600"/>
              <a:gd name="connsiteX1" fmla="*/ 592195 w 4208826"/>
              <a:gd name="connsiteY1" fmla="*/ 990600 h 990600"/>
              <a:gd name="connsiteX0" fmla="*/ 0 w 5985404"/>
              <a:gd name="connsiteY0" fmla="*/ 0 h 914401"/>
              <a:gd name="connsiteX1" fmla="*/ 2368773 w 5985404"/>
              <a:gd name="connsiteY1" fmla="*/ 914401 h 914401"/>
              <a:gd name="connsiteX0" fmla="*/ 0 w 6577599"/>
              <a:gd name="connsiteY0" fmla="*/ 0 h 990602"/>
              <a:gd name="connsiteX1" fmla="*/ 2960968 w 6577599"/>
              <a:gd name="connsiteY1" fmla="*/ 990602 h 990602"/>
              <a:gd name="connsiteX0" fmla="*/ 0 w 6577599"/>
              <a:gd name="connsiteY0" fmla="*/ 0 h 990602"/>
              <a:gd name="connsiteX1" fmla="*/ 2960968 w 6577599"/>
              <a:gd name="connsiteY1" fmla="*/ 990602 h 990602"/>
              <a:gd name="connsiteX0" fmla="*/ 0 w 13091693"/>
              <a:gd name="connsiteY0" fmla="*/ 0 h 1676402"/>
              <a:gd name="connsiteX1" fmla="*/ 9475063 w 13091693"/>
              <a:gd name="connsiteY1" fmla="*/ 1676402 h 1676402"/>
              <a:gd name="connsiteX0" fmla="*/ 0 w 5689300"/>
              <a:gd name="connsiteY0" fmla="*/ 0 h 1066800"/>
              <a:gd name="connsiteX1" fmla="*/ 2072670 w 5689300"/>
              <a:gd name="connsiteY1" fmla="*/ 1066800 h 1066800"/>
              <a:gd name="connsiteX0" fmla="*/ 0 w 11611214"/>
              <a:gd name="connsiteY0" fmla="*/ 0 h 1752600"/>
              <a:gd name="connsiteX1" fmla="*/ 7994584 w 11611214"/>
              <a:gd name="connsiteY1" fmla="*/ 1752600 h 1752600"/>
              <a:gd name="connsiteX0" fmla="*/ 0 w 6577587"/>
              <a:gd name="connsiteY0" fmla="*/ 0 h 685800"/>
              <a:gd name="connsiteX1" fmla="*/ 2960957 w 6577587"/>
              <a:gd name="connsiteY1" fmla="*/ 685800 h 685800"/>
              <a:gd name="connsiteX0" fmla="*/ 1036304 w 3997261"/>
              <a:gd name="connsiteY0" fmla="*/ 0 h 685800"/>
              <a:gd name="connsiteX1" fmla="*/ 3997261 w 3997261"/>
              <a:gd name="connsiteY1" fmla="*/ 685800 h 685800"/>
              <a:gd name="connsiteX0" fmla="*/ 0 w 4737531"/>
              <a:gd name="connsiteY0" fmla="*/ 0 h 685800"/>
              <a:gd name="connsiteX1" fmla="*/ 4737531 w 4737531"/>
              <a:gd name="connsiteY1" fmla="*/ 685800 h 685800"/>
              <a:gd name="connsiteX0" fmla="*/ 4589452 w 5171346"/>
              <a:gd name="connsiteY0" fmla="*/ 1168400 h 1563914"/>
              <a:gd name="connsiteX1" fmla="*/ 3997261 w 5171346"/>
              <a:gd name="connsiteY1" fmla="*/ 25400 h 1563914"/>
              <a:gd name="connsiteX0" fmla="*/ 0 w 4145340"/>
              <a:gd name="connsiteY0" fmla="*/ 330200 h 725714"/>
              <a:gd name="connsiteX1" fmla="*/ 4145339 w 4145340"/>
              <a:gd name="connsiteY1" fmla="*/ 25400 h 725714"/>
              <a:gd name="connsiteX0" fmla="*/ 0 w 4145340"/>
              <a:gd name="connsiteY0" fmla="*/ 475343 h 475343"/>
              <a:gd name="connsiteX1" fmla="*/ 4145339 w 4145340"/>
              <a:gd name="connsiteY1" fmla="*/ 170543 h 475343"/>
              <a:gd name="connsiteX0" fmla="*/ 0 w 4166521"/>
              <a:gd name="connsiteY0" fmla="*/ 475343 h 776514"/>
              <a:gd name="connsiteX1" fmla="*/ 4145339 w 4166521"/>
              <a:gd name="connsiteY1" fmla="*/ 170543 h 776514"/>
              <a:gd name="connsiteX0" fmla="*/ 0 w 4166521"/>
              <a:gd name="connsiteY0" fmla="*/ 685800 h 685800"/>
              <a:gd name="connsiteX1" fmla="*/ 4145340 w 4166521"/>
              <a:gd name="connsiteY1" fmla="*/ 0 h 685800"/>
              <a:gd name="connsiteX0" fmla="*/ 0 w 4145339"/>
              <a:gd name="connsiteY0" fmla="*/ 685800 h 685800"/>
              <a:gd name="connsiteX1" fmla="*/ 4145340 w 4145339"/>
              <a:gd name="connsiteY1" fmla="*/ 0 h 685800"/>
              <a:gd name="connsiteX0" fmla="*/ 0 w 3783033"/>
              <a:gd name="connsiteY0" fmla="*/ 475343 h 1026886"/>
              <a:gd name="connsiteX1" fmla="*/ 3783034 w 3783033"/>
              <a:gd name="connsiteY1" fmla="*/ 671286 h 1026886"/>
              <a:gd name="connsiteX0" fmla="*/ 0 w 3783033"/>
              <a:gd name="connsiteY0" fmla="*/ 137885 h 689428"/>
              <a:gd name="connsiteX1" fmla="*/ 3783034 w 3783033"/>
              <a:gd name="connsiteY1" fmla="*/ 333828 h 689428"/>
              <a:gd name="connsiteX0" fmla="*/ 0 w 3783033"/>
              <a:gd name="connsiteY0" fmla="*/ 137885 h 1513113"/>
              <a:gd name="connsiteX1" fmla="*/ 3783034 w 3783033"/>
              <a:gd name="connsiteY1" fmla="*/ 1157513 h 1513113"/>
              <a:gd name="connsiteX0" fmla="*/ 0 w 3783033"/>
              <a:gd name="connsiteY0" fmla="*/ 0 h 1375228"/>
              <a:gd name="connsiteX1" fmla="*/ 3783034 w 3783033"/>
              <a:gd name="connsiteY1" fmla="*/ 1019628 h 1375228"/>
              <a:gd name="connsiteX0" fmla="*/ 2683839 w 3306416"/>
              <a:gd name="connsiteY0" fmla="*/ 0 h 1473199"/>
              <a:gd name="connsiteX1" fmla="*/ 1126121 w 3306416"/>
              <a:gd name="connsiteY1" fmla="*/ 1117599 h 1473199"/>
              <a:gd name="connsiteX0" fmla="*/ 6466872 w 7089449"/>
              <a:gd name="connsiteY0" fmla="*/ 0 h 833761"/>
              <a:gd name="connsiteX1" fmla="*/ 1126119 w 7089449"/>
              <a:gd name="connsiteY1" fmla="*/ 0 h 833761"/>
              <a:gd name="connsiteX0" fmla="*/ 5340752 w 5963329"/>
              <a:gd name="connsiteY0" fmla="*/ 0 h 833761"/>
              <a:gd name="connsiteX1" fmla="*/ -1 w 5963329"/>
              <a:gd name="connsiteY1" fmla="*/ 0 h 833761"/>
              <a:gd name="connsiteX0" fmla="*/ 5340752 w 5340752"/>
              <a:gd name="connsiteY0" fmla="*/ 0 h 318547"/>
              <a:gd name="connsiteX1" fmla="*/ -1 w 5340752"/>
              <a:gd name="connsiteY1" fmla="*/ 0 h 318547"/>
              <a:gd name="connsiteX0" fmla="*/ 5563283 w 5563283"/>
              <a:gd name="connsiteY0" fmla="*/ 0 h 318547"/>
              <a:gd name="connsiteX1" fmla="*/ 0 w 5563283"/>
              <a:gd name="connsiteY1" fmla="*/ 97971 h 318547"/>
              <a:gd name="connsiteX0" fmla="*/ 6008346 w 6008346"/>
              <a:gd name="connsiteY0" fmla="*/ 0 h 1073672"/>
              <a:gd name="connsiteX1" fmla="*/ 0 w 6008346"/>
              <a:gd name="connsiteY1" fmla="*/ 979713 h 1073672"/>
              <a:gd name="connsiteX0" fmla="*/ 3003376 w 3003376"/>
              <a:gd name="connsiteY0" fmla="*/ 0 h 318547"/>
              <a:gd name="connsiteX1" fmla="*/ 1000594 w 3003376"/>
              <a:gd name="connsiteY1" fmla="*/ 0 h 318547"/>
              <a:gd name="connsiteX0" fmla="*/ 2002782 w 2002782"/>
              <a:gd name="connsiteY0" fmla="*/ 0 h 0"/>
              <a:gd name="connsiteX1" fmla="*/ 0 w 2002782"/>
              <a:gd name="connsiteY1" fmla="*/ 0 h 0"/>
            </a:gdLst>
            <a:ahLst/>
            <a:cxnLst>
              <a:cxn ang="0">
                <a:pos x="connsiteX0" y="connsiteY0"/>
              </a:cxn>
              <a:cxn ang="0">
                <a:pos x="connsiteX1" y="connsiteY1"/>
              </a:cxn>
            </a:cxnLst>
            <a:rect l="l" t="t" r="r" b="b"/>
            <a:pathLst>
              <a:path w="2002782">
                <a:moveTo>
                  <a:pt x="2002782" y="0"/>
                </a:moveTo>
                <a:lnTo>
                  <a:pt x="0" y="0"/>
                </a:lnTo>
              </a:path>
            </a:pathLst>
          </a:custGeom>
          <a:ln w="38100">
            <a:solidFill>
              <a:srgbClr val="00B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8" name="Freeform 17"/>
          <p:cNvSpPr/>
          <p:nvPr/>
        </p:nvSpPr>
        <p:spPr>
          <a:xfrm rot="10800000" flipH="1" flipV="1">
            <a:off x="5715000" y="2819399"/>
            <a:ext cx="609600" cy="45719"/>
          </a:xfrm>
          <a:custGeom>
            <a:avLst/>
            <a:gdLst>
              <a:gd name="connsiteX0" fmla="*/ 1047750 w 1047750"/>
              <a:gd name="connsiteY0" fmla="*/ 441325 h 441325"/>
              <a:gd name="connsiteX1" fmla="*/ 733425 w 1047750"/>
              <a:gd name="connsiteY1" fmla="*/ 60325 h 441325"/>
              <a:gd name="connsiteX2" fmla="*/ 0 w 1047750"/>
              <a:gd name="connsiteY2" fmla="*/ 79375 h 441325"/>
              <a:gd name="connsiteX0" fmla="*/ 3882575 w 4215347"/>
              <a:gd name="connsiteY0" fmla="*/ 472546 h 1021821"/>
              <a:gd name="connsiteX1" fmla="*/ 3568250 w 4215347"/>
              <a:gd name="connsiteY1" fmla="*/ 91546 h 1021821"/>
              <a:gd name="connsiteX2" fmla="*/ 0 w 4215347"/>
              <a:gd name="connsiteY2" fmla="*/ 1021821 h 1021821"/>
              <a:gd name="connsiteX0" fmla="*/ 3882575 w 3882575"/>
              <a:gd name="connsiteY0" fmla="*/ 160338 h 709613"/>
              <a:gd name="connsiteX1" fmla="*/ 1469909 w 3882575"/>
              <a:gd name="connsiteY1" fmla="*/ 252412 h 709613"/>
              <a:gd name="connsiteX2" fmla="*/ 0 w 3882575"/>
              <a:gd name="connsiteY2" fmla="*/ 709613 h 709613"/>
              <a:gd name="connsiteX0" fmla="*/ 2834825 w 2834825"/>
              <a:gd name="connsiteY0" fmla="*/ 203200 h 508001"/>
              <a:gd name="connsiteX1" fmla="*/ 1469909 w 2834825"/>
              <a:gd name="connsiteY1" fmla="*/ 50800 h 508001"/>
              <a:gd name="connsiteX2" fmla="*/ 0 w 2834825"/>
              <a:gd name="connsiteY2" fmla="*/ 508001 h 508001"/>
              <a:gd name="connsiteX0" fmla="*/ 2834825 w 2834825"/>
              <a:gd name="connsiteY0" fmla="*/ 0 h 304801"/>
              <a:gd name="connsiteX1" fmla="*/ 0 w 2834825"/>
              <a:gd name="connsiteY1" fmla="*/ 304801 h 304801"/>
              <a:gd name="connsiteX0" fmla="*/ 2624838 w 2624838"/>
              <a:gd name="connsiteY0" fmla="*/ 0 h 533401"/>
              <a:gd name="connsiteX1" fmla="*/ 0 w 2624838"/>
              <a:gd name="connsiteY1" fmla="*/ 533401 h 533401"/>
              <a:gd name="connsiteX0" fmla="*/ 2624838 w 2624838"/>
              <a:gd name="connsiteY0" fmla="*/ 18143 h 551544"/>
              <a:gd name="connsiteX1" fmla="*/ 0 w 2624838"/>
              <a:gd name="connsiteY1" fmla="*/ 551544 h 551544"/>
              <a:gd name="connsiteX0" fmla="*/ 2624838 w 2624838"/>
              <a:gd name="connsiteY0" fmla="*/ 18143 h 551544"/>
              <a:gd name="connsiteX1" fmla="*/ 0 w 2624838"/>
              <a:gd name="connsiteY1" fmla="*/ 551544 h 551544"/>
              <a:gd name="connsiteX0" fmla="*/ 2209865 w 10479430"/>
              <a:gd name="connsiteY0" fmla="*/ 18143 h 2227944"/>
              <a:gd name="connsiteX1" fmla="*/ 10204449 w 10479430"/>
              <a:gd name="connsiteY1" fmla="*/ 2227944 h 2227944"/>
              <a:gd name="connsiteX0" fmla="*/ 2209865 w 13821080"/>
              <a:gd name="connsiteY0" fmla="*/ 18143 h 2227944"/>
              <a:gd name="connsiteX1" fmla="*/ 10204449 w 13821080"/>
              <a:gd name="connsiteY1" fmla="*/ 2227944 h 2227944"/>
              <a:gd name="connsiteX0" fmla="*/ 2209865 w 6418691"/>
              <a:gd name="connsiteY0" fmla="*/ 18143 h 1008743"/>
              <a:gd name="connsiteX1" fmla="*/ 2802060 w 6418691"/>
              <a:gd name="connsiteY1" fmla="*/ 1008743 h 1008743"/>
              <a:gd name="connsiteX0" fmla="*/ 0 w 4208826"/>
              <a:gd name="connsiteY0" fmla="*/ 0 h 990600"/>
              <a:gd name="connsiteX1" fmla="*/ 592195 w 4208826"/>
              <a:gd name="connsiteY1" fmla="*/ 990600 h 990600"/>
              <a:gd name="connsiteX0" fmla="*/ 0 w 5985404"/>
              <a:gd name="connsiteY0" fmla="*/ 0 h 914401"/>
              <a:gd name="connsiteX1" fmla="*/ 2368773 w 5985404"/>
              <a:gd name="connsiteY1" fmla="*/ 914401 h 914401"/>
              <a:gd name="connsiteX0" fmla="*/ 0 w 6577599"/>
              <a:gd name="connsiteY0" fmla="*/ 0 h 990602"/>
              <a:gd name="connsiteX1" fmla="*/ 2960968 w 6577599"/>
              <a:gd name="connsiteY1" fmla="*/ 990602 h 990602"/>
              <a:gd name="connsiteX0" fmla="*/ 0 w 6577599"/>
              <a:gd name="connsiteY0" fmla="*/ 0 h 990602"/>
              <a:gd name="connsiteX1" fmla="*/ 2960968 w 6577599"/>
              <a:gd name="connsiteY1" fmla="*/ 990602 h 990602"/>
              <a:gd name="connsiteX0" fmla="*/ 0 w 13091693"/>
              <a:gd name="connsiteY0" fmla="*/ 0 h 1676402"/>
              <a:gd name="connsiteX1" fmla="*/ 9475063 w 13091693"/>
              <a:gd name="connsiteY1" fmla="*/ 1676402 h 1676402"/>
              <a:gd name="connsiteX0" fmla="*/ 0 w 5689300"/>
              <a:gd name="connsiteY0" fmla="*/ 0 h 1066800"/>
              <a:gd name="connsiteX1" fmla="*/ 2072670 w 5689300"/>
              <a:gd name="connsiteY1" fmla="*/ 1066800 h 1066800"/>
              <a:gd name="connsiteX0" fmla="*/ 0 w 11611214"/>
              <a:gd name="connsiteY0" fmla="*/ 0 h 1752600"/>
              <a:gd name="connsiteX1" fmla="*/ 7994584 w 11611214"/>
              <a:gd name="connsiteY1" fmla="*/ 1752600 h 1752600"/>
              <a:gd name="connsiteX0" fmla="*/ 0 w 6577587"/>
              <a:gd name="connsiteY0" fmla="*/ 0 h 685800"/>
              <a:gd name="connsiteX1" fmla="*/ 2960957 w 6577587"/>
              <a:gd name="connsiteY1" fmla="*/ 685800 h 685800"/>
              <a:gd name="connsiteX0" fmla="*/ 1036304 w 3997261"/>
              <a:gd name="connsiteY0" fmla="*/ 0 h 685800"/>
              <a:gd name="connsiteX1" fmla="*/ 3997261 w 3997261"/>
              <a:gd name="connsiteY1" fmla="*/ 685800 h 685800"/>
              <a:gd name="connsiteX0" fmla="*/ 0 w 4737531"/>
              <a:gd name="connsiteY0" fmla="*/ 0 h 685800"/>
              <a:gd name="connsiteX1" fmla="*/ 4737531 w 4737531"/>
              <a:gd name="connsiteY1" fmla="*/ 685800 h 685800"/>
              <a:gd name="connsiteX0" fmla="*/ 4589452 w 5171346"/>
              <a:gd name="connsiteY0" fmla="*/ 1168400 h 1563914"/>
              <a:gd name="connsiteX1" fmla="*/ 3997261 w 5171346"/>
              <a:gd name="connsiteY1" fmla="*/ 25400 h 1563914"/>
              <a:gd name="connsiteX0" fmla="*/ 0 w 4145340"/>
              <a:gd name="connsiteY0" fmla="*/ 330200 h 725714"/>
              <a:gd name="connsiteX1" fmla="*/ 4145339 w 4145340"/>
              <a:gd name="connsiteY1" fmla="*/ 25400 h 725714"/>
              <a:gd name="connsiteX0" fmla="*/ 0 w 4145340"/>
              <a:gd name="connsiteY0" fmla="*/ 475343 h 475343"/>
              <a:gd name="connsiteX1" fmla="*/ 4145339 w 4145340"/>
              <a:gd name="connsiteY1" fmla="*/ 170543 h 475343"/>
              <a:gd name="connsiteX0" fmla="*/ 0 w 4166521"/>
              <a:gd name="connsiteY0" fmla="*/ 475343 h 776514"/>
              <a:gd name="connsiteX1" fmla="*/ 4145339 w 4166521"/>
              <a:gd name="connsiteY1" fmla="*/ 170543 h 776514"/>
              <a:gd name="connsiteX0" fmla="*/ 0 w 4166521"/>
              <a:gd name="connsiteY0" fmla="*/ 685800 h 685800"/>
              <a:gd name="connsiteX1" fmla="*/ 4145340 w 4166521"/>
              <a:gd name="connsiteY1" fmla="*/ 0 h 685800"/>
              <a:gd name="connsiteX0" fmla="*/ 0 w 4145339"/>
              <a:gd name="connsiteY0" fmla="*/ 685800 h 685800"/>
              <a:gd name="connsiteX1" fmla="*/ 4145340 w 4145339"/>
              <a:gd name="connsiteY1" fmla="*/ 0 h 685800"/>
              <a:gd name="connsiteX0" fmla="*/ 0 w 3783033"/>
              <a:gd name="connsiteY0" fmla="*/ 475343 h 1026886"/>
              <a:gd name="connsiteX1" fmla="*/ 3783034 w 3783033"/>
              <a:gd name="connsiteY1" fmla="*/ 671286 h 1026886"/>
              <a:gd name="connsiteX0" fmla="*/ 0 w 3783033"/>
              <a:gd name="connsiteY0" fmla="*/ 137885 h 689428"/>
              <a:gd name="connsiteX1" fmla="*/ 3783034 w 3783033"/>
              <a:gd name="connsiteY1" fmla="*/ 333828 h 689428"/>
              <a:gd name="connsiteX0" fmla="*/ 0 w 3783033"/>
              <a:gd name="connsiteY0" fmla="*/ 137885 h 1513113"/>
              <a:gd name="connsiteX1" fmla="*/ 3783034 w 3783033"/>
              <a:gd name="connsiteY1" fmla="*/ 1157513 h 1513113"/>
              <a:gd name="connsiteX0" fmla="*/ 0 w 3783033"/>
              <a:gd name="connsiteY0" fmla="*/ 0 h 1375228"/>
              <a:gd name="connsiteX1" fmla="*/ 3783034 w 3783033"/>
              <a:gd name="connsiteY1" fmla="*/ 1019628 h 1375228"/>
              <a:gd name="connsiteX0" fmla="*/ 2683839 w 3306416"/>
              <a:gd name="connsiteY0" fmla="*/ 0 h 1473199"/>
              <a:gd name="connsiteX1" fmla="*/ 1126121 w 3306416"/>
              <a:gd name="connsiteY1" fmla="*/ 1117599 h 1473199"/>
              <a:gd name="connsiteX0" fmla="*/ 6466872 w 7089449"/>
              <a:gd name="connsiteY0" fmla="*/ 0 h 833761"/>
              <a:gd name="connsiteX1" fmla="*/ 1126119 w 7089449"/>
              <a:gd name="connsiteY1" fmla="*/ 0 h 833761"/>
              <a:gd name="connsiteX0" fmla="*/ 5340752 w 5963329"/>
              <a:gd name="connsiteY0" fmla="*/ 0 h 833761"/>
              <a:gd name="connsiteX1" fmla="*/ -1 w 5963329"/>
              <a:gd name="connsiteY1" fmla="*/ 0 h 833761"/>
              <a:gd name="connsiteX0" fmla="*/ 5340752 w 5340752"/>
              <a:gd name="connsiteY0" fmla="*/ 0 h 318547"/>
              <a:gd name="connsiteX1" fmla="*/ -1 w 5340752"/>
              <a:gd name="connsiteY1" fmla="*/ 0 h 318547"/>
              <a:gd name="connsiteX0" fmla="*/ 5563283 w 5563283"/>
              <a:gd name="connsiteY0" fmla="*/ 0 h 318547"/>
              <a:gd name="connsiteX1" fmla="*/ 0 w 5563283"/>
              <a:gd name="connsiteY1" fmla="*/ 97971 h 318547"/>
              <a:gd name="connsiteX0" fmla="*/ 6008346 w 6008346"/>
              <a:gd name="connsiteY0" fmla="*/ 0 h 1073672"/>
              <a:gd name="connsiteX1" fmla="*/ 0 w 6008346"/>
              <a:gd name="connsiteY1" fmla="*/ 979713 h 1073672"/>
              <a:gd name="connsiteX0" fmla="*/ 3003376 w 3003376"/>
              <a:gd name="connsiteY0" fmla="*/ 0 h 318547"/>
              <a:gd name="connsiteX1" fmla="*/ 1000594 w 3003376"/>
              <a:gd name="connsiteY1" fmla="*/ 0 h 318547"/>
              <a:gd name="connsiteX0" fmla="*/ 2002782 w 2002782"/>
              <a:gd name="connsiteY0" fmla="*/ 0 h 0"/>
              <a:gd name="connsiteX1" fmla="*/ 0 w 2002782"/>
              <a:gd name="connsiteY1" fmla="*/ 0 h 0"/>
            </a:gdLst>
            <a:ahLst/>
            <a:cxnLst>
              <a:cxn ang="0">
                <a:pos x="connsiteX0" y="connsiteY0"/>
              </a:cxn>
              <a:cxn ang="0">
                <a:pos x="connsiteX1" y="connsiteY1"/>
              </a:cxn>
            </a:cxnLst>
            <a:rect l="l" t="t" r="r" b="b"/>
            <a:pathLst>
              <a:path w="2002782">
                <a:moveTo>
                  <a:pt x="2002782" y="0"/>
                </a:moveTo>
                <a:lnTo>
                  <a:pt x="0" y="0"/>
                </a:lnTo>
              </a:path>
            </a:pathLst>
          </a:custGeom>
          <a:ln w="38100">
            <a:solidFill>
              <a:srgbClr val="00B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9" name="Freeform 18"/>
          <p:cNvSpPr/>
          <p:nvPr/>
        </p:nvSpPr>
        <p:spPr>
          <a:xfrm rot="10800000" flipH="1" flipV="1">
            <a:off x="5791200" y="3276600"/>
            <a:ext cx="1905000" cy="247759"/>
          </a:xfrm>
          <a:custGeom>
            <a:avLst/>
            <a:gdLst>
              <a:gd name="connsiteX0" fmla="*/ 1047750 w 1047750"/>
              <a:gd name="connsiteY0" fmla="*/ 441325 h 441325"/>
              <a:gd name="connsiteX1" fmla="*/ 733425 w 1047750"/>
              <a:gd name="connsiteY1" fmla="*/ 60325 h 441325"/>
              <a:gd name="connsiteX2" fmla="*/ 0 w 1047750"/>
              <a:gd name="connsiteY2" fmla="*/ 79375 h 441325"/>
              <a:gd name="connsiteX0" fmla="*/ 3882575 w 4215347"/>
              <a:gd name="connsiteY0" fmla="*/ 472546 h 1021821"/>
              <a:gd name="connsiteX1" fmla="*/ 3568250 w 4215347"/>
              <a:gd name="connsiteY1" fmla="*/ 91546 h 1021821"/>
              <a:gd name="connsiteX2" fmla="*/ 0 w 4215347"/>
              <a:gd name="connsiteY2" fmla="*/ 1021821 h 1021821"/>
              <a:gd name="connsiteX0" fmla="*/ 3882575 w 3882575"/>
              <a:gd name="connsiteY0" fmla="*/ 160338 h 709613"/>
              <a:gd name="connsiteX1" fmla="*/ 1469909 w 3882575"/>
              <a:gd name="connsiteY1" fmla="*/ 252412 h 709613"/>
              <a:gd name="connsiteX2" fmla="*/ 0 w 3882575"/>
              <a:gd name="connsiteY2" fmla="*/ 709613 h 709613"/>
              <a:gd name="connsiteX0" fmla="*/ 2834825 w 2834825"/>
              <a:gd name="connsiteY0" fmla="*/ 203200 h 508001"/>
              <a:gd name="connsiteX1" fmla="*/ 1469909 w 2834825"/>
              <a:gd name="connsiteY1" fmla="*/ 50800 h 508001"/>
              <a:gd name="connsiteX2" fmla="*/ 0 w 2834825"/>
              <a:gd name="connsiteY2" fmla="*/ 508001 h 508001"/>
              <a:gd name="connsiteX0" fmla="*/ 2834825 w 2834825"/>
              <a:gd name="connsiteY0" fmla="*/ 0 h 304801"/>
              <a:gd name="connsiteX1" fmla="*/ 0 w 2834825"/>
              <a:gd name="connsiteY1" fmla="*/ 304801 h 304801"/>
              <a:gd name="connsiteX0" fmla="*/ 2624838 w 2624838"/>
              <a:gd name="connsiteY0" fmla="*/ 0 h 533401"/>
              <a:gd name="connsiteX1" fmla="*/ 0 w 2624838"/>
              <a:gd name="connsiteY1" fmla="*/ 533401 h 533401"/>
              <a:gd name="connsiteX0" fmla="*/ 2624838 w 2624838"/>
              <a:gd name="connsiteY0" fmla="*/ 18143 h 551544"/>
              <a:gd name="connsiteX1" fmla="*/ 0 w 2624838"/>
              <a:gd name="connsiteY1" fmla="*/ 551544 h 551544"/>
              <a:gd name="connsiteX0" fmla="*/ 2624838 w 2624838"/>
              <a:gd name="connsiteY0" fmla="*/ 18143 h 551544"/>
              <a:gd name="connsiteX1" fmla="*/ 0 w 2624838"/>
              <a:gd name="connsiteY1" fmla="*/ 551544 h 551544"/>
              <a:gd name="connsiteX0" fmla="*/ 2209865 w 10479430"/>
              <a:gd name="connsiteY0" fmla="*/ 18143 h 2227944"/>
              <a:gd name="connsiteX1" fmla="*/ 10204449 w 10479430"/>
              <a:gd name="connsiteY1" fmla="*/ 2227944 h 2227944"/>
              <a:gd name="connsiteX0" fmla="*/ 2209865 w 13821080"/>
              <a:gd name="connsiteY0" fmla="*/ 18143 h 2227944"/>
              <a:gd name="connsiteX1" fmla="*/ 10204449 w 13821080"/>
              <a:gd name="connsiteY1" fmla="*/ 2227944 h 2227944"/>
              <a:gd name="connsiteX0" fmla="*/ 2209865 w 6418691"/>
              <a:gd name="connsiteY0" fmla="*/ 18143 h 1008743"/>
              <a:gd name="connsiteX1" fmla="*/ 2802060 w 6418691"/>
              <a:gd name="connsiteY1" fmla="*/ 1008743 h 1008743"/>
              <a:gd name="connsiteX0" fmla="*/ 0 w 4208826"/>
              <a:gd name="connsiteY0" fmla="*/ 0 h 990600"/>
              <a:gd name="connsiteX1" fmla="*/ 592195 w 4208826"/>
              <a:gd name="connsiteY1" fmla="*/ 990600 h 990600"/>
              <a:gd name="connsiteX0" fmla="*/ 0 w 5985404"/>
              <a:gd name="connsiteY0" fmla="*/ 0 h 914401"/>
              <a:gd name="connsiteX1" fmla="*/ 2368773 w 5985404"/>
              <a:gd name="connsiteY1" fmla="*/ 914401 h 914401"/>
              <a:gd name="connsiteX0" fmla="*/ 0 w 6577599"/>
              <a:gd name="connsiteY0" fmla="*/ 0 h 990602"/>
              <a:gd name="connsiteX1" fmla="*/ 2960968 w 6577599"/>
              <a:gd name="connsiteY1" fmla="*/ 990602 h 990602"/>
              <a:gd name="connsiteX0" fmla="*/ 0 w 6577599"/>
              <a:gd name="connsiteY0" fmla="*/ 0 h 990602"/>
              <a:gd name="connsiteX1" fmla="*/ 2960968 w 6577599"/>
              <a:gd name="connsiteY1" fmla="*/ 990602 h 990602"/>
              <a:gd name="connsiteX0" fmla="*/ 0 w 13091693"/>
              <a:gd name="connsiteY0" fmla="*/ 0 h 1676402"/>
              <a:gd name="connsiteX1" fmla="*/ 9475063 w 13091693"/>
              <a:gd name="connsiteY1" fmla="*/ 1676402 h 1676402"/>
              <a:gd name="connsiteX0" fmla="*/ 0 w 5689300"/>
              <a:gd name="connsiteY0" fmla="*/ 0 h 1066800"/>
              <a:gd name="connsiteX1" fmla="*/ 2072670 w 5689300"/>
              <a:gd name="connsiteY1" fmla="*/ 1066800 h 1066800"/>
              <a:gd name="connsiteX0" fmla="*/ 0 w 11611214"/>
              <a:gd name="connsiteY0" fmla="*/ 0 h 1752600"/>
              <a:gd name="connsiteX1" fmla="*/ 7994584 w 11611214"/>
              <a:gd name="connsiteY1" fmla="*/ 1752600 h 1752600"/>
              <a:gd name="connsiteX0" fmla="*/ 0 w 6577587"/>
              <a:gd name="connsiteY0" fmla="*/ 0 h 685800"/>
              <a:gd name="connsiteX1" fmla="*/ 2960957 w 6577587"/>
              <a:gd name="connsiteY1" fmla="*/ 685800 h 685800"/>
              <a:gd name="connsiteX0" fmla="*/ 1036304 w 3997261"/>
              <a:gd name="connsiteY0" fmla="*/ 0 h 685800"/>
              <a:gd name="connsiteX1" fmla="*/ 3997261 w 3997261"/>
              <a:gd name="connsiteY1" fmla="*/ 685800 h 685800"/>
              <a:gd name="connsiteX0" fmla="*/ 0 w 4737531"/>
              <a:gd name="connsiteY0" fmla="*/ 0 h 685800"/>
              <a:gd name="connsiteX1" fmla="*/ 4737531 w 4737531"/>
              <a:gd name="connsiteY1" fmla="*/ 685800 h 685800"/>
              <a:gd name="connsiteX0" fmla="*/ 4589452 w 5171346"/>
              <a:gd name="connsiteY0" fmla="*/ 1168400 h 1563914"/>
              <a:gd name="connsiteX1" fmla="*/ 3997261 w 5171346"/>
              <a:gd name="connsiteY1" fmla="*/ 25400 h 1563914"/>
              <a:gd name="connsiteX0" fmla="*/ 0 w 4145340"/>
              <a:gd name="connsiteY0" fmla="*/ 330200 h 725714"/>
              <a:gd name="connsiteX1" fmla="*/ 4145339 w 4145340"/>
              <a:gd name="connsiteY1" fmla="*/ 25400 h 725714"/>
              <a:gd name="connsiteX0" fmla="*/ 0 w 4145340"/>
              <a:gd name="connsiteY0" fmla="*/ 475343 h 475343"/>
              <a:gd name="connsiteX1" fmla="*/ 4145339 w 4145340"/>
              <a:gd name="connsiteY1" fmla="*/ 170543 h 475343"/>
              <a:gd name="connsiteX0" fmla="*/ 0 w 4166521"/>
              <a:gd name="connsiteY0" fmla="*/ 475343 h 776514"/>
              <a:gd name="connsiteX1" fmla="*/ 4145339 w 4166521"/>
              <a:gd name="connsiteY1" fmla="*/ 170543 h 776514"/>
              <a:gd name="connsiteX0" fmla="*/ 0 w 4166521"/>
              <a:gd name="connsiteY0" fmla="*/ 685800 h 685800"/>
              <a:gd name="connsiteX1" fmla="*/ 4145340 w 4166521"/>
              <a:gd name="connsiteY1" fmla="*/ 0 h 685800"/>
              <a:gd name="connsiteX0" fmla="*/ 0 w 4145339"/>
              <a:gd name="connsiteY0" fmla="*/ 685800 h 685800"/>
              <a:gd name="connsiteX1" fmla="*/ 4145340 w 4145339"/>
              <a:gd name="connsiteY1" fmla="*/ 0 h 685800"/>
              <a:gd name="connsiteX0" fmla="*/ 0 w 3783033"/>
              <a:gd name="connsiteY0" fmla="*/ 475343 h 1026886"/>
              <a:gd name="connsiteX1" fmla="*/ 3783034 w 3783033"/>
              <a:gd name="connsiteY1" fmla="*/ 671286 h 1026886"/>
              <a:gd name="connsiteX0" fmla="*/ 0 w 3783033"/>
              <a:gd name="connsiteY0" fmla="*/ 137885 h 689428"/>
              <a:gd name="connsiteX1" fmla="*/ 3783034 w 3783033"/>
              <a:gd name="connsiteY1" fmla="*/ 333828 h 689428"/>
              <a:gd name="connsiteX0" fmla="*/ 0 w 3783033"/>
              <a:gd name="connsiteY0" fmla="*/ 137885 h 1513113"/>
              <a:gd name="connsiteX1" fmla="*/ 3783034 w 3783033"/>
              <a:gd name="connsiteY1" fmla="*/ 1157513 h 1513113"/>
              <a:gd name="connsiteX0" fmla="*/ 0 w 3783033"/>
              <a:gd name="connsiteY0" fmla="*/ 0 h 1375228"/>
              <a:gd name="connsiteX1" fmla="*/ 3783034 w 3783033"/>
              <a:gd name="connsiteY1" fmla="*/ 1019628 h 1375228"/>
              <a:gd name="connsiteX0" fmla="*/ 2683839 w 3306416"/>
              <a:gd name="connsiteY0" fmla="*/ 0 h 1473199"/>
              <a:gd name="connsiteX1" fmla="*/ 1126121 w 3306416"/>
              <a:gd name="connsiteY1" fmla="*/ 1117599 h 1473199"/>
              <a:gd name="connsiteX0" fmla="*/ 6466872 w 7089449"/>
              <a:gd name="connsiteY0" fmla="*/ 0 h 833761"/>
              <a:gd name="connsiteX1" fmla="*/ 1126119 w 7089449"/>
              <a:gd name="connsiteY1" fmla="*/ 0 h 833761"/>
              <a:gd name="connsiteX0" fmla="*/ 5340752 w 5963329"/>
              <a:gd name="connsiteY0" fmla="*/ 0 h 833761"/>
              <a:gd name="connsiteX1" fmla="*/ -1 w 5963329"/>
              <a:gd name="connsiteY1" fmla="*/ 0 h 833761"/>
              <a:gd name="connsiteX0" fmla="*/ 5340752 w 5340752"/>
              <a:gd name="connsiteY0" fmla="*/ 0 h 318547"/>
              <a:gd name="connsiteX1" fmla="*/ -1 w 5340752"/>
              <a:gd name="connsiteY1" fmla="*/ 0 h 318547"/>
              <a:gd name="connsiteX0" fmla="*/ 5563283 w 5563283"/>
              <a:gd name="connsiteY0" fmla="*/ 0 h 318547"/>
              <a:gd name="connsiteX1" fmla="*/ 0 w 5563283"/>
              <a:gd name="connsiteY1" fmla="*/ 97971 h 318547"/>
            </a:gdLst>
            <a:ahLst/>
            <a:cxnLst>
              <a:cxn ang="0">
                <a:pos x="connsiteX0" y="connsiteY0"/>
              </a:cxn>
              <a:cxn ang="0">
                <a:pos x="connsiteX1" y="connsiteY1"/>
              </a:cxn>
            </a:cxnLst>
            <a:rect l="l" t="t" r="r" b="b"/>
            <a:pathLst>
              <a:path w="5563283" h="318547">
                <a:moveTo>
                  <a:pt x="5563283" y="0"/>
                </a:moveTo>
                <a:cubicBezTo>
                  <a:pt x="2559907" y="318547"/>
                  <a:pt x="1518076" y="191930"/>
                  <a:pt x="0" y="97971"/>
                </a:cubicBezTo>
              </a:path>
            </a:pathLst>
          </a:custGeom>
          <a:ln w="38100">
            <a:solidFill>
              <a:srgbClr val="C0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6" grpId="0"/>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Parallel validation</a:t>
            </a:r>
          </a:p>
        </p:txBody>
      </p:sp>
      <p:grpSp>
        <p:nvGrpSpPr>
          <p:cNvPr id="3" name="Group 2"/>
          <p:cNvGrpSpPr/>
          <p:nvPr/>
        </p:nvGrpSpPr>
        <p:grpSpPr>
          <a:xfrm>
            <a:off x="2362200" y="990600"/>
            <a:ext cx="2666999" cy="1283732"/>
            <a:chOff x="685801" y="1996401"/>
            <a:chExt cx="2666999" cy="1283732"/>
          </a:xfrm>
        </p:grpSpPr>
        <p:pic>
          <p:nvPicPr>
            <p:cNvPr id="4" name="Picture 2"/>
            <p:cNvPicPr>
              <a:picLocks noChangeAspect="1" noChangeArrowheads="1"/>
            </p:cNvPicPr>
            <p:nvPr/>
          </p:nvPicPr>
          <p:blipFill>
            <a:blip r:embed="rId3" cstate="print"/>
            <a:srcRect/>
            <a:stretch>
              <a:fillRect/>
            </a:stretch>
          </p:blipFill>
          <p:spPr bwMode="auto">
            <a:xfrm>
              <a:off x="685801" y="2209801"/>
              <a:ext cx="2666999" cy="1070332"/>
            </a:xfrm>
            <a:prstGeom prst="rect">
              <a:avLst/>
            </a:prstGeom>
            <a:noFill/>
            <a:ln w="9525">
              <a:noFill/>
              <a:miter lim="800000"/>
              <a:headEnd/>
              <a:tailEnd/>
            </a:ln>
          </p:spPr>
        </p:pic>
        <p:sp>
          <p:nvSpPr>
            <p:cNvPr id="5" name="TextBox 4"/>
            <p:cNvSpPr txBox="1"/>
            <p:nvPr/>
          </p:nvSpPr>
          <p:spPr>
            <a:xfrm>
              <a:off x="838201" y="1996401"/>
              <a:ext cx="2286000" cy="369332"/>
            </a:xfrm>
            <a:prstGeom prst="rect">
              <a:avLst/>
            </a:prstGeom>
            <a:noFill/>
          </p:spPr>
          <p:txBody>
            <a:bodyPr wrap="square" rtlCol="0">
              <a:spAutoFit/>
            </a:bodyPr>
            <a:lstStyle/>
            <a:p>
              <a:pPr algn="ctr"/>
              <a:r>
                <a:rPr lang="en-GB" dirty="0" err="1"/>
                <a:t>nameNotBlank</a:t>
              </a:r>
              <a:endParaRPr lang="en-GB" dirty="0"/>
            </a:p>
          </p:txBody>
        </p:sp>
      </p:grpSp>
      <p:grpSp>
        <p:nvGrpSpPr>
          <p:cNvPr id="6" name="Group 5"/>
          <p:cNvGrpSpPr/>
          <p:nvPr/>
        </p:nvGrpSpPr>
        <p:grpSpPr>
          <a:xfrm>
            <a:off x="2362200" y="2362200"/>
            <a:ext cx="2666999" cy="1283732"/>
            <a:chOff x="685801" y="1996401"/>
            <a:chExt cx="2666999" cy="1283732"/>
          </a:xfrm>
        </p:grpSpPr>
        <p:pic>
          <p:nvPicPr>
            <p:cNvPr id="7" name="Picture 2"/>
            <p:cNvPicPr>
              <a:picLocks noChangeAspect="1" noChangeArrowheads="1"/>
            </p:cNvPicPr>
            <p:nvPr/>
          </p:nvPicPr>
          <p:blipFill>
            <a:blip r:embed="rId3" cstate="print"/>
            <a:srcRect/>
            <a:stretch>
              <a:fillRect/>
            </a:stretch>
          </p:blipFill>
          <p:spPr bwMode="auto">
            <a:xfrm>
              <a:off x="685801" y="2209801"/>
              <a:ext cx="2666999" cy="1070332"/>
            </a:xfrm>
            <a:prstGeom prst="rect">
              <a:avLst/>
            </a:prstGeom>
            <a:noFill/>
            <a:ln w="9525">
              <a:noFill/>
              <a:miter lim="800000"/>
              <a:headEnd/>
              <a:tailEnd/>
            </a:ln>
          </p:spPr>
        </p:pic>
        <p:sp>
          <p:nvSpPr>
            <p:cNvPr id="8" name="TextBox 7"/>
            <p:cNvSpPr txBox="1"/>
            <p:nvPr/>
          </p:nvSpPr>
          <p:spPr>
            <a:xfrm>
              <a:off x="838202" y="1996401"/>
              <a:ext cx="2286000" cy="369332"/>
            </a:xfrm>
            <a:prstGeom prst="rect">
              <a:avLst/>
            </a:prstGeom>
            <a:noFill/>
          </p:spPr>
          <p:txBody>
            <a:bodyPr wrap="square" rtlCol="0">
              <a:spAutoFit/>
            </a:bodyPr>
            <a:lstStyle/>
            <a:p>
              <a:pPr algn="ctr"/>
              <a:r>
                <a:rPr lang="en-GB" dirty="0"/>
                <a:t>name50</a:t>
              </a:r>
            </a:p>
          </p:txBody>
        </p:sp>
      </p:grpSp>
      <p:grpSp>
        <p:nvGrpSpPr>
          <p:cNvPr id="9" name="Group 8"/>
          <p:cNvGrpSpPr/>
          <p:nvPr/>
        </p:nvGrpSpPr>
        <p:grpSpPr>
          <a:xfrm>
            <a:off x="2362200" y="3810000"/>
            <a:ext cx="2666999" cy="1283732"/>
            <a:chOff x="685801" y="1996401"/>
            <a:chExt cx="2666999" cy="1283732"/>
          </a:xfrm>
        </p:grpSpPr>
        <p:pic>
          <p:nvPicPr>
            <p:cNvPr id="10" name="Picture 2"/>
            <p:cNvPicPr>
              <a:picLocks noChangeAspect="1" noChangeArrowheads="1"/>
            </p:cNvPicPr>
            <p:nvPr/>
          </p:nvPicPr>
          <p:blipFill>
            <a:blip r:embed="rId3" cstate="print"/>
            <a:srcRect/>
            <a:stretch>
              <a:fillRect/>
            </a:stretch>
          </p:blipFill>
          <p:spPr bwMode="auto">
            <a:xfrm>
              <a:off x="685801" y="2209801"/>
              <a:ext cx="2666999" cy="1070332"/>
            </a:xfrm>
            <a:prstGeom prst="rect">
              <a:avLst/>
            </a:prstGeom>
            <a:noFill/>
            <a:ln w="9525">
              <a:noFill/>
              <a:miter lim="800000"/>
              <a:headEnd/>
              <a:tailEnd/>
            </a:ln>
          </p:spPr>
        </p:pic>
        <p:sp>
          <p:nvSpPr>
            <p:cNvPr id="11" name="TextBox 10"/>
            <p:cNvSpPr txBox="1"/>
            <p:nvPr/>
          </p:nvSpPr>
          <p:spPr>
            <a:xfrm>
              <a:off x="838201" y="1996401"/>
              <a:ext cx="2286000" cy="369332"/>
            </a:xfrm>
            <a:prstGeom prst="rect">
              <a:avLst/>
            </a:prstGeom>
            <a:noFill/>
          </p:spPr>
          <p:txBody>
            <a:bodyPr wrap="square" rtlCol="0">
              <a:spAutoFit/>
            </a:bodyPr>
            <a:lstStyle/>
            <a:p>
              <a:pPr algn="ctr"/>
              <a:r>
                <a:rPr lang="en-GB" dirty="0" err="1"/>
                <a:t>emailNotBlank</a:t>
              </a:r>
              <a:endParaRPr lang="en-GB" dirty="0"/>
            </a:p>
          </p:txBody>
        </p:sp>
      </p:grpSp>
      <p:cxnSp>
        <p:nvCxnSpPr>
          <p:cNvPr id="225282" name="AutoShape 2"/>
          <p:cNvCxnSpPr>
            <a:cxnSpLocks noChangeShapeType="1"/>
          </p:cNvCxnSpPr>
          <p:nvPr/>
        </p:nvCxnSpPr>
        <p:spPr bwMode="auto">
          <a:xfrm flipV="1">
            <a:off x="1524000" y="1558925"/>
            <a:ext cx="838200" cy="879475"/>
          </a:xfrm>
          <a:prstGeom prst="straightConnector1">
            <a:avLst/>
          </a:prstGeom>
          <a:noFill/>
          <a:ln w="38100">
            <a:solidFill>
              <a:srgbClr val="000000"/>
            </a:solidFill>
            <a:round/>
            <a:headEnd/>
            <a:tailEnd type="triangle" w="med" len="med"/>
          </a:ln>
        </p:spPr>
      </p:cxnSp>
      <p:cxnSp>
        <p:nvCxnSpPr>
          <p:cNvPr id="225283" name="AutoShape 3"/>
          <p:cNvCxnSpPr>
            <a:cxnSpLocks noChangeShapeType="1"/>
          </p:cNvCxnSpPr>
          <p:nvPr/>
        </p:nvCxnSpPr>
        <p:spPr bwMode="auto">
          <a:xfrm>
            <a:off x="1905000" y="2895600"/>
            <a:ext cx="381000" cy="0"/>
          </a:xfrm>
          <a:prstGeom prst="straightConnector1">
            <a:avLst/>
          </a:prstGeom>
          <a:noFill/>
          <a:ln w="38100">
            <a:solidFill>
              <a:srgbClr val="000000"/>
            </a:solidFill>
            <a:round/>
            <a:headEnd/>
            <a:tailEnd type="triangle" w="med" len="med"/>
          </a:ln>
        </p:spPr>
      </p:cxnSp>
      <p:cxnSp>
        <p:nvCxnSpPr>
          <p:cNvPr id="225284" name="AutoShape 4"/>
          <p:cNvCxnSpPr>
            <a:cxnSpLocks noChangeShapeType="1"/>
          </p:cNvCxnSpPr>
          <p:nvPr/>
        </p:nvCxnSpPr>
        <p:spPr bwMode="auto">
          <a:xfrm>
            <a:off x="1524000" y="3429000"/>
            <a:ext cx="685800" cy="796925"/>
          </a:xfrm>
          <a:prstGeom prst="straightConnector1">
            <a:avLst/>
          </a:prstGeom>
          <a:noFill/>
          <a:ln w="38100">
            <a:solidFill>
              <a:srgbClr val="000000"/>
            </a:solidFill>
            <a:round/>
            <a:headEnd/>
            <a:tailEnd type="triangle" w="med" len="med"/>
          </a:ln>
        </p:spPr>
      </p:cxnSp>
      <p:sp>
        <p:nvSpPr>
          <p:cNvPr id="225285" name="Text Box 5"/>
          <p:cNvSpPr txBox="1">
            <a:spLocks noChangeArrowheads="1"/>
          </p:cNvSpPr>
          <p:nvPr/>
        </p:nvSpPr>
        <p:spPr bwMode="auto">
          <a:xfrm>
            <a:off x="990600" y="2549525"/>
            <a:ext cx="838200" cy="727075"/>
          </a:xfrm>
          <a:prstGeom prst="rect">
            <a:avLst/>
          </a:prstGeom>
          <a:solidFill>
            <a:srgbClr val="FFFFFF"/>
          </a:solidFill>
          <a:ln w="38100">
            <a:noFill/>
            <a:prstDash val="sysDot"/>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GB" b="0" i="0" u="none" strike="noStrike" cap="none" normalizeH="0" baseline="0" dirty="0">
                <a:ln>
                  <a:noFill/>
                </a:ln>
                <a:solidFill>
                  <a:schemeClr val="tx1"/>
                </a:solidFill>
                <a:effectLst/>
                <a:latin typeface="Calibri" pitchFamily="34" charset="0"/>
                <a:cs typeface="Arial" pitchFamily="34" charset="0"/>
              </a:rPr>
              <a:t>Split input</a:t>
            </a:r>
            <a:endParaRPr kumimoji="0" lang="en-US" sz="3200" b="0" i="0" u="none" strike="noStrike" cap="none" normalizeH="0" baseline="0" dirty="0">
              <a:ln>
                <a:noFill/>
              </a:ln>
              <a:solidFill>
                <a:schemeClr val="tx1"/>
              </a:solidFill>
              <a:effectLst/>
              <a:latin typeface="Arial" pitchFamily="34" charset="0"/>
              <a:cs typeface="Arial" pitchFamily="34" charset="0"/>
            </a:endParaRPr>
          </a:p>
        </p:txBody>
      </p:sp>
      <p:cxnSp>
        <p:nvCxnSpPr>
          <p:cNvPr id="225286" name="AutoShape 6"/>
          <p:cNvCxnSpPr>
            <a:cxnSpLocks noChangeShapeType="1"/>
            <a:endCxn id="225285" idx="1"/>
          </p:cNvCxnSpPr>
          <p:nvPr/>
        </p:nvCxnSpPr>
        <p:spPr bwMode="auto">
          <a:xfrm flipV="1">
            <a:off x="304800" y="2913063"/>
            <a:ext cx="685800" cy="17462"/>
          </a:xfrm>
          <a:prstGeom prst="straightConnector1">
            <a:avLst/>
          </a:prstGeom>
          <a:noFill/>
          <a:ln w="38100">
            <a:solidFill>
              <a:srgbClr val="000000"/>
            </a:solidFill>
            <a:round/>
            <a:headEnd/>
            <a:tailEnd type="triangle" w="med" len="med"/>
          </a:ln>
        </p:spPr>
      </p:cxnSp>
      <p:cxnSp>
        <p:nvCxnSpPr>
          <p:cNvPr id="44" name="AutoShape 2"/>
          <p:cNvCxnSpPr>
            <a:cxnSpLocks noChangeShapeType="1"/>
          </p:cNvCxnSpPr>
          <p:nvPr/>
        </p:nvCxnSpPr>
        <p:spPr bwMode="auto">
          <a:xfrm>
            <a:off x="5105400" y="1676400"/>
            <a:ext cx="1066800" cy="762000"/>
          </a:xfrm>
          <a:prstGeom prst="straightConnector1">
            <a:avLst/>
          </a:prstGeom>
          <a:noFill/>
          <a:ln w="38100">
            <a:solidFill>
              <a:srgbClr val="000000"/>
            </a:solidFill>
            <a:round/>
            <a:headEnd/>
            <a:tailEnd type="triangle" w="med" len="med"/>
          </a:ln>
        </p:spPr>
      </p:cxnSp>
      <p:cxnSp>
        <p:nvCxnSpPr>
          <p:cNvPr id="45" name="AutoShape 3"/>
          <p:cNvCxnSpPr>
            <a:cxnSpLocks noChangeShapeType="1"/>
          </p:cNvCxnSpPr>
          <p:nvPr/>
        </p:nvCxnSpPr>
        <p:spPr bwMode="auto">
          <a:xfrm>
            <a:off x="5334000" y="2895600"/>
            <a:ext cx="457200" cy="0"/>
          </a:xfrm>
          <a:prstGeom prst="straightConnector1">
            <a:avLst/>
          </a:prstGeom>
          <a:noFill/>
          <a:ln w="38100">
            <a:solidFill>
              <a:srgbClr val="000000"/>
            </a:solidFill>
            <a:round/>
            <a:headEnd/>
            <a:tailEnd type="triangle" w="med" len="med"/>
          </a:ln>
        </p:spPr>
      </p:cxnSp>
      <p:cxnSp>
        <p:nvCxnSpPr>
          <p:cNvPr id="46" name="AutoShape 4"/>
          <p:cNvCxnSpPr>
            <a:cxnSpLocks noChangeShapeType="1"/>
          </p:cNvCxnSpPr>
          <p:nvPr/>
        </p:nvCxnSpPr>
        <p:spPr bwMode="auto">
          <a:xfrm flipV="1">
            <a:off x="5029200" y="3352800"/>
            <a:ext cx="1219200" cy="1066802"/>
          </a:xfrm>
          <a:prstGeom prst="straightConnector1">
            <a:avLst/>
          </a:prstGeom>
          <a:noFill/>
          <a:ln w="38100">
            <a:solidFill>
              <a:srgbClr val="000000"/>
            </a:solidFill>
            <a:round/>
            <a:headEnd/>
            <a:tailEnd type="triangle" w="med" len="med"/>
          </a:ln>
        </p:spPr>
      </p:cxnSp>
      <p:sp>
        <p:nvSpPr>
          <p:cNvPr id="47" name="Text Box 5"/>
          <p:cNvSpPr txBox="1">
            <a:spLocks noChangeArrowheads="1"/>
          </p:cNvSpPr>
          <p:nvPr/>
        </p:nvSpPr>
        <p:spPr bwMode="auto">
          <a:xfrm rot="10800000" flipV="1">
            <a:off x="5943600" y="2590800"/>
            <a:ext cx="1143000" cy="727075"/>
          </a:xfrm>
          <a:prstGeom prst="rect">
            <a:avLst/>
          </a:prstGeom>
          <a:solidFill>
            <a:srgbClr val="FFFFFF"/>
          </a:solidFill>
          <a:ln w="38100">
            <a:noFill/>
            <a:prstDash val="sysDot"/>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GB" b="0" i="0" u="none" strike="noStrike" cap="none" normalizeH="0" baseline="0" dirty="0">
                <a:ln>
                  <a:noFill/>
                </a:ln>
                <a:solidFill>
                  <a:schemeClr val="tx1"/>
                </a:solidFill>
                <a:effectLst/>
                <a:latin typeface="Calibri" pitchFamily="34" charset="0"/>
                <a:cs typeface="Arial" pitchFamily="34" charset="0"/>
              </a:rPr>
              <a:t>Combine output</a:t>
            </a:r>
            <a:endParaRPr kumimoji="0" lang="en-US" sz="3200" b="0" i="0" u="none" strike="noStrike" cap="none" normalizeH="0" baseline="0" dirty="0">
              <a:ln>
                <a:noFill/>
              </a:ln>
              <a:solidFill>
                <a:schemeClr val="tx1"/>
              </a:solidFill>
              <a:effectLst/>
              <a:latin typeface="Arial" pitchFamily="34" charset="0"/>
              <a:cs typeface="Arial" pitchFamily="34" charset="0"/>
            </a:endParaRPr>
          </a:p>
        </p:txBody>
      </p:sp>
      <p:cxnSp>
        <p:nvCxnSpPr>
          <p:cNvPr id="48" name="AutoShape 6"/>
          <p:cNvCxnSpPr>
            <a:cxnSpLocks noChangeShapeType="1"/>
          </p:cNvCxnSpPr>
          <p:nvPr/>
        </p:nvCxnSpPr>
        <p:spPr bwMode="auto">
          <a:xfrm>
            <a:off x="7086600" y="2895600"/>
            <a:ext cx="838200" cy="0"/>
          </a:xfrm>
          <a:prstGeom prst="straightConnector1">
            <a:avLst/>
          </a:prstGeom>
          <a:noFill/>
          <a:ln w="38100">
            <a:solidFill>
              <a:srgbClr val="000000"/>
            </a:solidFill>
            <a:round/>
            <a:headEnd/>
            <a:tailEnd type="triangle" w="med" len="med"/>
          </a:ln>
        </p:spPr>
      </p:cxnSp>
      <p:sp>
        <p:nvSpPr>
          <p:cNvPr id="64" name="TextBox 63"/>
          <p:cNvSpPr txBox="1"/>
          <p:nvPr/>
        </p:nvSpPr>
        <p:spPr>
          <a:xfrm>
            <a:off x="6934200" y="3048000"/>
            <a:ext cx="2057400" cy="646331"/>
          </a:xfrm>
          <a:prstGeom prst="rect">
            <a:avLst/>
          </a:prstGeom>
          <a:noFill/>
        </p:spPr>
        <p:txBody>
          <a:bodyPr wrap="square" rtlCol="0">
            <a:spAutoFit/>
          </a:bodyPr>
          <a:lstStyle/>
          <a:p>
            <a:pPr algn="ctr"/>
            <a:r>
              <a:rPr lang="en-GB" dirty="0">
                <a:solidFill>
                  <a:srgbClr val="C00000"/>
                </a:solidFill>
                <a:latin typeface="Conformity" pitchFamily="2" charset="0"/>
              </a:rPr>
              <a:t>Now we do get all errors at once!</a:t>
            </a:r>
          </a:p>
        </p:txBody>
      </p:sp>
      <p:sp>
        <p:nvSpPr>
          <p:cNvPr id="65" name="TextBox 64"/>
          <p:cNvSpPr txBox="1"/>
          <p:nvPr/>
        </p:nvSpPr>
        <p:spPr>
          <a:xfrm>
            <a:off x="6248400" y="5105400"/>
            <a:ext cx="2057400" cy="369332"/>
          </a:xfrm>
          <a:prstGeom prst="rect">
            <a:avLst/>
          </a:prstGeom>
          <a:noFill/>
        </p:spPr>
        <p:txBody>
          <a:bodyPr wrap="square" rtlCol="0">
            <a:spAutoFit/>
          </a:bodyPr>
          <a:lstStyle/>
          <a:p>
            <a:pPr algn="ctr"/>
            <a:r>
              <a:rPr lang="en-GB" dirty="0">
                <a:solidFill>
                  <a:srgbClr val="C00000"/>
                </a:solidFill>
                <a:latin typeface="Conformity" pitchFamily="2" charset="0"/>
              </a:rPr>
              <a:t>... But how to combine?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p:bldP spid="6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Request/response (non-functional) design</a:t>
            </a:r>
          </a:p>
        </p:txBody>
      </p:sp>
      <p:grpSp>
        <p:nvGrpSpPr>
          <p:cNvPr id="96" name="Group 95"/>
          <p:cNvGrpSpPr/>
          <p:nvPr/>
        </p:nvGrpSpPr>
        <p:grpSpPr>
          <a:xfrm>
            <a:off x="838200" y="990600"/>
            <a:ext cx="6400800" cy="1143000"/>
            <a:chOff x="838200" y="533400"/>
            <a:chExt cx="6400800" cy="1143000"/>
          </a:xfrm>
        </p:grpSpPr>
        <p:sp>
          <p:nvSpPr>
            <p:cNvPr id="62" name="AutoShape 3"/>
            <p:cNvSpPr>
              <a:spLocks noChangeArrowheads="1"/>
            </p:cNvSpPr>
            <p:nvPr/>
          </p:nvSpPr>
          <p:spPr bwMode="auto">
            <a:xfrm>
              <a:off x="838200" y="762000"/>
              <a:ext cx="1093788" cy="249237"/>
            </a:xfrm>
            <a:prstGeom prst="roundRect">
              <a:avLst>
                <a:gd name="adj" fmla="val 16667"/>
              </a:avLst>
            </a:prstGeom>
            <a:noFill/>
            <a:ln w="6350">
              <a:noFill/>
              <a:round/>
              <a:headEnd/>
              <a:tailEnd/>
            </a:ln>
            <a:effectLst/>
          </p:spPr>
          <p:txBody>
            <a:bodyPr vert="horz" wrap="square" lIns="18000" tIns="10800" rIns="18000" bIns="10800" numCol="1" anchor="t" anchorCtr="0" compatLnSpc="1">
              <a:prstTxWarp prst="textNoShape">
                <a:avLst/>
              </a:prstTxWarp>
            </a:bodyPr>
            <a:lstStyle/>
            <a:p>
              <a:pPr marL="0" marR="0" lvl="0" indent="0" algn="r" defTabSz="914400" rtl="0" eaLnBrk="1" fontAlgn="base" latinLnBrk="0" hangingPunct="1">
                <a:lnSpc>
                  <a:spcPct val="100000"/>
                </a:lnSpc>
                <a:spcBef>
                  <a:spcPct val="0"/>
                </a:spcBef>
                <a:spcAft>
                  <a:spcPts val="1000"/>
                </a:spcAft>
                <a:buClrTx/>
                <a:buSzTx/>
                <a:buFontTx/>
                <a:buNone/>
                <a:tabLst/>
              </a:pPr>
              <a:r>
                <a:rPr kumimoji="0" lang="en-GB" sz="1600" b="0" i="0" u="none" strike="noStrike" cap="none" normalizeH="0" baseline="0" dirty="0">
                  <a:ln>
                    <a:noFill/>
                  </a:ln>
                  <a:solidFill>
                    <a:schemeClr val="tx1"/>
                  </a:solidFill>
                  <a:effectLst/>
                  <a:latin typeface="Calibri" pitchFamily="34" charset="0"/>
                  <a:cs typeface="Arial" pitchFamily="34" charset="0"/>
                </a:rPr>
                <a:t>Request</a:t>
              </a: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sp>
          <p:nvSpPr>
            <p:cNvPr id="63" name="AutoShape 9"/>
            <p:cNvSpPr>
              <a:spLocks noChangeArrowheads="1"/>
            </p:cNvSpPr>
            <p:nvPr/>
          </p:nvSpPr>
          <p:spPr bwMode="auto">
            <a:xfrm>
              <a:off x="914400" y="1295400"/>
              <a:ext cx="990600" cy="317500"/>
            </a:xfrm>
            <a:prstGeom prst="roundRect">
              <a:avLst>
                <a:gd name="adj" fmla="val 16667"/>
              </a:avLst>
            </a:prstGeom>
            <a:noFill/>
            <a:ln w="6350">
              <a:noFill/>
              <a:round/>
              <a:headEnd/>
              <a:tailEnd/>
            </a:ln>
            <a:effectLst/>
          </p:spPr>
          <p:txBody>
            <a:bodyPr vert="horz" wrap="square" lIns="18000" tIns="10800" rIns="18000" bIns="10800" numCol="1" anchor="t" anchorCtr="0" compatLnSpc="1">
              <a:prstTxWarp prst="textNoShape">
                <a:avLst/>
              </a:prstTxWarp>
            </a:bodyPr>
            <a:lstStyle/>
            <a:p>
              <a:pPr marL="0" marR="0" lvl="0" indent="0" algn="r" defTabSz="914400" rtl="0" eaLnBrk="1" fontAlgn="base" latinLnBrk="0" hangingPunct="1">
                <a:lnSpc>
                  <a:spcPct val="100000"/>
                </a:lnSpc>
                <a:spcBef>
                  <a:spcPct val="0"/>
                </a:spcBef>
                <a:spcAft>
                  <a:spcPts val="1000"/>
                </a:spcAft>
                <a:buClrTx/>
                <a:buSzTx/>
                <a:buFontTx/>
                <a:buNone/>
                <a:tabLst/>
              </a:pPr>
              <a:r>
                <a:rPr kumimoji="0" lang="en-GB" sz="1600" b="0" i="0" u="none" strike="noStrike" cap="none" normalizeH="0" baseline="0" dirty="0">
                  <a:ln>
                    <a:noFill/>
                  </a:ln>
                  <a:solidFill>
                    <a:schemeClr val="tx1"/>
                  </a:solidFill>
                  <a:effectLst/>
                  <a:latin typeface="Calibri" pitchFamily="34" charset="0"/>
                  <a:cs typeface="Arial" pitchFamily="34" charset="0"/>
                </a:rPr>
                <a:t>Response</a:t>
              </a: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cxnSp>
          <p:nvCxnSpPr>
            <p:cNvPr id="64" name="AutoShape 11"/>
            <p:cNvCxnSpPr>
              <a:cxnSpLocks noChangeShapeType="1"/>
              <a:stCxn id="67" idx="3"/>
            </p:cNvCxnSpPr>
            <p:nvPr/>
          </p:nvCxnSpPr>
          <p:spPr bwMode="auto">
            <a:xfrm flipH="1">
              <a:off x="1981200" y="914400"/>
              <a:ext cx="4876800" cy="533400"/>
            </a:xfrm>
            <a:prstGeom prst="curvedConnector3">
              <a:avLst>
                <a:gd name="adj1" fmla="val -4688"/>
              </a:avLst>
            </a:prstGeom>
            <a:noFill/>
            <a:ln w="19050">
              <a:solidFill>
                <a:srgbClr val="00B050"/>
              </a:solidFill>
              <a:round/>
              <a:headEnd/>
              <a:tailEnd type="triangle" w="med" len="med"/>
            </a:ln>
          </p:spPr>
        </p:cxnSp>
        <p:sp>
          <p:nvSpPr>
            <p:cNvPr id="65" name="AutoShape 12"/>
            <p:cNvSpPr>
              <a:spLocks noChangeArrowheads="1"/>
            </p:cNvSpPr>
            <p:nvPr/>
          </p:nvSpPr>
          <p:spPr bwMode="auto">
            <a:xfrm>
              <a:off x="2667000" y="762000"/>
              <a:ext cx="1066800" cy="304800"/>
            </a:xfrm>
            <a:prstGeom prst="roundRect">
              <a:avLst>
                <a:gd name="adj" fmla="val 16667"/>
              </a:avLst>
            </a:prstGeom>
            <a:solidFill>
              <a:srgbClr val="FFFFFF"/>
            </a:solidFill>
            <a:ln w="6350">
              <a:solidFill>
                <a:srgbClr val="000000"/>
              </a:solidFill>
              <a:round/>
              <a:headEnd/>
              <a:tailEnd/>
            </a:ln>
            <a:effectLst/>
          </p:spPr>
          <p:txBody>
            <a:bodyPr vert="horz" wrap="square" lIns="91440" tIns="10800" rIns="91440" bIns="1080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GB" sz="1600" b="0" i="0" u="none" strike="noStrike" cap="none" normalizeH="0" baseline="0" dirty="0">
                  <a:ln>
                    <a:noFill/>
                  </a:ln>
                  <a:solidFill>
                    <a:schemeClr val="tx1"/>
                  </a:solidFill>
                  <a:effectLst/>
                  <a:latin typeface="Calibri" pitchFamily="34" charset="0"/>
                  <a:cs typeface="Arial" pitchFamily="34" charset="0"/>
                </a:rPr>
                <a:t>Validate</a:t>
              </a: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sp>
          <p:nvSpPr>
            <p:cNvPr id="66" name="AutoShape 13"/>
            <p:cNvSpPr>
              <a:spLocks noChangeArrowheads="1"/>
            </p:cNvSpPr>
            <p:nvPr/>
          </p:nvSpPr>
          <p:spPr bwMode="auto">
            <a:xfrm>
              <a:off x="4038600" y="762000"/>
              <a:ext cx="1230312" cy="304800"/>
            </a:xfrm>
            <a:prstGeom prst="roundRect">
              <a:avLst>
                <a:gd name="adj" fmla="val 16667"/>
              </a:avLst>
            </a:prstGeom>
            <a:solidFill>
              <a:srgbClr val="FFFFFF"/>
            </a:solidFill>
            <a:ln w="6350">
              <a:solidFill>
                <a:srgbClr val="000000"/>
              </a:solidFill>
              <a:round/>
              <a:headEnd/>
              <a:tailEnd/>
            </a:ln>
            <a:effectLst/>
          </p:spPr>
          <p:txBody>
            <a:bodyPr vert="horz" wrap="square" lIns="91440" tIns="10800" rIns="91440" bIns="1080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GB" sz="1600" b="0" i="0" u="none" strike="noStrike" cap="none" normalizeH="0" baseline="0" dirty="0">
                  <a:ln>
                    <a:noFill/>
                  </a:ln>
                  <a:solidFill>
                    <a:schemeClr val="tx1"/>
                  </a:solidFill>
                  <a:effectLst/>
                  <a:latin typeface="Calibri" pitchFamily="34" charset="0"/>
                  <a:cs typeface="Arial" pitchFamily="34" charset="0"/>
                </a:rPr>
                <a:t>Update</a:t>
              </a: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sp>
          <p:nvSpPr>
            <p:cNvPr id="67" name="AutoShape 14"/>
            <p:cNvSpPr>
              <a:spLocks noChangeArrowheads="1"/>
            </p:cNvSpPr>
            <p:nvPr/>
          </p:nvSpPr>
          <p:spPr bwMode="auto">
            <a:xfrm>
              <a:off x="5638800" y="762000"/>
              <a:ext cx="1219200" cy="304800"/>
            </a:xfrm>
            <a:prstGeom prst="roundRect">
              <a:avLst>
                <a:gd name="adj" fmla="val 16667"/>
              </a:avLst>
            </a:prstGeom>
            <a:solidFill>
              <a:srgbClr val="FFFFFF"/>
            </a:solidFill>
            <a:ln w="6350">
              <a:solidFill>
                <a:srgbClr val="000000"/>
              </a:solidFill>
              <a:round/>
              <a:headEnd/>
              <a:tailEnd/>
            </a:ln>
            <a:effectLst/>
          </p:spPr>
          <p:txBody>
            <a:bodyPr vert="horz" wrap="square" lIns="91440" tIns="10800" rIns="91440" bIns="1080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GB" sz="1600" b="0" i="0" u="none" strike="noStrike" cap="none" normalizeH="0" baseline="0" dirty="0">
                  <a:ln>
                    <a:noFill/>
                  </a:ln>
                  <a:solidFill>
                    <a:schemeClr val="tx1"/>
                  </a:solidFill>
                  <a:effectLst/>
                  <a:latin typeface="Calibri" pitchFamily="34" charset="0"/>
                  <a:cs typeface="Arial" pitchFamily="34" charset="0"/>
                </a:rPr>
                <a:t>Send</a:t>
              </a: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cxnSp>
          <p:nvCxnSpPr>
            <p:cNvPr id="68" name="AutoShape 15"/>
            <p:cNvCxnSpPr>
              <a:cxnSpLocks noChangeShapeType="1"/>
              <a:stCxn id="65" idx="3"/>
              <a:endCxn id="66" idx="1"/>
            </p:cNvCxnSpPr>
            <p:nvPr/>
          </p:nvCxnSpPr>
          <p:spPr bwMode="auto">
            <a:xfrm>
              <a:off x="3733800" y="914400"/>
              <a:ext cx="304800" cy="0"/>
            </a:xfrm>
            <a:prstGeom prst="straightConnector1">
              <a:avLst/>
            </a:prstGeom>
            <a:noFill/>
            <a:ln w="19050">
              <a:solidFill>
                <a:srgbClr val="00B050"/>
              </a:solidFill>
              <a:round/>
              <a:headEnd/>
              <a:tailEnd type="triangle" w="med" len="med"/>
            </a:ln>
          </p:spPr>
        </p:cxnSp>
        <p:cxnSp>
          <p:nvCxnSpPr>
            <p:cNvPr id="69" name="AutoShape 16"/>
            <p:cNvCxnSpPr>
              <a:cxnSpLocks noChangeShapeType="1"/>
              <a:stCxn id="66" idx="3"/>
              <a:endCxn id="67" idx="1"/>
            </p:cNvCxnSpPr>
            <p:nvPr/>
          </p:nvCxnSpPr>
          <p:spPr bwMode="auto">
            <a:xfrm>
              <a:off x="5268912" y="914400"/>
              <a:ext cx="369888" cy="0"/>
            </a:xfrm>
            <a:prstGeom prst="straightConnector1">
              <a:avLst/>
            </a:prstGeom>
            <a:noFill/>
            <a:ln w="19050">
              <a:solidFill>
                <a:srgbClr val="00B050"/>
              </a:solidFill>
              <a:round/>
              <a:headEnd/>
              <a:tailEnd type="triangle" w="med" len="med"/>
            </a:ln>
          </p:spPr>
        </p:cxnSp>
        <p:cxnSp>
          <p:nvCxnSpPr>
            <p:cNvPr id="70" name="AutoShape 15"/>
            <p:cNvCxnSpPr>
              <a:cxnSpLocks noChangeShapeType="1"/>
              <a:endCxn id="65" idx="1"/>
            </p:cNvCxnSpPr>
            <p:nvPr/>
          </p:nvCxnSpPr>
          <p:spPr bwMode="auto">
            <a:xfrm>
              <a:off x="1981200" y="914400"/>
              <a:ext cx="685800" cy="0"/>
            </a:xfrm>
            <a:prstGeom prst="straightConnector1">
              <a:avLst/>
            </a:prstGeom>
            <a:noFill/>
            <a:ln w="19050">
              <a:solidFill>
                <a:srgbClr val="00B050"/>
              </a:solidFill>
              <a:round/>
              <a:headEnd/>
              <a:tailEnd type="triangle" w="med" len="med"/>
            </a:ln>
          </p:spPr>
        </p:cxnSp>
        <p:sp>
          <p:nvSpPr>
            <p:cNvPr id="83" name="AutoShape 12"/>
            <p:cNvSpPr>
              <a:spLocks noChangeArrowheads="1"/>
            </p:cNvSpPr>
            <p:nvPr/>
          </p:nvSpPr>
          <p:spPr bwMode="auto">
            <a:xfrm>
              <a:off x="2514600" y="533400"/>
              <a:ext cx="4724400" cy="1143000"/>
            </a:xfrm>
            <a:prstGeom prst="roundRect">
              <a:avLst>
                <a:gd name="adj" fmla="val 16667"/>
              </a:avLst>
            </a:prstGeom>
            <a:solidFill>
              <a:srgbClr val="FFFFFF"/>
            </a:solidFill>
            <a:ln w="6350">
              <a:solidFill>
                <a:srgbClr val="000000"/>
              </a:solidFill>
              <a:round/>
              <a:headEnd/>
              <a:tailEnd/>
            </a:ln>
            <a:effectLst/>
          </p:spPr>
          <p:txBody>
            <a:bodyPr vert="horz" wrap="square" lIns="91440" tIns="10800" rIns="91440" bIns="1080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GB" sz="1600" b="0" i="0" u="none" strike="noStrike" cap="none" normalizeH="0" baseline="0" dirty="0">
                  <a:ln>
                    <a:noFill/>
                  </a:ln>
                  <a:solidFill>
                    <a:schemeClr val="tx1"/>
                  </a:solidFill>
                  <a:effectLst/>
                  <a:latin typeface="Calibri" pitchFamily="34" charset="0"/>
                  <a:cs typeface="Arial" pitchFamily="34" charset="0"/>
                </a:rPr>
                <a:t>Request handling service</a:t>
              </a: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grpSp>
      <p:grpSp>
        <p:nvGrpSpPr>
          <p:cNvPr id="104" name="Group 103"/>
          <p:cNvGrpSpPr/>
          <p:nvPr/>
        </p:nvGrpSpPr>
        <p:grpSpPr>
          <a:xfrm>
            <a:off x="762000" y="2438400"/>
            <a:ext cx="6477000" cy="1371600"/>
            <a:chOff x="762000" y="2286000"/>
            <a:chExt cx="6477000" cy="1371600"/>
          </a:xfrm>
        </p:grpSpPr>
        <p:grpSp>
          <p:nvGrpSpPr>
            <p:cNvPr id="45" name="Group 44"/>
            <p:cNvGrpSpPr/>
            <p:nvPr/>
          </p:nvGrpSpPr>
          <p:grpSpPr>
            <a:xfrm>
              <a:off x="762000" y="2667000"/>
              <a:ext cx="6019800" cy="838200"/>
              <a:chOff x="685800" y="1752600"/>
              <a:chExt cx="6019800" cy="850900"/>
            </a:xfrm>
          </p:grpSpPr>
          <p:sp>
            <p:nvSpPr>
              <p:cNvPr id="100355" name="AutoShape 3"/>
              <p:cNvSpPr>
                <a:spLocks noChangeArrowheads="1"/>
              </p:cNvSpPr>
              <p:nvPr/>
            </p:nvSpPr>
            <p:spPr bwMode="auto">
              <a:xfrm>
                <a:off x="685800" y="1752600"/>
                <a:ext cx="1093788" cy="249237"/>
              </a:xfrm>
              <a:prstGeom prst="roundRect">
                <a:avLst>
                  <a:gd name="adj" fmla="val 16667"/>
                </a:avLst>
              </a:prstGeom>
              <a:noFill/>
              <a:ln w="6350">
                <a:noFill/>
                <a:round/>
                <a:headEnd/>
                <a:tailEnd/>
              </a:ln>
              <a:effectLst/>
            </p:spPr>
            <p:txBody>
              <a:bodyPr vert="horz" wrap="square" lIns="18000" tIns="10800" rIns="18000" bIns="10800" numCol="1" anchor="t" anchorCtr="0" compatLnSpc="1">
                <a:prstTxWarp prst="textNoShape">
                  <a:avLst/>
                </a:prstTxWarp>
              </a:bodyPr>
              <a:lstStyle/>
              <a:p>
                <a:pPr marL="0" marR="0" lvl="0" indent="0" algn="r" defTabSz="914400" rtl="0" eaLnBrk="1" fontAlgn="base" latinLnBrk="0" hangingPunct="1">
                  <a:lnSpc>
                    <a:spcPct val="100000"/>
                  </a:lnSpc>
                  <a:spcBef>
                    <a:spcPct val="0"/>
                  </a:spcBef>
                  <a:spcAft>
                    <a:spcPts val="1000"/>
                  </a:spcAft>
                  <a:buClrTx/>
                  <a:buSzTx/>
                  <a:buFontTx/>
                  <a:buNone/>
                  <a:tabLst/>
                </a:pPr>
                <a:r>
                  <a:rPr kumimoji="0" lang="en-GB" sz="1600" b="0" i="0" u="none" strike="noStrike" cap="none" normalizeH="0" baseline="0" dirty="0">
                    <a:ln>
                      <a:noFill/>
                    </a:ln>
                    <a:solidFill>
                      <a:schemeClr val="tx1"/>
                    </a:solidFill>
                    <a:effectLst/>
                    <a:latin typeface="Calibri" pitchFamily="34" charset="0"/>
                    <a:cs typeface="Arial" pitchFamily="34" charset="0"/>
                  </a:rPr>
                  <a:t>Request</a:t>
                </a: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sp>
            <p:nvSpPr>
              <p:cNvPr id="100361" name="AutoShape 9"/>
              <p:cNvSpPr>
                <a:spLocks noChangeArrowheads="1"/>
              </p:cNvSpPr>
              <p:nvPr/>
            </p:nvSpPr>
            <p:spPr bwMode="auto">
              <a:xfrm>
                <a:off x="762000" y="2286000"/>
                <a:ext cx="990600" cy="317500"/>
              </a:xfrm>
              <a:prstGeom prst="roundRect">
                <a:avLst>
                  <a:gd name="adj" fmla="val 16667"/>
                </a:avLst>
              </a:prstGeom>
              <a:noFill/>
              <a:ln w="6350">
                <a:noFill/>
                <a:round/>
                <a:headEnd/>
                <a:tailEnd/>
              </a:ln>
              <a:effectLst/>
            </p:spPr>
            <p:txBody>
              <a:bodyPr vert="horz" wrap="square" lIns="18000" tIns="10800" rIns="18000" bIns="10800" numCol="1" anchor="t" anchorCtr="0" compatLnSpc="1">
                <a:prstTxWarp prst="textNoShape">
                  <a:avLst/>
                </a:prstTxWarp>
              </a:bodyPr>
              <a:lstStyle/>
              <a:p>
                <a:pPr marL="0" marR="0" lvl="0" indent="0" algn="r" defTabSz="914400" rtl="0" eaLnBrk="1" fontAlgn="base" latinLnBrk="0" hangingPunct="1">
                  <a:lnSpc>
                    <a:spcPct val="100000"/>
                  </a:lnSpc>
                  <a:spcBef>
                    <a:spcPct val="0"/>
                  </a:spcBef>
                  <a:spcAft>
                    <a:spcPts val="1000"/>
                  </a:spcAft>
                  <a:buClrTx/>
                  <a:buSzTx/>
                  <a:buFontTx/>
                  <a:buNone/>
                  <a:tabLst/>
                </a:pPr>
                <a:r>
                  <a:rPr kumimoji="0" lang="en-GB" sz="1600" b="0" i="0" u="none" strike="noStrike" cap="none" normalizeH="0" baseline="0" dirty="0">
                    <a:ln>
                      <a:noFill/>
                    </a:ln>
                    <a:solidFill>
                      <a:schemeClr val="tx1"/>
                    </a:solidFill>
                    <a:effectLst/>
                    <a:latin typeface="Calibri" pitchFamily="34" charset="0"/>
                    <a:cs typeface="Arial" pitchFamily="34" charset="0"/>
                  </a:rPr>
                  <a:t>Response</a:t>
                </a: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cxnSp>
            <p:nvCxnSpPr>
              <p:cNvPr id="100363" name="AutoShape 11"/>
              <p:cNvCxnSpPr>
                <a:cxnSpLocks noChangeShapeType="1"/>
                <a:stCxn id="100366" idx="3"/>
              </p:cNvCxnSpPr>
              <p:nvPr/>
            </p:nvCxnSpPr>
            <p:spPr bwMode="auto">
              <a:xfrm flipH="1">
                <a:off x="1752600" y="1905000"/>
                <a:ext cx="4953000" cy="533400"/>
              </a:xfrm>
              <a:prstGeom prst="curvedConnector3">
                <a:avLst>
                  <a:gd name="adj1" fmla="val -4615"/>
                </a:avLst>
              </a:prstGeom>
              <a:noFill/>
              <a:ln w="19050">
                <a:solidFill>
                  <a:srgbClr val="00B050"/>
                </a:solidFill>
                <a:round/>
                <a:headEnd/>
                <a:tailEnd type="triangle" w="med" len="med"/>
              </a:ln>
            </p:spPr>
          </p:cxnSp>
          <p:sp>
            <p:nvSpPr>
              <p:cNvPr id="100364" name="AutoShape 12"/>
              <p:cNvSpPr>
                <a:spLocks noChangeArrowheads="1"/>
              </p:cNvSpPr>
              <p:nvPr/>
            </p:nvSpPr>
            <p:spPr bwMode="auto">
              <a:xfrm>
                <a:off x="2514600" y="1752600"/>
                <a:ext cx="1066800" cy="304800"/>
              </a:xfrm>
              <a:prstGeom prst="roundRect">
                <a:avLst>
                  <a:gd name="adj" fmla="val 16667"/>
                </a:avLst>
              </a:prstGeom>
              <a:solidFill>
                <a:srgbClr val="FFFFFF"/>
              </a:solidFill>
              <a:ln w="6350">
                <a:solidFill>
                  <a:srgbClr val="000000"/>
                </a:solidFill>
                <a:round/>
                <a:headEnd/>
                <a:tailEnd/>
              </a:ln>
              <a:effectLst/>
            </p:spPr>
            <p:txBody>
              <a:bodyPr vert="horz" wrap="square" lIns="91440" tIns="10800" rIns="91440" bIns="1080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GB" sz="1600" b="0" i="0" u="none" strike="noStrike" cap="none" normalizeH="0" baseline="0" dirty="0">
                    <a:ln>
                      <a:noFill/>
                    </a:ln>
                    <a:solidFill>
                      <a:schemeClr val="tx1"/>
                    </a:solidFill>
                    <a:effectLst/>
                    <a:latin typeface="Calibri" pitchFamily="34" charset="0"/>
                    <a:cs typeface="Arial" pitchFamily="34" charset="0"/>
                  </a:rPr>
                  <a:t>Validate</a:t>
                </a: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sp>
            <p:nvSpPr>
              <p:cNvPr id="100365" name="AutoShape 13"/>
              <p:cNvSpPr>
                <a:spLocks noChangeArrowheads="1"/>
              </p:cNvSpPr>
              <p:nvPr/>
            </p:nvSpPr>
            <p:spPr bwMode="auto">
              <a:xfrm>
                <a:off x="3886200" y="1752600"/>
                <a:ext cx="1230312" cy="304800"/>
              </a:xfrm>
              <a:prstGeom prst="roundRect">
                <a:avLst>
                  <a:gd name="adj" fmla="val 16667"/>
                </a:avLst>
              </a:prstGeom>
              <a:solidFill>
                <a:srgbClr val="FFFFFF"/>
              </a:solidFill>
              <a:ln w="6350">
                <a:solidFill>
                  <a:srgbClr val="000000"/>
                </a:solidFill>
                <a:round/>
                <a:headEnd/>
                <a:tailEnd/>
              </a:ln>
              <a:effectLst/>
            </p:spPr>
            <p:txBody>
              <a:bodyPr vert="horz" wrap="square" lIns="91440" tIns="10800" rIns="91440" bIns="1080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GB" sz="1600" b="0" i="0" u="none" strike="noStrike" cap="none" normalizeH="0" baseline="0" dirty="0">
                    <a:ln>
                      <a:noFill/>
                    </a:ln>
                    <a:solidFill>
                      <a:schemeClr val="tx1"/>
                    </a:solidFill>
                    <a:effectLst/>
                    <a:latin typeface="Calibri" pitchFamily="34" charset="0"/>
                    <a:cs typeface="Arial" pitchFamily="34" charset="0"/>
                  </a:rPr>
                  <a:t>Update</a:t>
                </a: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sp>
            <p:nvSpPr>
              <p:cNvPr id="100366" name="AutoShape 14"/>
              <p:cNvSpPr>
                <a:spLocks noChangeArrowheads="1"/>
              </p:cNvSpPr>
              <p:nvPr/>
            </p:nvSpPr>
            <p:spPr bwMode="auto">
              <a:xfrm>
                <a:off x="5486400" y="1752600"/>
                <a:ext cx="1219200" cy="304800"/>
              </a:xfrm>
              <a:prstGeom prst="roundRect">
                <a:avLst>
                  <a:gd name="adj" fmla="val 16667"/>
                </a:avLst>
              </a:prstGeom>
              <a:solidFill>
                <a:srgbClr val="FFFFFF"/>
              </a:solidFill>
              <a:ln w="6350">
                <a:solidFill>
                  <a:srgbClr val="000000"/>
                </a:solidFill>
                <a:round/>
                <a:headEnd/>
                <a:tailEnd/>
              </a:ln>
              <a:effectLst/>
            </p:spPr>
            <p:txBody>
              <a:bodyPr vert="horz" wrap="square" lIns="91440" tIns="10800" rIns="91440" bIns="1080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GB" sz="1600" b="0" i="0" u="none" strike="noStrike" cap="none" normalizeH="0" baseline="0" dirty="0">
                    <a:ln>
                      <a:noFill/>
                    </a:ln>
                    <a:solidFill>
                      <a:schemeClr val="tx1"/>
                    </a:solidFill>
                    <a:effectLst/>
                    <a:latin typeface="Calibri" pitchFamily="34" charset="0"/>
                    <a:cs typeface="Arial" pitchFamily="34" charset="0"/>
                  </a:rPr>
                  <a:t>Send</a:t>
                </a: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cxnSp>
            <p:nvCxnSpPr>
              <p:cNvPr id="100367" name="AutoShape 15"/>
              <p:cNvCxnSpPr>
                <a:cxnSpLocks noChangeShapeType="1"/>
                <a:stCxn id="100364" idx="3"/>
                <a:endCxn id="100365" idx="1"/>
              </p:cNvCxnSpPr>
              <p:nvPr/>
            </p:nvCxnSpPr>
            <p:spPr bwMode="auto">
              <a:xfrm>
                <a:off x="3581400" y="1905000"/>
                <a:ext cx="304800" cy="0"/>
              </a:xfrm>
              <a:prstGeom prst="straightConnector1">
                <a:avLst/>
              </a:prstGeom>
              <a:noFill/>
              <a:ln w="19050">
                <a:solidFill>
                  <a:srgbClr val="00B050"/>
                </a:solidFill>
                <a:round/>
                <a:headEnd/>
                <a:tailEnd type="triangle" w="med" len="med"/>
              </a:ln>
            </p:spPr>
          </p:cxnSp>
          <p:cxnSp>
            <p:nvCxnSpPr>
              <p:cNvPr id="100368" name="AutoShape 16"/>
              <p:cNvCxnSpPr>
                <a:cxnSpLocks noChangeShapeType="1"/>
                <a:stCxn id="100365" idx="3"/>
                <a:endCxn id="100366" idx="1"/>
              </p:cNvCxnSpPr>
              <p:nvPr/>
            </p:nvCxnSpPr>
            <p:spPr bwMode="auto">
              <a:xfrm>
                <a:off x="5116512" y="1905000"/>
                <a:ext cx="369888" cy="0"/>
              </a:xfrm>
              <a:prstGeom prst="straightConnector1">
                <a:avLst/>
              </a:prstGeom>
              <a:noFill/>
              <a:ln w="19050">
                <a:solidFill>
                  <a:srgbClr val="00B050"/>
                </a:solidFill>
                <a:round/>
                <a:headEnd/>
                <a:tailEnd type="triangle" w="med" len="med"/>
              </a:ln>
            </p:spPr>
          </p:cxnSp>
          <p:cxnSp>
            <p:nvCxnSpPr>
              <p:cNvPr id="21" name="AutoShape 15"/>
              <p:cNvCxnSpPr>
                <a:cxnSpLocks noChangeShapeType="1"/>
                <a:endCxn id="100364" idx="1"/>
              </p:cNvCxnSpPr>
              <p:nvPr/>
            </p:nvCxnSpPr>
            <p:spPr bwMode="auto">
              <a:xfrm>
                <a:off x="1828800" y="1905000"/>
                <a:ext cx="685800" cy="0"/>
              </a:xfrm>
              <a:prstGeom prst="straightConnector1">
                <a:avLst/>
              </a:prstGeom>
              <a:noFill/>
              <a:ln w="19050">
                <a:solidFill>
                  <a:srgbClr val="00B050"/>
                </a:solidFill>
                <a:round/>
                <a:headEnd/>
                <a:tailEnd type="triangle" w="med" len="med"/>
              </a:ln>
            </p:spPr>
          </p:cxnSp>
        </p:grpSp>
        <p:sp>
          <p:nvSpPr>
            <p:cNvPr id="97" name="AutoShape 12"/>
            <p:cNvSpPr>
              <a:spLocks noChangeArrowheads="1"/>
            </p:cNvSpPr>
            <p:nvPr/>
          </p:nvSpPr>
          <p:spPr bwMode="auto">
            <a:xfrm>
              <a:off x="2514600" y="2286000"/>
              <a:ext cx="4724400" cy="1371600"/>
            </a:xfrm>
            <a:prstGeom prst="roundRect">
              <a:avLst>
                <a:gd name="adj" fmla="val 16667"/>
              </a:avLst>
            </a:prstGeom>
            <a:solidFill>
              <a:srgbClr val="FFFFFF">
                <a:alpha val="33000"/>
              </a:srgbClr>
            </a:solidFill>
            <a:ln w="6350">
              <a:solidFill>
                <a:srgbClr val="000000"/>
              </a:solidFill>
              <a:round/>
              <a:headEnd/>
              <a:tailEnd/>
            </a:ln>
            <a:effectLst/>
          </p:spPr>
          <p:txBody>
            <a:bodyPr vert="horz" wrap="square" lIns="91440" tIns="10800" rIns="91440" bIns="1080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GB" sz="1600" b="0" i="0" u="none" strike="noStrike" cap="none" normalizeH="0" baseline="0" dirty="0">
                  <a:ln>
                    <a:noFill/>
                  </a:ln>
                  <a:solidFill>
                    <a:schemeClr val="tx1"/>
                  </a:solidFill>
                  <a:effectLst/>
                  <a:latin typeface="Calibri" pitchFamily="34" charset="0"/>
                  <a:cs typeface="Arial" pitchFamily="34" charset="0"/>
                </a:rPr>
                <a:t>Request handling service</a:t>
              </a: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grpSp>
      <p:grpSp>
        <p:nvGrpSpPr>
          <p:cNvPr id="105" name="Group 104"/>
          <p:cNvGrpSpPr/>
          <p:nvPr/>
        </p:nvGrpSpPr>
        <p:grpSpPr>
          <a:xfrm>
            <a:off x="762000" y="4114800"/>
            <a:ext cx="6477000" cy="1828800"/>
            <a:chOff x="762000" y="3657600"/>
            <a:chExt cx="6477000" cy="1828800"/>
          </a:xfrm>
        </p:grpSpPr>
        <p:grpSp>
          <p:nvGrpSpPr>
            <p:cNvPr id="46" name="Group 45"/>
            <p:cNvGrpSpPr/>
            <p:nvPr/>
          </p:nvGrpSpPr>
          <p:grpSpPr>
            <a:xfrm>
              <a:off x="762000" y="4038600"/>
              <a:ext cx="6019800" cy="1295400"/>
              <a:chOff x="685800" y="1752600"/>
              <a:chExt cx="6019800" cy="1295400"/>
            </a:xfrm>
          </p:grpSpPr>
          <p:sp>
            <p:nvSpPr>
              <p:cNvPr id="47" name="AutoShape 3"/>
              <p:cNvSpPr>
                <a:spLocks noChangeArrowheads="1"/>
              </p:cNvSpPr>
              <p:nvPr/>
            </p:nvSpPr>
            <p:spPr bwMode="auto">
              <a:xfrm>
                <a:off x="685800" y="1752600"/>
                <a:ext cx="1093788" cy="249237"/>
              </a:xfrm>
              <a:prstGeom prst="roundRect">
                <a:avLst>
                  <a:gd name="adj" fmla="val 16667"/>
                </a:avLst>
              </a:prstGeom>
              <a:noFill/>
              <a:ln w="6350">
                <a:noFill/>
                <a:round/>
                <a:headEnd/>
                <a:tailEnd/>
              </a:ln>
              <a:effectLst/>
            </p:spPr>
            <p:txBody>
              <a:bodyPr vert="horz" wrap="square" lIns="18000" tIns="10800" rIns="18000" bIns="10800" numCol="1" anchor="t" anchorCtr="0" compatLnSpc="1">
                <a:prstTxWarp prst="textNoShape">
                  <a:avLst/>
                </a:prstTxWarp>
              </a:bodyPr>
              <a:lstStyle/>
              <a:p>
                <a:pPr marL="0" marR="0" lvl="0" indent="0" algn="r" defTabSz="914400" rtl="0" eaLnBrk="1" fontAlgn="base" latinLnBrk="0" hangingPunct="1">
                  <a:lnSpc>
                    <a:spcPct val="100000"/>
                  </a:lnSpc>
                  <a:spcBef>
                    <a:spcPct val="0"/>
                  </a:spcBef>
                  <a:spcAft>
                    <a:spcPts val="1000"/>
                  </a:spcAft>
                  <a:buClrTx/>
                  <a:buSzTx/>
                  <a:buFontTx/>
                  <a:buNone/>
                  <a:tabLst/>
                </a:pPr>
                <a:r>
                  <a:rPr kumimoji="0" lang="en-GB" sz="1600" b="0" i="0" u="none" strike="noStrike" cap="none" normalizeH="0" baseline="0" dirty="0">
                    <a:ln>
                      <a:noFill/>
                    </a:ln>
                    <a:solidFill>
                      <a:schemeClr val="tx1"/>
                    </a:solidFill>
                    <a:effectLst/>
                    <a:latin typeface="Calibri" pitchFamily="34" charset="0"/>
                    <a:cs typeface="Arial" pitchFamily="34" charset="0"/>
                  </a:rPr>
                  <a:t>Request</a:t>
                </a: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cxnSp>
            <p:nvCxnSpPr>
              <p:cNvPr id="48" name="AutoShape 4"/>
              <p:cNvCxnSpPr>
                <a:cxnSpLocks noChangeShapeType="1"/>
                <a:stCxn id="53" idx="2"/>
              </p:cNvCxnSpPr>
              <p:nvPr/>
            </p:nvCxnSpPr>
            <p:spPr bwMode="auto">
              <a:xfrm rot="5400000">
                <a:off x="2171700" y="1714500"/>
                <a:ext cx="533400" cy="1219200"/>
              </a:xfrm>
              <a:prstGeom prst="curvedConnector2">
                <a:avLst/>
              </a:prstGeom>
              <a:noFill/>
              <a:ln w="19050">
                <a:solidFill>
                  <a:srgbClr val="C00000"/>
                </a:solidFill>
                <a:round/>
                <a:headEnd/>
                <a:tailEnd type="triangle" w="med" len="med"/>
              </a:ln>
            </p:spPr>
          </p:cxnSp>
          <p:cxnSp>
            <p:nvCxnSpPr>
              <p:cNvPr id="49" name="AutoShape 5"/>
              <p:cNvCxnSpPr>
                <a:cxnSpLocks noChangeShapeType="1"/>
                <a:stCxn id="54" idx="2"/>
              </p:cNvCxnSpPr>
              <p:nvPr/>
            </p:nvCxnSpPr>
            <p:spPr bwMode="auto">
              <a:xfrm rot="5400000">
                <a:off x="2822178" y="1064022"/>
                <a:ext cx="685800" cy="2672556"/>
              </a:xfrm>
              <a:prstGeom prst="curvedConnector2">
                <a:avLst/>
              </a:prstGeom>
              <a:noFill/>
              <a:ln w="19050">
                <a:solidFill>
                  <a:srgbClr val="C00000"/>
                </a:solidFill>
                <a:round/>
                <a:headEnd/>
                <a:tailEnd type="triangle" w="med" len="med"/>
              </a:ln>
            </p:spPr>
          </p:cxnSp>
          <p:sp>
            <p:nvSpPr>
              <p:cNvPr id="50" name="AutoShape 8"/>
              <p:cNvSpPr>
                <a:spLocks noChangeArrowheads="1"/>
              </p:cNvSpPr>
              <p:nvPr/>
            </p:nvSpPr>
            <p:spPr bwMode="auto">
              <a:xfrm>
                <a:off x="2819400" y="2362200"/>
                <a:ext cx="660400" cy="249237"/>
              </a:xfrm>
              <a:prstGeom prst="roundRect">
                <a:avLst>
                  <a:gd name="adj" fmla="val 16667"/>
                </a:avLst>
              </a:prstGeom>
              <a:noFill/>
              <a:ln w="6350">
                <a:noFill/>
                <a:round/>
                <a:headEnd/>
                <a:tailEnd/>
              </a:ln>
              <a:effectLst/>
            </p:spPr>
            <p:txBody>
              <a:bodyPr vert="horz" wrap="square" lIns="18000" tIns="10800" rIns="18000" bIns="1080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GB" sz="1600" b="0" i="0" u="none" strike="noStrike" cap="none" normalizeH="0" baseline="0" dirty="0">
                    <a:ln>
                      <a:noFill/>
                    </a:ln>
                    <a:solidFill>
                      <a:schemeClr val="tx1"/>
                    </a:solidFill>
                    <a:effectLst/>
                    <a:latin typeface="Calibri" pitchFamily="34" charset="0"/>
                    <a:cs typeface="Arial" pitchFamily="34" charset="0"/>
                  </a:rPr>
                  <a:t>Errors</a:t>
                </a: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sp>
            <p:nvSpPr>
              <p:cNvPr id="51" name="AutoShape 9"/>
              <p:cNvSpPr>
                <a:spLocks noChangeArrowheads="1"/>
              </p:cNvSpPr>
              <p:nvPr/>
            </p:nvSpPr>
            <p:spPr bwMode="auto">
              <a:xfrm>
                <a:off x="762000" y="2514600"/>
                <a:ext cx="990600" cy="317500"/>
              </a:xfrm>
              <a:prstGeom prst="roundRect">
                <a:avLst>
                  <a:gd name="adj" fmla="val 16667"/>
                </a:avLst>
              </a:prstGeom>
              <a:noFill/>
              <a:ln w="6350">
                <a:noFill/>
                <a:round/>
                <a:headEnd/>
                <a:tailEnd/>
              </a:ln>
              <a:effectLst/>
            </p:spPr>
            <p:txBody>
              <a:bodyPr vert="horz" wrap="square" lIns="18000" tIns="10800" rIns="18000" bIns="10800" numCol="1" anchor="t" anchorCtr="0" compatLnSpc="1">
                <a:prstTxWarp prst="textNoShape">
                  <a:avLst/>
                </a:prstTxWarp>
              </a:bodyPr>
              <a:lstStyle/>
              <a:p>
                <a:pPr marL="0" marR="0" lvl="0" indent="0" algn="r" defTabSz="914400" rtl="0" eaLnBrk="1" fontAlgn="base" latinLnBrk="0" hangingPunct="1">
                  <a:lnSpc>
                    <a:spcPct val="100000"/>
                  </a:lnSpc>
                  <a:spcBef>
                    <a:spcPct val="0"/>
                  </a:spcBef>
                  <a:spcAft>
                    <a:spcPts val="1000"/>
                  </a:spcAft>
                  <a:buClrTx/>
                  <a:buSzTx/>
                  <a:buFontTx/>
                  <a:buNone/>
                  <a:tabLst/>
                </a:pPr>
                <a:r>
                  <a:rPr kumimoji="0" lang="en-GB" sz="1600" b="0" i="0" u="none" strike="noStrike" cap="none" normalizeH="0" baseline="0" dirty="0">
                    <a:ln>
                      <a:noFill/>
                    </a:ln>
                    <a:solidFill>
                      <a:schemeClr val="tx1"/>
                    </a:solidFill>
                    <a:effectLst/>
                    <a:latin typeface="Calibri" pitchFamily="34" charset="0"/>
                    <a:cs typeface="Arial" pitchFamily="34" charset="0"/>
                  </a:rPr>
                  <a:t>Response</a:t>
                </a: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cxnSp>
            <p:nvCxnSpPr>
              <p:cNvPr id="52" name="AutoShape 11"/>
              <p:cNvCxnSpPr>
                <a:cxnSpLocks noChangeShapeType="1"/>
                <a:stCxn id="55" idx="3"/>
              </p:cNvCxnSpPr>
              <p:nvPr/>
            </p:nvCxnSpPr>
            <p:spPr bwMode="auto">
              <a:xfrm flipH="1">
                <a:off x="1828800" y="1905000"/>
                <a:ext cx="4876800" cy="1143000"/>
              </a:xfrm>
              <a:prstGeom prst="curvedConnector3">
                <a:avLst>
                  <a:gd name="adj1" fmla="val -4688"/>
                </a:avLst>
              </a:prstGeom>
              <a:noFill/>
              <a:ln w="19050">
                <a:solidFill>
                  <a:srgbClr val="00B050"/>
                </a:solidFill>
                <a:round/>
                <a:headEnd/>
                <a:tailEnd type="triangle" w="med" len="med"/>
              </a:ln>
            </p:spPr>
          </p:cxnSp>
          <p:sp>
            <p:nvSpPr>
              <p:cNvPr id="53" name="AutoShape 12"/>
              <p:cNvSpPr>
                <a:spLocks noChangeArrowheads="1"/>
              </p:cNvSpPr>
              <p:nvPr/>
            </p:nvSpPr>
            <p:spPr bwMode="auto">
              <a:xfrm>
                <a:off x="2514600" y="1752600"/>
                <a:ext cx="1066800" cy="304800"/>
              </a:xfrm>
              <a:prstGeom prst="roundRect">
                <a:avLst>
                  <a:gd name="adj" fmla="val 16667"/>
                </a:avLst>
              </a:prstGeom>
              <a:solidFill>
                <a:srgbClr val="FFFFFF"/>
              </a:solidFill>
              <a:ln w="6350">
                <a:solidFill>
                  <a:srgbClr val="000000"/>
                </a:solidFill>
                <a:round/>
                <a:headEnd/>
                <a:tailEnd/>
              </a:ln>
              <a:effectLst/>
            </p:spPr>
            <p:txBody>
              <a:bodyPr vert="horz" wrap="square" lIns="91440" tIns="10800" rIns="91440" bIns="1080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GB" sz="1600" b="0" i="0" u="none" strike="noStrike" cap="none" normalizeH="0" baseline="0" dirty="0">
                    <a:ln>
                      <a:noFill/>
                    </a:ln>
                    <a:solidFill>
                      <a:schemeClr val="tx1"/>
                    </a:solidFill>
                    <a:effectLst/>
                    <a:latin typeface="Calibri" pitchFamily="34" charset="0"/>
                    <a:cs typeface="Arial" pitchFamily="34" charset="0"/>
                  </a:rPr>
                  <a:t>Validate</a:t>
                </a: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sp>
            <p:nvSpPr>
              <p:cNvPr id="54" name="AutoShape 13"/>
              <p:cNvSpPr>
                <a:spLocks noChangeArrowheads="1"/>
              </p:cNvSpPr>
              <p:nvPr/>
            </p:nvSpPr>
            <p:spPr bwMode="auto">
              <a:xfrm>
                <a:off x="3886200" y="1752600"/>
                <a:ext cx="1230312" cy="304800"/>
              </a:xfrm>
              <a:prstGeom prst="roundRect">
                <a:avLst>
                  <a:gd name="adj" fmla="val 16667"/>
                </a:avLst>
              </a:prstGeom>
              <a:solidFill>
                <a:srgbClr val="FFFFFF"/>
              </a:solidFill>
              <a:ln w="6350">
                <a:solidFill>
                  <a:srgbClr val="000000"/>
                </a:solidFill>
                <a:round/>
                <a:headEnd/>
                <a:tailEnd/>
              </a:ln>
              <a:effectLst/>
            </p:spPr>
            <p:txBody>
              <a:bodyPr vert="horz" wrap="square" lIns="91440" tIns="10800" rIns="91440" bIns="1080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GB" sz="1600" b="0" i="0" u="none" strike="noStrike" cap="none" normalizeH="0" baseline="0" dirty="0">
                    <a:ln>
                      <a:noFill/>
                    </a:ln>
                    <a:solidFill>
                      <a:schemeClr val="tx1"/>
                    </a:solidFill>
                    <a:effectLst/>
                    <a:latin typeface="Calibri" pitchFamily="34" charset="0"/>
                    <a:cs typeface="Arial" pitchFamily="34" charset="0"/>
                  </a:rPr>
                  <a:t>Update</a:t>
                </a: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sp>
            <p:nvSpPr>
              <p:cNvPr id="55" name="AutoShape 14"/>
              <p:cNvSpPr>
                <a:spLocks noChangeArrowheads="1"/>
              </p:cNvSpPr>
              <p:nvPr/>
            </p:nvSpPr>
            <p:spPr bwMode="auto">
              <a:xfrm>
                <a:off x="5486400" y="1752600"/>
                <a:ext cx="1219200" cy="304800"/>
              </a:xfrm>
              <a:prstGeom prst="roundRect">
                <a:avLst>
                  <a:gd name="adj" fmla="val 16667"/>
                </a:avLst>
              </a:prstGeom>
              <a:solidFill>
                <a:srgbClr val="FFFFFF"/>
              </a:solidFill>
              <a:ln w="6350">
                <a:solidFill>
                  <a:srgbClr val="000000"/>
                </a:solidFill>
                <a:round/>
                <a:headEnd/>
                <a:tailEnd/>
              </a:ln>
              <a:effectLst/>
            </p:spPr>
            <p:txBody>
              <a:bodyPr vert="horz" wrap="square" lIns="91440" tIns="10800" rIns="91440" bIns="1080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GB" sz="1600" b="0" i="0" u="none" strike="noStrike" cap="none" normalizeH="0" baseline="0" dirty="0">
                    <a:ln>
                      <a:noFill/>
                    </a:ln>
                    <a:solidFill>
                      <a:schemeClr val="tx1"/>
                    </a:solidFill>
                    <a:effectLst/>
                    <a:latin typeface="Calibri" pitchFamily="34" charset="0"/>
                    <a:cs typeface="Arial" pitchFamily="34" charset="0"/>
                  </a:rPr>
                  <a:t>Send</a:t>
                </a: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cxnSp>
            <p:nvCxnSpPr>
              <p:cNvPr id="56" name="AutoShape 15"/>
              <p:cNvCxnSpPr>
                <a:cxnSpLocks noChangeShapeType="1"/>
                <a:stCxn id="53" idx="3"/>
                <a:endCxn id="54" idx="1"/>
              </p:cNvCxnSpPr>
              <p:nvPr/>
            </p:nvCxnSpPr>
            <p:spPr bwMode="auto">
              <a:xfrm>
                <a:off x="3581400" y="1905000"/>
                <a:ext cx="304800" cy="0"/>
              </a:xfrm>
              <a:prstGeom prst="straightConnector1">
                <a:avLst/>
              </a:prstGeom>
              <a:noFill/>
              <a:ln w="19050">
                <a:solidFill>
                  <a:srgbClr val="00B050"/>
                </a:solidFill>
                <a:round/>
                <a:headEnd/>
                <a:tailEnd type="triangle" w="med" len="med"/>
              </a:ln>
            </p:spPr>
          </p:cxnSp>
          <p:cxnSp>
            <p:nvCxnSpPr>
              <p:cNvPr id="57" name="AutoShape 16"/>
              <p:cNvCxnSpPr>
                <a:cxnSpLocks noChangeShapeType="1"/>
                <a:stCxn id="54" idx="3"/>
                <a:endCxn id="55" idx="1"/>
              </p:cNvCxnSpPr>
              <p:nvPr/>
            </p:nvCxnSpPr>
            <p:spPr bwMode="auto">
              <a:xfrm>
                <a:off x="5116512" y="1905000"/>
                <a:ext cx="369888" cy="0"/>
              </a:xfrm>
              <a:prstGeom prst="straightConnector1">
                <a:avLst/>
              </a:prstGeom>
              <a:noFill/>
              <a:ln w="19050">
                <a:solidFill>
                  <a:srgbClr val="00B050"/>
                </a:solidFill>
                <a:round/>
                <a:headEnd/>
                <a:tailEnd type="triangle" w="med" len="med"/>
              </a:ln>
            </p:spPr>
          </p:cxnSp>
          <p:cxnSp>
            <p:nvCxnSpPr>
              <p:cNvPr id="58" name="AutoShape 15"/>
              <p:cNvCxnSpPr>
                <a:cxnSpLocks noChangeShapeType="1"/>
                <a:endCxn id="53" idx="1"/>
              </p:cNvCxnSpPr>
              <p:nvPr/>
            </p:nvCxnSpPr>
            <p:spPr bwMode="auto">
              <a:xfrm>
                <a:off x="1828800" y="1905000"/>
                <a:ext cx="685800" cy="0"/>
              </a:xfrm>
              <a:prstGeom prst="straightConnector1">
                <a:avLst/>
              </a:prstGeom>
              <a:noFill/>
              <a:ln w="19050">
                <a:solidFill>
                  <a:srgbClr val="00B050"/>
                </a:solidFill>
                <a:round/>
                <a:headEnd/>
                <a:tailEnd type="triangle" w="med" len="med"/>
              </a:ln>
            </p:spPr>
          </p:cxnSp>
          <p:cxnSp>
            <p:nvCxnSpPr>
              <p:cNvPr id="59" name="AutoShape 7"/>
              <p:cNvCxnSpPr>
                <a:cxnSpLocks noChangeShapeType="1"/>
                <a:stCxn id="55" idx="2"/>
              </p:cNvCxnSpPr>
              <p:nvPr/>
            </p:nvCxnSpPr>
            <p:spPr bwMode="auto">
              <a:xfrm rot="5400000">
                <a:off x="3543300" y="342900"/>
                <a:ext cx="838200" cy="4267200"/>
              </a:xfrm>
              <a:prstGeom prst="curvedConnector2">
                <a:avLst/>
              </a:prstGeom>
              <a:noFill/>
              <a:ln w="19050">
                <a:solidFill>
                  <a:srgbClr val="C00000"/>
                </a:solidFill>
                <a:round/>
                <a:headEnd/>
                <a:tailEnd type="triangle" w="med" len="med"/>
              </a:ln>
            </p:spPr>
          </p:cxnSp>
        </p:grpSp>
        <p:sp>
          <p:nvSpPr>
            <p:cNvPr id="99" name="AutoShape 12"/>
            <p:cNvSpPr>
              <a:spLocks noChangeArrowheads="1"/>
            </p:cNvSpPr>
            <p:nvPr/>
          </p:nvSpPr>
          <p:spPr bwMode="auto">
            <a:xfrm>
              <a:off x="2514600" y="3657600"/>
              <a:ext cx="4724400" cy="1828800"/>
            </a:xfrm>
            <a:prstGeom prst="roundRect">
              <a:avLst>
                <a:gd name="adj" fmla="val 16667"/>
              </a:avLst>
            </a:prstGeom>
            <a:solidFill>
              <a:srgbClr val="FFFFFF">
                <a:alpha val="33000"/>
              </a:srgbClr>
            </a:solidFill>
            <a:ln w="6350">
              <a:solidFill>
                <a:srgbClr val="000000"/>
              </a:solidFill>
              <a:round/>
              <a:headEnd/>
              <a:tailEnd/>
            </a:ln>
            <a:effectLst/>
          </p:spPr>
          <p:txBody>
            <a:bodyPr vert="horz" wrap="square" lIns="91440" tIns="10800" rIns="91440" bIns="1080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GB" sz="1600" b="0" i="0" u="none" strike="noStrike" cap="none" normalizeH="0" baseline="0" dirty="0">
                  <a:ln>
                    <a:noFill/>
                  </a:ln>
                  <a:solidFill>
                    <a:schemeClr val="tx1"/>
                  </a:solidFill>
                  <a:effectLst/>
                  <a:latin typeface="Calibri" pitchFamily="34" charset="0"/>
                  <a:cs typeface="Arial" pitchFamily="34" charset="0"/>
                </a:rPr>
                <a:t>Request handling service</a:t>
              </a: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grpSp>
      <p:sp>
        <p:nvSpPr>
          <p:cNvPr id="106" name="TextBox 105"/>
          <p:cNvSpPr txBox="1"/>
          <p:nvPr/>
        </p:nvSpPr>
        <p:spPr>
          <a:xfrm rot="21540000">
            <a:off x="7393994" y="2510967"/>
            <a:ext cx="1215697" cy="523220"/>
          </a:xfrm>
          <a:prstGeom prst="rect">
            <a:avLst/>
          </a:prstGeom>
          <a:noFill/>
        </p:spPr>
        <p:txBody>
          <a:bodyPr wrap="square" rtlCol="0">
            <a:spAutoFit/>
          </a:bodyPr>
          <a:lstStyle/>
          <a:p>
            <a:pPr algn="ctr"/>
            <a:r>
              <a:rPr lang="en-GB" sz="1400" dirty="0">
                <a:solidFill>
                  <a:srgbClr val="C00000"/>
                </a:solidFill>
                <a:latin typeface="Conformity" pitchFamily="2" charset="0"/>
              </a:rPr>
              <a:t>Happy path </a:t>
            </a:r>
            <a:r>
              <a:rPr lang="en-GB" sz="1400">
                <a:solidFill>
                  <a:srgbClr val="C00000"/>
                </a:solidFill>
                <a:latin typeface="Conformity" pitchFamily="2" charset="0"/>
              </a:rPr>
              <a:t>– </a:t>
            </a:r>
            <a:br>
              <a:rPr lang="en-GB" sz="1400">
                <a:solidFill>
                  <a:srgbClr val="C00000"/>
                </a:solidFill>
                <a:latin typeface="Conformity" pitchFamily="2" charset="0"/>
              </a:rPr>
            </a:br>
            <a:r>
              <a:rPr lang="en-GB" sz="1400">
                <a:solidFill>
                  <a:srgbClr val="C00000"/>
                </a:solidFill>
                <a:latin typeface="Conformity" pitchFamily="2" charset="0"/>
              </a:rPr>
              <a:t>without </a:t>
            </a:r>
            <a:r>
              <a:rPr lang="en-GB" sz="1400" dirty="0">
                <a:solidFill>
                  <a:srgbClr val="C00000"/>
                </a:solidFill>
                <a:latin typeface="Conformity" pitchFamily="2" charset="0"/>
              </a:rPr>
              <a:t>errors</a:t>
            </a:r>
          </a:p>
        </p:txBody>
      </p:sp>
      <p:sp>
        <p:nvSpPr>
          <p:cNvPr id="107" name="TextBox 106"/>
          <p:cNvSpPr txBox="1"/>
          <p:nvPr/>
        </p:nvSpPr>
        <p:spPr>
          <a:xfrm rot="21540000">
            <a:off x="7388999" y="4742261"/>
            <a:ext cx="1449649" cy="523220"/>
          </a:xfrm>
          <a:prstGeom prst="rect">
            <a:avLst/>
          </a:prstGeom>
          <a:noFill/>
        </p:spPr>
        <p:txBody>
          <a:bodyPr wrap="square" rtlCol="0">
            <a:spAutoFit/>
          </a:bodyPr>
          <a:lstStyle/>
          <a:p>
            <a:pPr algn="ctr"/>
            <a:r>
              <a:rPr lang="en-GB" sz="1400" dirty="0">
                <a:solidFill>
                  <a:srgbClr val="C00000"/>
                </a:solidFill>
                <a:latin typeface="Conformity" pitchFamily="2" charset="0"/>
              </a:rPr>
              <a:t>Unhappy path – </a:t>
            </a:r>
            <a:br>
              <a:rPr lang="en-GB" sz="1400" dirty="0">
                <a:solidFill>
                  <a:srgbClr val="C00000"/>
                </a:solidFill>
                <a:latin typeface="Conformity" pitchFamily="2" charset="0"/>
              </a:rPr>
            </a:br>
            <a:r>
              <a:rPr lang="en-GB" sz="1400" dirty="0">
                <a:solidFill>
                  <a:srgbClr val="C00000"/>
                </a:solidFill>
                <a:latin typeface="Conformity" pitchFamily="2" charset="0"/>
              </a:rPr>
              <a:t>with errors</a:t>
            </a:r>
          </a:p>
        </p:txBody>
      </p:sp>
      <p:sp>
        <p:nvSpPr>
          <p:cNvPr id="60" name="TextBox 59"/>
          <p:cNvSpPr txBox="1"/>
          <p:nvPr/>
        </p:nvSpPr>
        <p:spPr>
          <a:xfrm flipH="1">
            <a:off x="1905000" y="6248400"/>
            <a:ext cx="3811357" cy="338554"/>
          </a:xfrm>
          <a:prstGeom prst="rect">
            <a:avLst/>
          </a:prstGeom>
          <a:noFill/>
        </p:spPr>
        <p:txBody>
          <a:bodyPr wrap="square" rtlCol="0">
            <a:spAutoFit/>
          </a:bodyPr>
          <a:lstStyle/>
          <a:p>
            <a:r>
              <a:rPr lang="en-GB" sz="1600" dirty="0">
                <a:solidFill>
                  <a:srgbClr val="C00000"/>
                </a:solidFill>
                <a:latin typeface="Conformity" pitchFamily="2" charset="0"/>
              </a:rPr>
              <a:t>Imperative code can return early</a:t>
            </a:r>
          </a:p>
        </p:txBody>
      </p:sp>
      <p:cxnSp>
        <p:nvCxnSpPr>
          <p:cNvPr id="61" name="Straight Arrow Connector 60"/>
          <p:cNvCxnSpPr/>
          <p:nvPr/>
        </p:nvCxnSpPr>
        <p:spPr>
          <a:xfrm flipV="1">
            <a:off x="3048000" y="5410200"/>
            <a:ext cx="609600" cy="838200"/>
          </a:xfrm>
          <a:prstGeom prst="straightConnector1">
            <a:avLst/>
          </a:prstGeom>
          <a:noFill/>
          <a:ln w="19050">
            <a:solidFill>
              <a:srgbClr val="C00000"/>
            </a:solidFill>
            <a:round/>
            <a:headEnd/>
            <a:tailEnd type="triangl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 grpId="0"/>
      <p:bldP spid="107" grpId="0"/>
      <p:bldP spid="60"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Combining switches</a:t>
            </a:r>
          </a:p>
        </p:txBody>
      </p:sp>
      <p:grpSp>
        <p:nvGrpSpPr>
          <p:cNvPr id="13" name="Group 12"/>
          <p:cNvGrpSpPr/>
          <p:nvPr/>
        </p:nvGrpSpPr>
        <p:grpSpPr>
          <a:xfrm>
            <a:off x="1524001" y="1981200"/>
            <a:ext cx="6095998" cy="2365732"/>
            <a:chOff x="1524001" y="1981200"/>
            <a:chExt cx="6095998" cy="2365732"/>
          </a:xfrm>
        </p:grpSpPr>
        <p:pic>
          <p:nvPicPr>
            <p:cNvPr id="8" name="Picture 2"/>
            <p:cNvPicPr>
              <a:picLocks noChangeAspect="1" noChangeArrowheads="1"/>
            </p:cNvPicPr>
            <p:nvPr/>
          </p:nvPicPr>
          <p:blipFill>
            <a:blip r:embed="rId2" cstate="print"/>
            <a:srcRect/>
            <a:stretch>
              <a:fillRect/>
            </a:stretch>
          </p:blipFill>
          <p:spPr bwMode="auto">
            <a:xfrm>
              <a:off x="1524001" y="1981200"/>
              <a:ext cx="2666999" cy="1070332"/>
            </a:xfrm>
            <a:prstGeom prst="rect">
              <a:avLst/>
            </a:prstGeom>
            <a:noFill/>
            <a:ln w="9525">
              <a:noFill/>
              <a:miter lim="800000"/>
              <a:headEnd/>
              <a:tailEnd/>
            </a:ln>
          </p:spPr>
        </p:pic>
        <p:pic>
          <p:nvPicPr>
            <p:cNvPr id="9" name="Picture 2"/>
            <p:cNvPicPr>
              <a:picLocks noChangeAspect="1" noChangeArrowheads="1"/>
            </p:cNvPicPr>
            <p:nvPr/>
          </p:nvPicPr>
          <p:blipFill>
            <a:blip r:embed="rId2" cstate="print"/>
            <a:srcRect/>
            <a:stretch>
              <a:fillRect/>
            </a:stretch>
          </p:blipFill>
          <p:spPr bwMode="auto">
            <a:xfrm>
              <a:off x="1524001" y="3276600"/>
              <a:ext cx="2666999" cy="1070332"/>
            </a:xfrm>
            <a:prstGeom prst="rect">
              <a:avLst/>
            </a:prstGeom>
            <a:noFill/>
            <a:ln w="9525">
              <a:noFill/>
              <a:miter lim="800000"/>
              <a:headEnd/>
              <a:tailEnd/>
            </a:ln>
          </p:spPr>
        </p:pic>
        <p:sp>
          <p:nvSpPr>
            <p:cNvPr id="226309" name="AutoShape 5"/>
            <p:cNvSpPr>
              <a:spLocks noChangeArrowheads="1"/>
            </p:cNvSpPr>
            <p:nvPr/>
          </p:nvSpPr>
          <p:spPr bwMode="auto">
            <a:xfrm>
              <a:off x="4343400" y="2819400"/>
              <a:ext cx="565150" cy="279400"/>
            </a:xfrm>
            <a:prstGeom prst="rightArrow">
              <a:avLst>
                <a:gd name="adj1" fmla="val 50000"/>
                <a:gd name="adj2" fmla="val 50568"/>
              </a:avLst>
            </a:prstGeom>
            <a:solidFill>
              <a:srgbClr val="C00000"/>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226310" name="Text Box 6"/>
            <p:cNvSpPr txBox="1">
              <a:spLocks noChangeArrowheads="1"/>
            </p:cNvSpPr>
            <p:nvPr/>
          </p:nvSpPr>
          <p:spPr bwMode="auto">
            <a:xfrm>
              <a:off x="2590800" y="2438400"/>
              <a:ext cx="676275" cy="85407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GB" sz="6400" b="0" i="0" u="none" strike="noStrike" cap="none" normalizeH="0" baseline="0" dirty="0">
                  <a:ln>
                    <a:noFill/>
                  </a:ln>
                  <a:solidFill>
                    <a:schemeClr val="tx1"/>
                  </a:solidFill>
                  <a:effectLst/>
                  <a:latin typeface="Calibri" pitchFamily="34" charset="0"/>
                  <a:cs typeface="Arial" pitchFamily="34" charset="0"/>
                </a:rPr>
                <a:t>+</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pic>
          <p:nvPicPr>
            <p:cNvPr id="10" name="Picture 2"/>
            <p:cNvPicPr>
              <a:picLocks noChangeAspect="1" noChangeArrowheads="1"/>
            </p:cNvPicPr>
            <p:nvPr/>
          </p:nvPicPr>
          <p:blipFill>
            <a:blip r:embed="rId2" cstate="print"/>
            <a:srcRect/>
            <a:stretch>
              <a:fillRect/>
            </a:stretch>
          </p:blipFill>
          <p:spPr bwMode="auto">
            <a:xfrm>
              <a:off x="4953000" y="2514600"/>
              <a:ext cx="2666999" cy="1070332"/>
            </a:xfrm>
            <a:prstGeom prst="rect">
              <a:avLst/>
            </a:prstGeom>
            <a:noFill/>
            <a:ln w="9525">
              <a:noFill/>
              <a:miter lim="800000"/>
              <a:headEnd/>
              <a:tailEnd/>
            </a:ln>
          </p:spPr>
        </p:pic>
      </p:grpSp>
      <p:sp>
        <p:nvSpPr>
          <p:cNvPr id="14" name="TextBox 13"/>
          <p:cNvSpPr txBox="1"/>
          <p:nvPr/>
        </p:nvSpPr>
        <p:spPr>
          <a:xfrm>
            <a:off x="2743200" y="838200"/>
            <a:ext cx="4495800" cy="923330"/>
          </a:xfrm>
          <a:prstGeom prst="rect">
            <a:avLst/>
          </a:prstGeom>
          <a:noFill/>
        </p:spPr>
        <p:txBody>
          <a:bodyPr wrap="square" rtlCol="0">
            <a:spAutoFit/>
          </a:bodyPr>
          <a:lstStyle/>
          <a:p>
            <a:pPr algn="ctr"/>
            <a:r>
              <a:rPr lang="en-GB" dirty="0">
                <a:solidFill>
                  <a:srgbClr val="C00000"/>
                </a:solidFill>
                <a:latin typeface="Conformity" pitchFamily="2" charset="0"/>
              </a:rPr>
              <a:t>Trick: if we create an operation that combines pairs into a new switch, we can repeat to combine as many switches as we like.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2"/>
          <p:cNvPicPr>
            <a:picLocks noChangeAspect="1" noChangeArrowheads="1"/>
          </p:cNvPicPr>
          <p:nvPr/>
        </p:nvPicPr>
        <p:blipFill>
          <a:blip r:embed="rId3" cstate="print"/>
          <a:srcRect/>
          <a:stretch>
            <a:fillRect/>
          </a:stretch>
        </p:blipFill>
        <p:spPr bwMode="auto">
          <a:xfrm>
            <a:off x="533401" y="1902313"/>
            <a:ext cx="2362200" cy="948009"/>
          </a:xfrm>
          <a:prstGeom prst="rect">
            <a:avLst/>
          </a:prstGeom>
          <a:noFill/>
          <a:ln w="9525">
            <a:noFill/>
            <a:miter lim="800000"/>
            <a:headEnd/>
            <a:tailEnd/>
          </a:ln>
        </p:spPr>
      </p:pic>
      <p:pic>
        <p:nvPicPr>
          <p:cNvPr id="31" name="Picture 2"/>
          <p:cNvPicPr>
            <a:picLocks noChangeAspect="1" noChangeArrowheads="1"/>
          </p:cNvPicPr>
          <p:nvPr/>
        </p:nvPicPr>
        <p:blipFill>
          <a:blip r:embed="rId3" cstate="print"/>
          <a:srcRect/>
          <a:stretch>
            <a:fillRect/>
          </a:stretch>
        </p:blipFill>
        <p:spPr bwMode="auto">
          <a:xfrm>
            <a:off x="533400" y="3166791"/>
            <a:ext cx="2362200" cy="948009"/>
          </a:xfrm>
          <a:prstGeom prst="rect">
            <a:avLst/>
          </a:prstGeom>
          <a:noFill/>
          <a:ln w="9525">
            <a:noFill/>
            <a:miter lim="800000"/>
            <a:headEnd/>
            <a:tailEnd/>
          </a:ln>
        </p:spPr>
      </p:pic>
      <p:pic>
        <p:nvPicPr>
          <p:cNvPr id="32" name="Picture 2"/>
          <p:cNvPicPr>
            <a:picLocks noChangeAspect="1" noChangeArrowheads="1"/>
          </p:cNvPicPr>
          <p:nvPr/>
        </p:nvPicPr>
        <p:blipFill>
          <a:blip r:embed="rId3" cstate="print"/>
          <a:srcRect/>
          <a:stretch>
            <a:fillRect/>
          </a:stretch>
        </p:blipFill>
        <p:spPr bwMode="auto">
          <a:xfrm>
            <a:off x="533400" y="4309791"/>
            <a:ext cx="2362200" cy="948009"/>
          </a:xfrm>
          <a:prstGeom prst="rect">
            <a:avLst/>
          </a:prstGeom>
          <a:noFill/>
          <a:ln w="9525">
            <a:noFill/>
            <a:miter lim="800000"/>
            <a:headEnd/>
            <a:tailEnd/>
          </a:ln>
        </p:spPr>
      </p:pic>
      <p:pic>
        <p:nvPicPr>
          <p:cNvPr id="33" name="Picture 2"/>
          <p:cNvPicPr>
            <a:picLocks noChangeAspect="1" noChangeArrowheads="1"/>
          </p:cNvPicPr>
          <p:nvPr/>
        </p:nvPicPr>
        <p:blipFill>
          <a:blip r:embed="rId3" cstate="print"/>
          <a:srcRect/>
          <a:stretch>
            <a:fillRect/>
          </a:stretch>
        </p:blipFill>
        <p:spPr bwMode="auto">
          <a:xfrm>
            <a:off x="3581400" y="2633391"/>
            <a:ext cx="2362200" cy="948009"/>
          </a:xfrm>
          <a:prstGeom prst="rect">
            <a:avLst/>
          </a:prstGeom>
          <a:noFill/>
          <a:ln w="9525">
            <a:noFill/>
            <a:miter lim="800000"/>
            <a:headEnd/>
            <a:tailEnd/>
          </a:ln>
        </p:spPr>
      </p:pic>
      <p:pic>
        <p:nvPicPr>
          <p:cNvPr id="34" name="Picture 2"/>
          <p:cNvPicPr>
            <a:picLocks noChangeAspect="1" noChangeArrowheads="1"/>
          </p:cNvPicPr>
          <p:nvPr/>
        </p:nvPicPr>
        <p:blipFill>
          <a:blip r:embed="rId3" cstate="print"/>
          <a:srcRect/>
          <a:stretch>
            <a:fillRect/>
          </a:stretch>
        </p:blipFill>
        <p:spPr bwMode="auto">
          <a:xfrm>
            <a:off x="3581400" y="3852591"/>
            <a:ext cx="2362200" cy="948009"/>
          </a:xfrm>
          <a:prstGeom prst="rect">
            <a:avLst/>
          </a:prstGeom>
          <a:noFill/>
          <a:ln w="9525">
            <a:noFill/>
            <a:miter lim="800000"/>
            <a:headEnd/>
            <a:tailEnd/>
          </a:ln>
        </p:spPr>
      </p:pic>
      <p:sp>
        <p:nvSpPr>
          <p:cNvPr id="2" name="Title 1"/>
          <p:cNvSpPr>
            <a:spLocks noGrp="1"/>
          </p:cNvSpPr>
          <p:nvPr>
            <p:ph type="title"/>
          </p:nvPr>
        </p:nvSpPr>
        <p:spPr/>
        <p:txBody>
          <a:bodyPr/>
          <a:lstStyle/>
          <a:p>
            <a:r>
              <a:rPr lang="en-GB" dirty="0"/>
              <a:t>Combining switches</a:t>
            </a:r>
          </a:p>
        </p:txBody>
      </p:sp>
      <p:sp>
        <p:nvSpPr>
          <p:cNvPr id="23" name="Text Box 6"/>
          <p:cNvSpPr txBox="1">
            <a:spLocks noChangeArrowheads="1"/>
          </p:cNvSpPr>
          <p:nvPr/>
        </p:nvSpPr>
        <p:spPr bwMode="auto">
          <a:xfrm>
            <a:off x="1676400" y="2328591"/>
            <a:ext cx="676275" cy="85407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GB" sz="6400" b="0" i="0" u="none" strike="noStrike" cap="none" normalizeH="0" baseline="0" dirty="0">
                <a:ln>
                  <a:noFill/>
                </a:ln>
                <a:solidFill>
                  <a:schemeClr val="tx1"/>
                </a:solidFill>
                <a:effectLst/>
                <a:latin typeface="Calibri" pitchFamily="34" charset="0"/>
                <a:cs typeface="Arial" pitchFamily="34" charset="0"/>
              </a:rPr>
              <a:t>+</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27" name="Text Box 6"/>
          <p:cNvSpPr txBox="1">
            <a:spLocks noChangeArrowheads="1"/>
          </p:cNvSpPr>
          <p:nvPr/>
        </p:nvSpPr>
        <p:spPr bwMode="auto">
          <a:xfrm>
            <a:off x="4648200" y="3014391"/>
            <a:ext cx="676275" cy="85407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GB" sz="6400" b="0" i="0" u="none" strike="noStrike" cap="none" normalizeH="0" baseline="0" dirty="0">
                <a:ln>
                  <a:noFill/>
                </a:ln>
                <a:solidFill>
                  <a:schemeClr val="tx1"/>
                </a:solidFill>
                <a:effectLst/>
                <a:latin typeface="Calibri" pitchFamily="34" charset="0"/>
                <a:cs typeface="Arial" pitchFamily="34" charset="0"/>
              </a:rPr>
              <a:t>+</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29" name="AutoShape 5"/>
          <p:cNvSpPr>
            <a:spLocks noChangeArrowheads="1"/>
          </p:cNvSpPr>
          <p:nvPr/>
        </p:nvSpPr>
        <p:spPr bwMode="auto">
          <a:xfrm>
            <a:off x="2971800" y="2785791"/>
            <a:ext cx="565150" cy="279400"/>
          </a:xfrm>
          <a:prstGeom prst="rightArrow">
            <a:avLst>
              <a:gd name="adj1" fmla="val 50000"/>
              <a:gd name="adj2" fmla="val 50568"/>
            </a:avLst>
          </a:prstGeom>
          <a:solidFill>
            <a:srgbClr val="C00000"/>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GB"/>
          </a:p>
        </p:txBody>
      </p:sp>
      <p:pic>
        <p:nvPicPr>
          <p:cNvPr id="35" name="Picture 2"/>
          <p:cNvPicPr>
            <a:picLocks noChangeAspect="1" noChangeArrowheads="1"/>
          </p:cNvPicPr>
          <p:nvPr/>
        </p:nvPicPr>
        <p:blipFill>
          <a:blip r:embed="rId3" cstate="print"/>
          <a:srcRect/>
          <a:stretch>
            <a:fillRect/>
          </a:stretch>
        </p:blipFill>
        <p:spPr bwMode="auto">
          <a:xfrm>
            <a:off x="6553200" y="3209382"/>
            <a:ext cx="2362200" cy="948009"/>
          </a:xfrm>
          <a:prstGeom prst="rect">
            <a:avLst/>
          </a:prstGeom>
          <a:noFill/>
          <a:ln w="9525">
            <a:noFill/>
            <a:miter lim="800000"/>
            <a:headEnd/>
            <a:tailEnd/>
          </a:ln>
        </p:spPr>
      </p:pic>
      <p:sp>
        <p:nvSpPr>
          <p:cNvPr id="37" name="Rounded Rectangle 36"/>
          <p:cNvSpPr/>
          <p:nvPr/>
        </p:nvSpPr>
        <p:spPr>
          <a:xfrm>
            <a:off x="457200" y="1795191"/>
            <a:ext cx="2514600" cy="2209800"/>
          </a:xfrm>
          <a:prstGeom prst="roundRect">
            <a:avLst/>
          </a:prstGeom>
          <a:solidFill>
            <a:srgbClr val="FFFF99">
              <a:alpha val="16078"/>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Rounded Rectangle 37"/>
          <p:cNvSpPr/>
          <p:nvPr/>
        </p:nvSpPr>
        <p:spPr>
          <a:xfrm>
            <a:off x="3581400" y="2557191"/>
            <a:ext cx="2438400" cy="2209800"/>
          </a:xfrm>
          <a:prstGeom prst="roundRect">
            <a:avLst/>
          </a:prstGeom>
          <a:solidFill>
            <a:srgbClr val="FFFF99">
              <a:alpha val="16078"/>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AutoShape 5"/>
          <p:cNvSpPr>
            <a:spLocks noChangeArrowheads="1"/>
          </p:cNvSpPr>
          <p:nvPr/>
        </p:nvSpPr>
        <p:spPr bwMode="auto">
          <a:xfrm>
            <a:off x="6019800" y="3471591"/>
            <a:ext cx="565150" cy="279400"/>
          </a:xfrm>
          <a:prstGeom prst="rightArrow">
            <a:avLst>
              <a:gd name="adj1" fmla="val 50000"/>
              <a:gd name="adj2" fmla="val 50568"/>
            </a:avLst>
          </a:prstGeom>
          <a:solidFill>
            <a:srgbClr val="C00000"/>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40" name="AutoShape 5"/>
          <p:cNvSpPr>
            <a:spLocks noChangeArrowheads="1"/>
          </p:cNvSpPr>
          <p:nvPr/>
        </p:nvSpPr>
        <p:spPr bwMode="auto">
          <a:xfrm rot="20930663">
            <a:off x="2971800" y="4157391"/>
            <a:ext cx="565150" cy="279400"/>
          </a:xfrm>
          <a:prstGeom prst="rightArrow">
            <a:avLst>
              <a:gd name="adj1" fmla="val 50000"/>
              <a:gd name="adj2" fmla="val 50568"/>
            </a:avLst>
          </a:prstGeom>
          <a:solidFill>
            <a:srgbClr val="C00000"/>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41" name="TextBox 40"/>
          <p:cNvSpPr txBox="1"/>
          <p:nvPr/>
        </p:nvSpPr>
        <p:spPr>
          <a:xfrm>
            <a:off x="2743200" y="838200"/>
            <a:ext cx="4495800" cy="923330"/>
          </a:xfrm>
          <a:prstGeom prst="rect">
            <a:avLst/>
          </a:prstGeom>
          <a:noFill/>
        </p:spPr>
        <p:txBody>
          <a:bodyPr wrap="square" rtlCol="0">
            <a:spAutoFit/>
          </a:bodyPr>
          <a:lstStyle/>
          <a:p>
            <a:pPr algn="ctr"/>
            <a:r>
              <a:rPr lang="en-GB" dirty="0">
                <a:solidFill>
                  <a:srgbClr val="C00000"/>
                </a:solidFill>
                <a:latin typeface="Conformity" pitchFamily="2" charset="0"/>
              </a:rPr>
              <a:t>Trick: if we create an operation that combines pairs into a new switch, we can repeat to combine as many switches as we like.</a:t>
            </a:r>
          </a:p>
        </p:txBody>
      </p:sp>
      <p:sp>
        <p:nvSpPr>
          <p:cNvPr id="42" name="TextBox 41"/>
          <p:cNvSpPr txBox="1"/>
          <p:nvPr/>
        </p:nvSpPr>
        <p:spPr>
          <a:xfrm rot="21480000">
            <a:off x="4343400" y="6111389"/>
            <a:ext cx="4495800" cy="338554"/>
          </a:xfrm>
          <a:prstGeom prst="rect">
            <a:avLst/>
          </a:prstGeom>
          <a:noFill/>
        </p:spPr>
        <p:txBody>
          <a:bodyPr wrap="square" rtlCol="0">
            <a:spAutoFit/>
          </a:bodyPr>
          <a:lstStyle/>
          <a:p>
            <a:pPr algn="ctr"/>
            <a:r>
              <a:rPr lang="en-GB" sz="1600" dirty="0">
                <a:solidFill>
                  <a:srgbClr val="C00000"/>
                </a:solidFill>
                <a:latin typeface="Conformity" pitchFamily="2" charset="0"/>
              </a:rPr>
              <a:t>-&gt; For more, see "</a:t>
            </a:r>
            <a:r>
              <a:rPr lang="en-GB" sz="1600" dirty="0" err="1">
                <a:solidFill>
                  <a:srgbClr val="C00000"/>
                </a:solidFill>
                <a:latin typeface="Conformity" pitchFamily="2" charset="0"/>
              </a:rPr>
              <a:t>monoids</a:t>
            </a:r>
            <a:r>
              <a:rPr lang="en-GB" sz="1600" dirty="0">
                <a:solidFill>
                  <a:srgbClr val="C00000"/>
                </a:solidFill>
                <a:latin typeface="Conformity" pitchFamily="2" charset="0"/>
              </a:rPr>
              <a:t> without tears"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Combining switches</a:t>
            </a:r>
          </a:p>
        </p:txBody>
      </p:sp>
      <p:pic>
        <p:nvPicPr>
          <p:cNvPr id="8" name="Picture 2"/>
          <p:cNvPicPr>
            <a:picLocks noChangeAspect="1" noChangeArrowheads="1"/>
          </p:cNvPicPr>
          <p:nvPr/>
        </p:nvPicPr>
        <p:blipFill>
          <a:blip r:embed="rId2" cstate="print"/>
          <a:srcRect/>
          <a:stretch>
            <a:fillRect/>
          </a:stretch>
        </p:blipFill>
        <p:spPr bwMode="auto">
          <a:xfrm>
            <a:off x="5105400" y="725269"/>
            <a:ext cx="2666999" cy="1070332"/>
          </a:xfrm>
          <a:prstGeom prst="rect">
            <a:avLst/>
          </a:prstGeom>
          <a:noFill/>
          <a:ln w="9525">
            <a:noFill/>
            <a:miter lim="800000"/>
            <a:headEnd/>
            <a:tailEnd/>
          </a:ln>
        </p:spPr>
      </p:pic>
      <p:pic>
        <p:nvPicPr>
          <p:cNvPr id="9" name="Picture 2"/>
          <p:cNvPicPr>
            <a:picLocks noChangeAspect="1" noChangeArrowheads="1"/>
          </p:cNvPicPr>
          <p:nvPr/>
        </p:nvPicPr>
        <p:blipFill>
          <a:blip r:embed="rId2" cstate="print"/>
          <a:srcRect/>
          <a:stretch>
            <a:fillRect/>
          </a:stretch>
        </p:blipFill>
        <p:spPr bwMode="auto">
          <a:xfrm>
            <a:off x="228600" y="2173069"/>
            <a:ext cx="2666999" cy="1070332"/>
          </a:xfrm>
          <a:prstGeom prst="rect">
            <a:avLst/>
          </a:prstGeom>
          <a:noFill/>
          <a:ln w="9525">
            <a:noFill/>
            <a:miter lim="800000"/>
            <a:headEnd/>
            <a:tailEnd/>
          </a:ln>
        </p:spPr>
      </p:pic>
      <p:graphicFrame>
        <p:nvGraphicFramePr>
          <p:cNvPr id="11" name="Table 10"/>
          <p:cNvGraphicFramePr>
            <a:graphicFrameLocks noGrp="1"/>
          </p:cNvGraphicFramePr>
          <p:nvPr/>
        </p:nvGraphicFramePr>
        <p:xfrm>
          <a:off x="2971800" y="1715869"/>
          <a:ext cx="5181600" cy="1432560"/>
        </p:xfrm>
        <a:graphic>
          <a:graphicData uri="http://schemas.openxmlformats.org/drawingml/2006/table">
            <a:tbl>
              <a:tblPr firstCol="1">
                <a:tableStyleId>{5940675A-B579-460E-94D1-54222C63F5DA}</a:tableStyleId>
              </a:tblPr>
              <a:tblGrid>
                <a:gridCol w="1727200">
                  <a:extLst>
                    <a:ext uri="{9D8B030D-6E8A-4147-A177-3AD203B41FA5}">
                      <a16:colId xmlns:a16="http://schemas.microsoft.com/office/drawing/2014/main" val="20000"/>
                    </a:ext>
                  </a:extLst>
                </a:gridCol>
                <a:gridCol w="1727200">
                  <a:extLst>
                    <a:ext uri="{9D8B030D-6E8A-4147-A177-3AD203B41FA5}">
                      <a16:colId xmlns:a16="http://schemas.microsoft.com/office/drawing/2014/main" val="20001"/>
                    </a:ext>
                  </a:extLst>
                </a:gridCol>
                <a:gridCol w="1727200">
                  <a:extLst>
                    <a:ext uri="{9D8B030D-6E8A-4147-A177-3AD203B41FA5}">
                      <a16:colId xmlns:a16="http://schemas.microsoft.com/office/drawing/2014/main" val="20002"/>
                    </a:ext>
                  </a:extLst>
                </a:gridCol>
              </a:tblGrid>
              <a:tr h="370840">
                <a:tc>
                  <a:txBody>
                    <a:bodyPr/>
                    <a:lstStyle/>
                    <a:p>
                      <a:pPr algn="ctr"/>
                      <a:r>
                        <a:rPr lang="en-GB" sz="2800" b="1" dirty="0"/>
                        <a:t>+</a:t>
                      </a:r>
                    </a:p>
                  </a:txBody>
                  <a:tcPr/>
                </a:tc>
                <a:tc>
                  <a:txBody>
                    <a:bodyPr/>
                    <a:lstStyle/>
                    <a:p>
                      <a:r>
                        <a:rPr lang="en-GB" sz="2400" dirty="0">
                          <a:solidFill>
                            <a:srgbClr val="00B050"/>
                          </a:solidFill>
                        </a:rPr>
                        <a:t>Success (S2)</a:t>
                      </a:r>
                    </a:p>
                  </a:txBody>
                  <a:tcPr/>
                </a:tc>
                <a:tc>
                  <a:txBody>
                    <a:bodyPr/>
                    <a:lstStyle/>
                    <a:p>
                      <a:r>
                        <a:rPr lang="en-GB" sz="2400" dirty="0">
                          <a:solidFill>
                            <a:srgbClr val="C00000"/>
                          </a:solidFill>
                        </a:rPr>
                        <a:t>Failure (F2)</a:t>
                      </a:r>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2400" dirty="0">
                          <a:solidFill>
                            <a:srgbClr val="00B050"/>
                          </a:solidFill>
                        </a:rPr>
                        <a:t>Success (S1)</a:t>
                      </a:r>
                    </a:p>
                  </a:txBody>
                  <a:tcPr/>
                </a:tc>
                <a:tc>
                  <a:txBody>
                    <a:bodyPr/>
                    <a:lstStyle/>
                    <a:p>
                      <a:r>
                        <a:rPr lang="en-GB" sz="2400" dirty="0">
                          <a:solidFill>
                            <a:srgbClr val="00B050"/>
                          </a:solidFill>
                        </a:rPr>
                        <a:t>S1 or S2</a:t>
                      </a:r>
                    </a:p>
                  </a:txBody>
                  <a:tcPr/>
                </a:tc>
                <a:tc>
                  <a:txBody>
                    <a:bodyPr/>
                    <a:lstStyle/>
                    <a:p>
                      <a:r>
                        <a:rPr lang="en-GB" sz="2400" dirty="0">
                          <a:solidFill>
                            <a:srgbClr val="C00000"/>
                          </a:solidFill>
                        </a:rPr>
                        <a:t>F2</a:t>
                      </a:r>
                    </a:p>
                  </a:txBody>
                  <a:tcPr/>
                </a:tc>
                <a:extLst>
                  <a:ext uri="{0D108BD9-81ED-4DB2-BD59-A6C34878D82A}">
                    <a16:rowId xmlns:a16="http://schemas.microsoft.com/office/drawing/2014/main" val="10001"/>
                  </a:ext>
                </a:extLst>
              </a:tr>
              <a:tr h="370840">
                <a:tc>
                  <a:txBody>
                    <a:bodyPr/>
                    <a:lstStyle/>
                    <a:p>
                      <a:r>
                        <a:rPr lang="en-GB" sz="2400" dirty="0">
                          <a:solidFill>
                            <a:srgbClr val="C00000"/>
                          </a:solidFill>
                        </a:rPr>
                        <a:t>Failure (F1)</a:t>
                      </a:r>
                    </a:p>
                  </a:txBody>
                  <a:tcPr/>
                </a:tc>
                <a:tc>
                  <a:txBody>
                    <a:bodyPr/>
                    <a:lstStyle/>
                    <a:p>
                      <a:r>
                        <a:rPr lang="en-GB" sz="2400" dirty="0">
                          <a:solidFill>
                            <a:srgbClr val="C00000"/>
                          </a:solidFill>
                        </a:rPr>
                        <a:t>F1</a:t>
                      </a:r>
                    </a:p>
                  </a:txBody>
                  <a:tcPr/>
                </a:tc>
                <a:tc>
                  <a:txBody>
                    <a:bodyPr/>
                    <a:lstStyle/>
                    <a:p>
                      <a:r>
                        <a:rPr lang="en-GB" sz="2400" dirty="0">
                          <a:solidFill>
                            <a:srgbClr val="C00000"/>
                          </a:solidFill>
                        </a:rPr>
                        <a:t>[F1; F2]</a:t>
                      </a:r>
                    </a:p>
                  </a:txBody>
                  <a:tcPr/>
                </a:tc>
                <a:extLst>
                  <a:ext uri="{0D108BD9-81ED-4DB2-BD59-A6C34878D82A}">
                    <a16:rowId xmlns:a16="http://schemas.microsoft.com/office/drawing/2014/main" val="10002"/>
                  </a:ext>
                </a:extLst>
              </a:tr>
            </a:tbl>
          </a:graphicData>
        </a:graphic>
      </p:graphicFrame>
      <p:grpSp>
        <p:nvGrpSpPr>
          <p:cNvPr id="17" name="Group 33"/>
          <p:cNvGrpSpPr/>
          <p:nvPr/>
        </p:nvGrpSpPr>
        <p:grpSpPr>
          <a:xfrm>
            <a:off x="3962400" y="2590801"/>
            <a:ext cx="2514599" cy="1844719"/>
            <a:chOff x="3514614" y="-207211"/>
            <a:chExt cx="2514599" cy="1844719"/>
          </a:xfrm>
        </p:grpSpPr>
        <p:sp>
          <p:nvSpPr>
            <p:cNvPr id="18" name="TextBox 17"/>
            <p:cNvSpPr txBox="1"/>
            <p:nvPr/>
          </p:nvSpPr>
          <p:spPr>
            <a:xfrm rot="60000" flipH="1">
              <a:off x="3514614" y="991177"/>
              <a:ext cx="2133600" cy="646331"/>
            </a:xfrm>
            <a:prstGeom prst="rect">
              <a:avLst/>
            </a:prstGeom>
            <a:noFill/>
          </p:spPr>
          <p:txBody>
            <a:bodyPr wrap="square" rtlCol="0">
              <a:spAutoFit/>
            </a:bodyPr>
            <a:lstStyle/>
            <a:p>
              <a:pPr algn="ctr"/>
              <a:r>
                <a:rPr lang="en-GB" dirty="0">
                  <a:solidFill>
                    <a:srgbClr val="C00000"/>
                  </a:solidFill>
                  <a:latin typeface="Conformity" pitchFamily="2" charset="0"/>
                </a:rPr>
                <a:t>A failure in either one is a overall failure.</a:t>
              </a:r>
            </a:p>
          </p:txBody>
        </p:sp>
        <p:sp>
          <p:nvSpPr>
            <p:cNvPr id="21" name="Freeform 20"/>
            <p:cNvSpPr/>
            <p:nvPr/>
          </p:nvSpPr>
          <p:spPr>
            <a:xfrm rot="10800000" flipV="1">
              <a:off x="4406853" y="249988"/>
              <a:ext cx="22161" cy="798731"/>
            </a:xfrm>
            <a:custGeom>
              <a:avLst/>
              <a:gdLst>
                <a:gd name="connsiteX0" fmla="*/ 1047750 w 1047750"/>
                <a:gd name="connsiteY0" fmla="*/ 441325 h 441325"/>
                <a:gd name="connsiteX1" fmla="*/ 733425 w 1047750"/>
                <a:gd name="connsiteY1" fmla="*/ 60325 h 441325"/>
                <a:gd name="connsiteX2" fmla="*/ 0 w 1047750"/>
                <a:gd name="connsiteY2" fmla="*/ 79375 h 441325"/>
                <a:gd name="connsiteX0" fmla="*/ 3882575 w 4215347"/>
                <a:gd name="connsiteY0" fmla="*/ 472546 h 1021821"/>
                <a:gd name="connsiteX1" fmla="*/ 3568250 w 4215347"/>
                <a:gd name="connsiteY1" fmla="*/ 91546 h 1021821"/>
                <a:gd name="connsiteX2" fmla="*/ 0 w 4215347"/>
                <a:gd name="connsiteY2" fmla="*/ 1021821 h 1021821"/>
                <a:gd name="connsiteX0" fmla="*/ 3882575 w 3882575"/>
                <a:gd name="connsiteY0" fmla="*/ 160338 h 709613"/>
                <a:gd name="connsiteX1" fmla="*/ 1469909 w 3882575"/>
                <a:gd name="connsiteY1" fmla="*/ 252412 h 709613"/>
                <a:gd name="connsiteX2" fmla="*/ 0 w 3882575"/>
                <a:gd name="connsiteY2" fmla="*/ 709613 h 709613"/>
                <a:gd name="connsiteX0" fmla="*/ 2834825 w 2834825"/>
                <a:gd name="connsiteY0" fmla="*/ 203200 h 508001"/>
                <a:gd name="connsiteX1" fmla="*/ 1469909 w 2834825"/>
                <a:gd name="connsiteY1" fmla="*/ 50800 h 508001"/>
                <a:gd name="connsiteX2" fmla="*/ 0 w 2834825"/>
                <a:gd name="connsiteY2" fmla="*/ 508001 h 508001"/>
                <a:gd name="connsiteX0" fmla="*/ 2834825 w 2834825"/>
                <a:gd name="connsiteY0" fmla="*/ 0 h 304801"/>
                <a:gd name="connsiteX1" fmla="*/ 0 w 2834825"/>
                <a:gd name="connsiteY1" fmla="*/ 304801 h 304801"/>
                <a:gd name="connsiteX0" fmla="*/ 2624838 w 2624838"/>
                <a:gd name="connsiteY0" fmla="*/ 0 h 533401"/>
                <a:gd name="connsiteX1" fmla="*/ 0 w 2624838"/>
                <a:gd name="connsiteY1" fmla="*/ 533401 h 533401"/>
                <a:gd name="connsiteX0" fmla="*/ 2624838 w 2624838"/>
                <a:gd name="connsiteY0" fmla="*/ 18143 h 551544"/>
                <a:gd name="connsiteX1" fmla="*/ 0 w 2624838"/>
                <a:gd name="connsiteY1" fmla="*/ 551544 h 551544"/>
                <a:gd name="connsiteX0" fmla="*/ 2624838 w 2624838"/>
                <a:gd name="connsiteY0" fmla="*/ 18143 h 551544"/>
                <a:gd name="connsiteX1" fmla="*/ 0 w 2624838"/>
                <a:gd name="connsiteY1" fmla="*/ 551544 h 551544"/>
                <a:gd name="connsiteX0" fmla="*/ 2209865 w 10479430"/>
                <a:gd name="connsiteY0" fmla="*/ 18143 h 2227944"/>
                <a:gd name="connsiteX1" fmla="*/ 10204449 w 10479430"/>
                <a:gd name="connsiteY1" fmla="*/ 2227944 h 2227944"/>
                <a:gd name="connsiteX0" fmla="*/ 2209865 w 13821080"/>
                <a:gd name="connsiteY0" fmla="*/ 18143 h 2227944"/>
                <a:gd name="connsiteX1" fmla="*/ 10204449 w 13821080"/>
                <a:gd name="connsiteY1" fmla="*/ 2227944 h 2227944"/>
                <a:gd name="connsiteX0" fmla="*/ 2209865 w 6418691"/>
                <a:gd name="connsiteY0" fmla="*/ 18143 h 1008743"/>
                <a:gd name="connsiteX1" fmla="*/ 2802060 w 6418691"/>
                <a:gd name="connsiteY1" fmla="*/ 1008743 h 1008743"/>
                <a:gd name="connsiteX0" fmla="*/ 0 w 4208826"/>
                <a:gd name="connsiteY0" fmla="*/ 0 h 990600"/>
                <a:gd name="connsiteX1" fmla="*/ 592195 w 4208826"/>
                <a:gd name="connsiteY1" fmla="*/ 990600 h 990600"/>
                <a:gd name="connsiteX0" fmla="*/ 0 w 5985404"/>
                <a:gd name="connsiteY0" fmla="*/ 0 h 914401"/>
                <a:gd name="connsiteX1" fmla="*/ 2368773 w 5985404"/>
                <a:gd name="connsiteY1" fmla="*/ 914401 h 914401"/>
                <a:gd name="connsiteX0" fmla="*/ 0 w 6577599"/>
                <a:gd name="connsiteY0" fmla="*/ 0 h 990602"/>
                <a:gd name="connsiteX1" fmla="*/ 2960968 w 6577599"/>
                <a:gd name="connsiteY1" fmla="*/ 990602 h 990602"/>
                <a:gd name="connsiteX0" fmla="*/ 0 w 6577599"/>
                <a:gd name="connsiteY0" fmla="*/ 0 h 990602"/>
                <a:gd name="connsiteX1" fmla="*/ 2960968 w 6577599"/>
                <a:gd name="connsiteY1" fmla="*/ 990602 h 990602"/>
                <a:gd name="connsiteX0" fmla="*/ 0 w 13091693"/>
                <a:gd name="connsiteY0" fmla="*/ 0 h 1676402"/>
                <a:gd name="connsiteX1" fmla="*/ 9475063 w 13091693"/>
                <a:gd name="connsiteY1" fmla="*/ 1676402 h 1676402"/>
                <a:gd name="connsiteX0" fmla="*/ 0 w 5689300"/>
                <a:gd name="connsiteY0" fmla="*/ 0 h 1066800"/>
                <a:gd name="connsiteX1" fmla="*/ 2072670 w 5689300"/>
                <a:gd name="connsiteY1" fmla="*/ 1066800 h 1066800"/>
                <a:gd name="connsiteX0" fmla="*/ 0 w 11611214"/>
                <a:gd name="connsiteY0" fmla="*/ 0 h 1752600"/>
                <a:gd name="connsiteX1" fmla="*/ 7994584 w 11611214"/>
                <a:gd name="connsiteY1" fmla="*/ 1752600 h 1752600"/>
                <a:gd name="connsiteX0" fmla="*/ 0 w 6577587"/>
                <a:gd name="connsiteY0" fmla="*/ 0 h 685800"/>
                <a:gd name="connsiteX1" fmla="*/ 2960957 w 6577587"/>
                <a:gd name="connsiteY1" fmla="*/ 685800 h 685800"/>
                <a:gd name="connsiteX0" fmla="*/ 1036304 w 3997261"/>
                <a:gd name="connsiteY0" fmla="*/ 0 h 685800"/>
                <a:gd name="connsiteX1" fmla="*/ 3997261 w 3997261"/>
                <a:gd name="connsiteY1" fmla="*/ 685800 h 685800"/>
                <a:gd name="connsiteX0" fmla="*/ 0 w 4737531"/>
                <a:gd name="connsiteY0" fmla="*/ 0 h 685800"/>
                <a:gd name="connsiteX1" fmla="*/ 4737531 w 4737531"/>
                <a:gd name="connsiteY1" fmla="*/ 685800 h 685800"/>
                <a:gd name="connsiteX0" fmla="*/ 4589452 w 5171346"/>
                <a:gd name="connsiteY0" fmla="*/ 1168400 h 1563914"/>
                <a:gd name="connsiteX1" fmla="*/ 3997261 w 5171346"/>
                <a:gd name="connsiteY1" fmla="*/ 25400 h 1563914"/>
                <a:gd name="connsiteX0" fmla="*/ 0 w 4145340"/>
                <a:gd name="connsiteY0" fmla="*/ 330200 h 725714"/>
                <a:gd name="connsiteX1" fmla="*/ 4145339 w 4145340"/>
                <a:gd name="connsiteY1" fmla="*/ 25400 h 725714"/>
                <a:gd name="connsiteX0" fmla="*/ 0 w 4145340"/>
                <a:gd name="connsiteY0" fmla="*/ 475343 h 475343"/>
                <a:gd name="connsiteX1" fmla="*/ 4145339 w 4145340"/>
                <a:gd name="connsiteY1" fmla="*/ 170543 h 475343"/>
                <a:gd name="connsiteX0" fmla="*/ 0 w 4166521"/>
                <a:gd name="connsiteY0" fmla="*/ 475343 h 776514"/>
                <a:gd name="connsiteX1" fmla="*/ 4145339 w 4166521"/>
                <a:gd name="connsiteY1" fmla="*/ 170543 h 776514"/>
                <a:gd name="connsiteX0" fmla="*/ 0 w 4166521"/>
                <a:gd name="connsiteY0" fmla="*/ 685800 h 685800"/>
                <a:gd name="connsiteX1" fmla="*/ 4145340 w 4166521"/>
                <a:gd name="connsiteY1" fmla="*/ 0 h 685800"/>
                <a:gd name="connsiteX0" fmla="*/ 0 w 4145339"/>
                <a:gd name="connsiteY0" fmla="*/ 685800 h 685800"/>
                <a:gd name="connsiteX1" fmla="*/ 4145340 w 4145339"/>
                <a:gd name="connsiteY1" fmla="*/ 0 h 685800"/>
                <a:gd name="connsiteX0" fmla="*/ 0 w 3783033"/>
                <a:gd name="connsiteY0" fmla="*/ 475343 h 1026886"/>
                <a:gd name="connsiteX1" fmla="*/ 3783034 w 3783033"/>
                <a:gd name="connsiteY1" fmla="*/ 671286 h 1026886"/>
                <a:gd name="connsiteX0" fmla="*/ 0 w 3783033"/>
                <a:gd name="connsiteY0" fmla="*/ 137885 h 689428"/>
                <a:gd name="connsiteX1" fmla="*/ 3783034 w 3783033"/>
                <a:gd name="connsiteY1" fmla="*/ 333828 h 689428"/>
                <a:gd name="connsiteX0" fmla="*/ 0 w 3783033"/>
                <a:gd name="connsiteY0" fmla="*/ 137885 h 1513113"/>
                <a:gd name="connsiteX1" fmla="*/ 3783034 w 3783033"/>
                <a:gd name="connsiteY1" fmla="*/ 1157513 h 1513113"/>
                <a:gd name="connsiteX0" fmla="*/ 0 w 3783033"/>
                <a:gd name="connsiteY0" fmla="*/ 0 h 1375228"/>
                <a:gd name="connsiteX1" fmla="*/ 3783034 w 3783033"/>
                <a:gd name="connsiteY1" fmla="*/ 1019628 h 1375228"/>
                <a:gd name="connsiteX0" fmla="*/ 0 w 2447845"/>
                <a:gd name="connsiteY0" fmla="*/ 0 h 2550885"/>
                <a:gd name="connsiteX1" fmla="*/ 2447846 w 2447845"/>
                <a:gd name="connsiteY1" fmla="*/ 2195285 h 2550885"/>
                <a:gd name="connsiteX0" fmla="*/ 6021810 w 6644386"/>
                <a:gd name="connsiteY0" fmla="*/ 0 h 1825171"/>
                <a:gd name="connsiteX1" fmla="*/ 1126120 w 6644386"/>
                <a:gd name="connsiteY1" fmla="*/ 1469571 h 1825171"/>
                <a:gd name="connsiteX0" fmla="*/ 4895690 w 5518266"/>
                <a:gd name="connsiteY0" fmla="*/ 0 h 1541630"/>
                <a:gd name="connsiteX1" fmla="*/ 0 w 5518266"/>
                <a:gd name="connsiteY1" fmla="*/ 1469571 h 1541630"/>
                <a:gd name="connsiteX0" fmla="*/ 4895690 w 5518266"/>
                <a:gd name="connsiteY0" fmla="*/ 0 h 1469571"/>
                <a:gd name="connsiteX1" fmla="*/ 0 w 5518266"/>
                <a:gd name="connsiteY1" fmla="*/ 1469571 h 1469571"/>
                <a:gd name="connsiteX0" fmla="*/ 4895690 w 5615131"/>
                <a:gd name="connsiteY0" fmla="*/ 0 h 1502272"/>
                <a:gd name="connsiteX1" fmla="*/ 0 w 5615131"/>
                <a:gd name="connsiteY1" fmla="*/ 1469571 h 1502272"/>
                <a:gd name="connsiteX0" fmla="*/ 4228096 w 4947537"/>
                <a:gd name="connsiteY0" fmla="*/ 0 h 1567543"/>
                <a:gd name="connsiteX1" fmla="*/ 0 w 4947537"/>
                <a:gd name="connsiteY1" fmla="*/ 1567543 h 1567543"/>
                <a:gd name="connsiteX0" fmla="*/ 0 w 719438"/>
                <a:gd name="connsiteY0" fmla="*/ 0 h 1937158"/>
                <a:gd name="connsiteX1" fmla="*/ 501636 w 719438"/>
                <a:gd name="connsiteY1" fmla="*/ 1937158 h 1937158"/>
              </a:gdLst>
              <a:ahLst/>
              <a:cxnLst>
                <a:cxn ang="0">
                  <a:pos x="connsiteX0" y="connsiteY0"/>
                </a:cxn>
                <a:cxn ang="0">
                  <a:pos x="connsiteX1" y="connsiteY1"/>
                </a:cxn>
              </a:cxnLst>
              <a:rect l="l" t="t" r="r" b="b"/>
              <a:pathLst>
                <a:path w="719438" h="1937158">
                  <a:moveTo>
                    <a:pt x="0" y="0"/>
                  </a:moveTo>
                  <a:cubicBezTo>
                    <a:pt x="719441" y="1502272"/>
                    <a:pt x="592894" y="1396032"/>
                    <a:pt x="501636" y="1937158"/>
                  </a:cubicBezTo>
                </a:path>
              </a:pathLst>
            </a:custGeom>
            <a:ln w="19050">
              <a:solidFill>
                <a:srgbClr val="C0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2" name="Freeform 21"/>
            <p:cNvSpPr/>
            <p:nvPr/>
          </p:nvSpPr>
          <p:spPr>
            <a:xfrm rot="10800000" flipV="1">
              <a:off x="4578602" y="-207211"/>
              <a:ext cx="1450611" cy="1295400"/>
            </a:xfrm>
            <a:custGeom>
              <a:avLst/>
              <a:gdLst>
                <a:gd name="connsiteX0" fmla="*/ 1047750 w 1047750"/>
                <a:gd name="connsiteY0" fmla="*/ 441325 h 441325"/>
                <a:gd name="connsiteX1" fmla="*/ 733425 w 1047750"/>
                <a:gd name="connsiteY1" fmla="*/ 60325 h 441325"/>
                <a:gd name="connsiteX2" fmla="*/ 0 w 1047750"/>
                <a:gd name="connsiteY2" fmla="*/ 79375 h 441325"/>
                <a:gd name="connsiteX0" fmla="*/ 3882575 w 4215347"/>
                <a:gd name="connsiteY0" fmla="*/ 472546 h 1021821"/>
                <a:gd name="connsiteX1" fmla="*/ 3568250 w 4215347"/>
                <a:gd name="connsiteY1" fmla="*/ 91546 h 1021821"/>
                <a:gd name="connsiteX2" fmla="*/ 0 w 4215347"/>
                <a:gd name="connsiteY2" fmla="*/ 1021821 h 1021821"/>
                <a:gd name="connsiteX0" fmla="*/ 3882575 w 3882575"/>
                <a:gd name="connsiteY0" fmla="*/ 160338 h 709613"/>
                <a:gd name="connsiteX1" fmla="*/ 1469909 w 3882575"/>
                <a:gd name="connsiteY1" fmla="*/ 252412 h 709613"/>
                <a:gd name="connsiteX2" fmla="*/ 0 w 3882575"/>
                <a:gd name="connsiteY2" fmla="*/ 709613 h 709613"/>
                <a:gd name="connsiteX0" fmla="*/ 2834825 w 2834825"/>
                <a:gd name="connsiteY0" fmla="*/ 203200 h 508001"/>
                <a:gd name="connsiteX1" fmla="*/ 1469909 w 2834825"/>
                <a:gd name="connsiteY1" fmla="*/ 50800 h 508001"/>
                <a:gd name="connsiteX2" fmla="*/ 0 w 2834825"/>
                <a:gd name="connsiteY2" fmla="*/ 508001 h 508001"/>
                <a:gd name="connsiteX0" fmla="*/ 2834825 w 2834825"/>
                <a:gd name="connsiteY0" fmla="*/ 0 h 304801"/>
                <a:gd name="connsiteX1" fmla="*/ 0 w 2834825"/>
                <a:gd name="connsiteY1" fmla="*/ 304801 h 304801"/>
                <a:gd name="connsiteX0" fmla="*/ 2624838 w 2624838"/>
                <a:gd name="connsiteY0" fmla="*/ 0 h 533401"/>
                <a:gd name="connsiteX1" fmla="*/ 0 w 2624838"/>
                <a:gd name="connsiteY1" fmla="*/ 533401 h 533401"/>
                <a:gd name="connsiteX0" fmla="*/ 2624838 w 2624838"/>
                <a:gd name="connsiteY0" fmla="*/ 18143 h 551544"/>
                <a:gd name="connsiteX1" fmla="*/ 0 w 2624838"/>
                <a:gd name="connsiteY1" fmla="*/ 551544 h 551544"/>
                <a:gd name="connsiteX0" fmla="*/ 2624838 w 2624838"/>
                <a:gd name="connsiteY0" fmla="*/ 18143 h 551544"/>
                <a:gd name="connsiteX1" fmla="*/ 0 w 2624838"/>
                <a:gd name="connsiteY1" fmla="*/ 551544 h 551544"/>
                <a:gd name="connsiteX0" fmla="*/ 2209865 w 10479430"/>
                <a:gd name="connsiteY0" fmla="*/ 18143 h 2227944"/>
                <a:gd name="connsiteX1" fmla="*/ 10204449 w 10479430"/>
                <a:gd name="connsiteY1" fmla="*/ 2227944 h 2227944"/>
                <a:gd name="connsiteX0" fmla="*/ 2209865 w 13821080"/>
                <a:gd name="connsiteY0" fmla="*/ 18143 h 2227944"/>
                <a:gd name="connsiteX1" fmla="*/ 10204449 w 13821080"/>
                <a:gd name="connsiteY1" fmla="*/ 2227944 h 2227944"/>
                <a:gd name="connsiteX0" fmla="*/ 2209865 w 6418691"/>
                <a:gd name="connsiteY0" fmla="*/ 18143 h 1008743"/>
                <a:gd name="connsiteX1" fmla="*/ 2802060 w 6418691"/>
                <a:gd name="connsiteY1" fmla="*/ 1008743 h 1008743"/>
                <a:gd name="connsiteX0" fmla="*/ 0 w 4208826"/>
                <a:gd name="connsiteY0" fmla="*/ 0 h 990600"/>
                <a:gd name="connsiteX1" fmla="*/ 592195 w 4208826"/>
                <a:gd name="connsiteY1" fmla="*/ 990600 h 990600"/>
                <a:gd name="connsiteX0" fmla="*/ 0 w 5985404"/>
                <a:gd name="connsiteY0" fmla="*/ 0 h 914401"/>
                <a:gd name="connsiteX1" fmla="*/ 2368773 w 5985404"/>
                <a:gd name="connsiteY1" fmla="*/ 914401 h 914401"/>
                <a:gd name="connsiteX0" fmla="*/ 0 w 6577599"/>
                <a:gd name="connsiteY0" fmla="*/ 0 h 990602"/>
                <a:gd name="connsiteX1" fmla="*/ 2960968 w 6577599"/>
                <a:gd name="connsiteY1" fmla="*/ 990602 h 990602"/>
                <a:gd name="connsiteX0" fmla="*/ 0 w 6577599"/>
                <a:gd name="connsiteY0" fmla="*/ 0 h 990602"/>
                <a:gd name="connsiteX1" fmla="*/ 2960968 w 6577599"/>
                <a:gd name="connsiteY1" fmla="*/ 990602 h 990602"/>
                <a:gd name="connsiteX0" fmla="*/ 0 w 13091693"/>
                <a:gd name="connsiteY0" fmla="*/ 0 h 1676402"/>
                <a:gd name="connsiteX1" fmla="*/ 9475063 w 13091693"/>
                <a:gd name="connsiteY1" fmla="*/ 1676402 h 1676402"/>
                <a:gd name="connsiteX0" fmla="*/ 0 w 5689300"/>
                <a:gd name="connsiteY0" fmla="*/ 0 h 1066800"/>
                <a:gd name="connsiteX1" fmla="*/ 2072670 w 5689300"/>
                <a:gd name="connsiteY1" fmla="*/ 1066800 h 1066800"/>
                <a:gd name="connsiteX0" fmla="*/ 0 w 11611214"/>
                <a:gd name="connsiteY0" fmla="*/ 0 h 1752600"/>
                <a:gd name="connsiteX1" fmla="*/ 7994584 w 11611214"/>
                <a:gd name="connsiteY1" fmla="*/ 1752600 h 1752600"/>
                <a:gd name="connsiteX0" fmla="*/ 0 w 6577587"/>
                <a:gd name="connsiteY0" fmla="*/ 0 h 685800"/>
                <a:gd name="connsiteX1" fmla="*/ 2960957 w 6577587"/>
                <a:gd name="connsiteY1" fmla="*/ 685800 h 685800"/>
                <a:gd name="connsiteX0" fmla="*/ 1036304 w 3997261"/>
                <a:gd name="connsiteY0" fmla="*/ 0 h 685800"/>
                <a:gd name="connsiteX1" fmla="*/ 3997261 w 3997261"/>
                <a:gd name="connsiteY1" fmla="*/ 685800 h 685800"/>
                <a:gd name="connsiteX0" fmla="*/ 0 w 4737531"/>
                <a:gd name="connsiteY0" fmla="*/ 0 h 685800"/>
                <a:gd name="connsiteX1" fmla="*/ 4737531 w 4737531"/>
                <a:gd name="connsiteY1" fmla="*/ 685800 h 685800"/>
                <a:gd name="connsiteX0" fmla="*/ 4589452 w 5171346"/>
                <a:gd name="connsiteY0" fmla="*/ 1168400 h 1563914"/>
                <a:gd name="connsiteX1" fmla="*/ 3997261 w 5171346"/>
                <a:gd name="connsiteY1" fmla="*/ 25400 h 1563914"/>
                <a:gd name="connsiteX0" fmla="*/ 0 w 4145340"/>
                <a:gd name="connsiteY0" fmla="*/ 330200 h 725714"/>
                <a:gd name="connsiteX1" fmla="*/ 4145339 w 4145340"/>
                <a:gd name="connsiteY1" fmla="*/ 25400 h 725714"/>
                <a:gd name="connsiteX0" fmla="*/ 0 w 4145340"/>
                <a:gd name="connsiteY0" fmla="*/ 475343 h 475343"/>
                <a:gd name="connsiteX1" fmla="*/ 4145339 w 4145340"/>
                <a:gd name="connsiteY1" fmla="*/ 170543 h 475343"/>
                <a:gd name="connsiteX0" fmla="*/ 0 w 4166521"/>
                <a:gd name="connsiteY0" fmla="*/ 475343 h 776514"/>
                <a:gd name="connsiteX1" fmla="*/ 4145339 w 4166521"/>
                <a:gd name="connsiteY1" fmla="*/ 170543 h 776514"/>
                <a:gd name="connsiteX0" fmla="*/ 0 w 4166521"/>
                <a:gd name="connsiteY0" fmla="*/ 685800 h 685800"/>
                <a:gd name="connsiteX1" fmla="*/ 4145340 w 4166521"/>
                <a:gd name="connsiteY1" fmla="*/ 0 h 685800"/>
                <a:gd name="connsiteX0" fmla="*/ 0 w 4145339"/>
                <a:gd name="connsiteY0" fmla="*/ 685800 h 685800"/>
                <a:gd name="connsiteX1" fmla="*/ 4145340 w 4145339"/>
                <a:gd name="connsiteY1" fmla="*/ 0 h 685800"/>
                <a:gd name="connsiteX0" fmla="*/ 0 w 3783033"/>
                <a:gd name="connsiteY0" fmla="*/ 475343 h 1026886"/>
                <a:gd name="connsiteX1" fmla="*/ 3783034 w 3783033"/>
                <a:gd name="connsiteY1" fmla="*/ 671286 h 1026886"/>
                <a:gd name="connsiteX0" fmla="*/ 0 w 3783033"/>
                <a:gd name="connsiteY0" fmla="*/ 137885 h 689428"/>
                <a:gd name="connsiteX1" fmla="*/ 3783034 w 3783033"/>
                <a:gd name="connsiteY1" fmla="*/ 333828 h 689428"/>
                <a:gd name="connsiteX0" fmla="*/ 0 w 3783033"/>
                <a:gd name="connsiteY0" fmla="*/ 137885 h 1513113"/>
                <a:gd name="connsiteX1" fmla="*/ 3783034 w 3783033"/>
                <a:gd name="connsiteY1" fmla="*/ 1157513 h 1513113"/>
                <a:gd name="connsiteX0" fmla="*/ 0 w 3783033"/>
                <a:gd name="connsiteY0" fmla="*/ 0 h 1375228"/>
                <a:gd name="connsiteX1" fmla="*/ 3783034 w 3783033"/>
                <a:gd name="connsiteY1" fmla="*/ 1019628 h 1375228"/>
                <a:gd name="connsiteX0" fmla="*/ 0 w 2447845"/>
                <a:gd name="connsiteY0" fmla="*/ 0 h 2550885"/>
                <a:gd name="connsiteX1" fmla="*/ 2447846 w 2447845"/>
                <a:gd name="connsiteY1" fmla="*/ 2195285 h 2550885"/>
                <a:gd name="connsiteX0" fmla="*/ 6021810 w 6644386"/>
                <a:gd name="connsiteY0" fmla="*/ 0 h 1825171"/>
                <a:gd name="connsiteX1" fmla="*/ 1126120 w 6644386"/>
                <a:gd name="connsiteY1" fmla="*/ 1469571 h 1825171"/>
                <a:gd name="connsiteX0" fmla="*/ 4895690 w 5518266"/>
                <a:gd name="connsiteY0" fmla="*/ 0 h 1541630"/>
                <a:gd name="connsiteX1" fmla="*/ 0 w 5518266"/>
                <a:gd name="connsiteY1" fmla="*/ 1469571 h 1541630"/>
                <a:gd name="connsiteX0" fmla="*/ 4895690 w 5518266"/>
                <a:gd name="connsiteY0" fmla="*/ 0 h 1469571"/>
                <a:gd name="connsiteX1" fmla="*/ 0 w 5518266"/>
                <a:gd name="connsiteY1" fmla="*/ 1469571 h 1469571"/>
                <a:gd name="connsiteX0" fmla="*/ 4895690 w 5615131"/>
                <a:gd name="connsiteY0" fmla="*/ 0 h 1502272"/>
                <a:gd name="connsiteX1" fmla="*/ 0 w 5615131"/>
                <a:gd name="connsiteY1" fmla="*/ 1469571 h 1502272"/>
                <a:gd name="connsiteX0" fmla="*/ 4228096 w 4947537"/>
                <a:gd name="connsiteY0" fmla="*/ 0 h 1567543"/>
                <a:gd name="connsiteX1" fmla="*/ 0 w 4947537"/>
                <a:gd name="connsiteY1" fmla="*/ 1567543 h 1567543"/>
                <a:gd name="connsiteX0" fmla="*/ 0 w 19881405"/>
                <a:gd name="connsiteY0" fmla="*/ 0 h 3046003"/>
                <a:gd name="connsiteX1" fmla="*/ 19790148 w 19881405"/>
                <a:gd name="connsiteY1" fmla="*/ 3046003 h 3046003"/>
                <a:gd name="connsiteX0" fmla="*/ 0 w 27989100"/>
                <a:gd name="connsiteY0" fmla="*/ 0 h 3046003"/>
                <a:gd name="connsiteX1" fmla="*/ 19790148 w 27989100"/>
                <a:gd name="connsiteY1" fmla="*/ 3046003 h 3046003"/>
                <a:gd name="connsiteX0" fmla="*/ 0 w 47092859"/>
                <a:gd name="connsiteY0" fmla="*/ 0 h 3141727"/>
                <a:gd name="connsiteX1" fmla="*/ 47001602 w 47092859"/>
                <a:gd name="connsiteY1" fmla="*/ 3141727 h 3141727"/>
              </a:gdLst>
              <a:ahLst/>
              <a:cxnLst>
                <a:cxn ang="0">
                  <a:pos x="connsiteX0" y="connsiteY0"/>
                </a:cxn>
                <a:cxn ang="0">
                  <a:pos x="connsiteX1" y="connsiteY1"/>
                </a:cxn>
              </a:cxnLst>
              <a:rect l="l" t="t" r="r" b="b"/>
              <a:pathLst>
                <a:path w="47092859" h="3141727">
                  <a:moveTo>
                    <a:pt x="0" y="0"/>
                  </a:moveTo>
                  <a:cubicBezTo>
                    <a:pt x="27989100" y="967416"/>
                    <a:pt x="47092860" y="2600601"/>
                    <a:pt x="47001602" y="3141727"/>
                  </a:cubicBezTo>
                </a:path>
              </a:pathLst>
            </a:custGeom>
            <a:ln w="19050">
              <a:solidFill>
                <a:srgbClr val="C0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Combining switches</a:t>
            </a:r>
          </a:p>
        </p:txBody>
      </p:sp>
      <p:pic>
        <p:nvPicPr>
          <p:cNvPr id="8" name="Picture 2"/>
          <p:cNvPicPr>
            <a:picLocks noChangeAspect="1" noChangeArrowheads="1"/>
          </p:cNvPicPr>
          <p:nvPr/>
        </p:nvPicPr>
        <p:blipFill>
          <a:blip r:embed="rId2" cstate="print"/>
          <a:srcRect/>
          <a:stretch>
            <a:fillRect/>
          </a:stretch>
        </p:blipFill>
        <p:spPr bwMode="auto">
          <a:xfrm>
            <a:off x="5105400" y="725269"/>
            <a:ext cx="2666999" cy="1070332"/>
          </a:xfrm>
          <a:prstGeom prst="rect">
            <a:avLst/>
          </a:prstGeom>
          <a:noFill/>
          <a:ln w="9525">
            <a:noFill/>
            <a:miter lim="800000"/>
            <a:headEnd/>
            <a:tailEnd/>
          </a:ln>
        </p:spPr>
      </p:pic>
      <p:pic>
        <p:nvPicPr>
          <p:cNvPr id="9" name="Picture 2"/>
          <p:cNvPicPr>
            <a:picLocks noChangeAspect="1" noChangeArrowheads="1"/>
          </p:cNvPicPr>
          <p:nvPr/>
        </p:nvPicPr>
        <p:blipFill>
          <a:blip r:embed="rId2" cstate="print"/>
          <a:srcRect/>
          <a:stretch>
            <a:fillRect/>
          </a:stretch>
        </p:blipFill>
        <p:spPr bwMode="auto">
          <a:xfrm>
            <a:off x="228600" y="2173069"/>
            <a:ext cx="2666999" cy="1070332"/>
          </a:xfrm>
          <a:prstGeom prst="rect">
            <a:avLst/>
          </a:prstGeom>
          <a:noFill/>
          <a:ln w="9525">
            <a:noFill/>
            <a:miter lim="800000"/>
            <a:headEnd/>
            <a:tailEnd/>
          </a:ln>
        </p:spPr>
      </p:pic>
      <p:graphicFrame>
        <p:nvGraphicFramePr>
          <p:cNvPr id="11" name="Table 10"/>
          <p:cNvGraphicFramePr>
            <a:graphicFrameLocks noGrp="1"/>
          </p:cNvGraphicFramePr>
          <p:nvPr/>
        </p:nvGraphicFramePr>
        <p:xfrm>
          <a:off x="2971800" y="1715869"/>
          <a:ext cx="5181600" cy="1432560"/>
        </p:xfrm>
        <a:graphic>
          <a:graphicData uri="http://schemas.openxmlformats.org/drawingml/2006/table">
            <a:tbl>
              <a:tblPr firstCol="1">
                <a:tableStyleId>{5940675A-B579-460E-94D1-54222C63F5DA}</a:tableStyleId>
              </a:tblPr>
              <a:tblGrid>
                <a:gridCol w="1727200">
                  <a:extLst>
                    <a:ext uri="{9D8B030D-6E8A-4147-A177-3AD203B41FA5}">
                      <a16:colId xmlns:a16="http://schemas.microsoft.com/office/drawing/2014/main" val="20000"/>
                    </a:ext>
                  </a:extLst>
                </a:gridCol>
                <a:gridCol w="1727200">
                  <a:extLst>
                    <a:ext uri="{9D8B030D-6E8A-4147-A177-3AD203B41FA5}">
                      <a16:colId xmlns:a16="http://schemas.microsoft.com/office/drawing/2014/main" val="20001"/>
                    </a:ext>
                  </a:extLst>
                </a:gridCol>
                <a:gridCol w="1727200">
                  <a:extLst>
                    <a:ext uri="{9D8B030D-6E8A-4147-A177-3AD203B41FA5}">
                      <a16:colId xmlns:a16="http://schemas.microsoft.com/office/drawing/2014/main" val="20002"/>
                    </a:ext>
                  </a:extLst>
                </a:gridCol>
              </a:tblGrid>
              <a:tr h="370840">
                <a:tc>
                  <a:txBody>
                    <a:bodyPr/>
                    <a:lstStyle/>
                    <a:p>
                      <a:pPr algn="ctr"/>
                      <a:r>
                        <a:rPr lang="en-GB" sz="2800" b="1" dirty="0"/>
                        <a:t>+</a:t>
                      </a:r>
                    </a:p>
                  </a:txBody>
                  <a:tcPr/>
                </a:tc>
                <a:tc>
                  <a:txBody>
                    <a:bodyPr/>
                    <a:lstStyle/>
                    <a:p>
                      <a:r>
                        <a:rPr lang="en-GB" sz="2400" dirty="0">
                          <a:solidFill>
                            <a:srgbClr val="00B050"/>
                          </a:solidFill>
                        </a:rPr>
                        <a:t>Success (S2)</a:t>
                      </a:r>
                    </a:p>
                  </a:txBody>
                  <a:tcPr/>
                </a:tc>
                <a:tc>
                  <a:txBody>
                    <a:bodyPr/>
                    <a:lstStyle/>
                    <a:p>
                      <a:r>
                        <a:rPr lang="en-GB" sz="2400" dirty="0">
                          <a:solidFill>
                            <a:srgbClr val="C00000"/>
                          </a:solidFill>
                        </a:rPr>
                        <a:t>Failure (F2)</a:t>
                      </a:r>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2400" dirty="0">
                          <a:solidFill>
                            <a:srgbClr val="00B050"/>
                          </a:solidFill>
                        </a:rPr>
                        <a:t>Success (S1)</a:t>
                      </a:r>
                    </a:p>
                  </a:txBody>
                  <a:tcPr/>
                </a:tc>
                <a:tc>
                  <a:txBody>
                    <a:bodyPr/>
                    <a:lstStyle/>
                    <a:p>
                      <a:r>
                        <a:rPr lang="en-GB" sz="2400" dirty="0">
                          <a:solidFill>
                            <a:srgbClr val="00B050"/>
                          </a:solidFill>
                        </a:rPr>
                        <a:t>S1 or S2</a:t>
                      </a:r>
                    </a:p>
                  </a:txBody>
                  <a:tcPr/>
                </a:tc>
                <a:tc>
                  <a:txBody>
                    <a:bodyPr/>
                    <a:lstStyle/>
                    <a:p>
                      <a:r>
                        <a:rPr lang="en-GB" sz="2400" dirty="0">
                          <a:solidFill>
                            <a:srgbClr val="C00000"/>
                          </a:solidFill>
                        </a:rPr>
                        <a:t>F2</a:t>
                      </a:r>
                    </a:p>
                  </a:txBody>
                  <a:tcPr/>
                </a:tc>
                <a:extLst>
                  <a:ext uri="{0D108BD9-81ED-4DB2-BD59-A6C34878D82A}">
                    <a16:rowId xmlns:a16="http://schemas.microsoft.com/office/drawing/2014/main" val="10001"/>
                  </a:ext>
                </a:extLst>
              </a:tr>
              <a:tr h="370840">
                <a:tc>
                  <a:txBody>
                    <a:bodyPr/>
                    <a:lstStyle/>
                    <a:p>
                      <a:r>
                        <a:rPr lang="en-GB" sz="2400" dirty="0">
                          <a:solidFill>
                            <a:srgbClr val="C00000"/>
                          </a:solidFill>
                        </a:rPr>
                        <a:t>Failure (F1)</a:t>
                      </a:r>
                    </a:p>
                  </a:txBody>
                  <a:tcPr/>
                </a:tc>
                <a:tc>
                  <a:txBody>
                    <a:bodyPr/>
                    <a:lstStyle/>
                    <a:p>
                      <a:r>
                        <a:rPr lang="en-GB" sz="2400" dirty="0">
                          <a:solidFill>
                            <a:srgbClr val="C00000"/>
                          </a:solidFill>
                        </a:rPr>
                        <a:t>F1</a:t>
                      </a:r>
                    </a:p>
                  </a:txBody>
                  <a:tcPr/>
                </a:tc>
                <a:tc>
                  <a:txBody>
                    <a:bodyPr/>
                    <a:lstStyle/>
                    <a:p>
                      <a:r>
                        <a:rPr lang="en-GB" sz="2400" dirty="0">
                          <a:solidFill>
                            <a:srgbClr val="C00000"/>
                          </a:solidFill>
                        </a:rPr>
                        <a:t>[F1; F2]</a:t>
                      </a:r>
                    </a:p>
                  </a:txBody>
                  <a:tcPr/>
                </a:tc>
                <a:extLst>
                  <a:ext uri="{0D108BD9-81ED-4DB2-BD59-A6C34878D82A}">
                    <a16:rowId xmlns:a16="http://schemas.microsoft.com/office/drawing/2014/main" val="10002"/>
                  </a:ext>
                </a:extLst>
              </a:tr>
            </a:tbl>
          </a:graphicData>
        </a:graphic>
      </p:graphicFrame>
      <p:grpSp>
        <p:nvGrpSpPr>
          <p:cNvPr id="3" name="Group 33"/>
          <p:cNvGrpSpPr/>
          <p:nvPr/>
        </p:nvGrpSpPr>
        <p:grpSpPr>
          <a:xfrm>
            <a:off x="2438400" y="838200"/>
            <a:ext cx="2913354" cy="1447800"/>
            <a:chOff x="3194362" y="1773988"/>
            <a:chExt cx="2913354" cy="1447800"/>
          </a:xfrm>
        </p:grpSpPr>
        <p:sp>
          <p:nvSpPr>
            <p:cNvPr id="15" name="TextBox 14"/>
            <p:cNvSpPr txBox="1"/>
            <p:nvPr/>
          </p:nvSpPr>
          <p:spPr>
            <a:xfrm>
              <a:off x="3194362" y="1773988"/>
              <a:ext cx="2362200" cy="646331"/>
            </a:xfrm>
            <a:prstGeom prst="rect">
              <a:avLst/>
            </a:prstGeom>
            <a:noFill/>
          </p:spPr>
          <p:txBody>
            <a:bodyPr wrap="square" rtlCol="0">
              <a:spAutoFit/>
            </a:bodyPr>
            <a:lstStyle/>
            <a:p>
              <a:pPr algn="ctr"/>
              <a:r>
                <a:rPr lang="en-GB" dirty="0">
                  <a:solidFill>
                    <a:srgbClr val="C00000"/>
                  </a:solidFill>
                  <a:latin typeface="Conformity" pitchFamily="2" charset="0"/>
                </a:rPr>
                <a:t>Either input is OK, they are both the same value</a:t>
              </a:r>
            </a:p>
          </p:txBody>
        </p:sp>
        <p:sp>
          <p:nvSpPr>
            <p:cNvPr id="16" name="Freeform 15"/>
            <p:cNvSpPr/>
            <p:nvPr/>
          </p:nvSpPr>
          <p:spPr>
            <a:xfrm rot="10800000" flipH="1">
              <a:off x="4413562" y="2307388"/>
              <a:ext cx="1694154" cy="914400"/>
            </a:xfrm>
            <a:custGeom>
              <a:avLst/>
              <a:gdLst>
                <a:gd name="connsiteX0" fmla="*/ 1047750 w 1047750"/>
                <a:gd name="connsiteY0" fmla="*/ 441325 h 441325"/>
                <a:gd name="connsiteX1" fmla="*/ 733425 w 1047750"/>
                <a:gd name="connsiteY1" fmla="*/ 60325 h 441325"/>
                <a:gd name="connsiteX2" fmla="*/ 0 w 1047750"/>
                <a:gd name="connsiteY2" fmla="*/ 79375 h 441325"/>
                <a:gd name="connsiteX0" fmla="*/ 3882575 w 4215347"/>
                <a:gd name="connsiteY0" fmla="*/ 472546 h 1021821"/>
                <a:gd name="connsiteX1" fmla="*/ 3568250 w 4215347"/>
                <a:gd name="connsiteY1" fmla="*/ 91546 h 1021821"/>
                <a:gd name="connsiteX2" fmla="*/ 0 w 4215347"/>
                <a:gd name="connsiteY2" fmla="*/ 1021821 h 1021821"/>
                <a:gd name="connsiteX0" fmla="*/ 3882575 w 3882575"/>
                <a:gd name="connsiteY0" fmla="*/ 160338 h 709613"/>
                <a:gd name="connsiteX1" fmla="*/ 1469909 w 3882575"/>
                <a:gd name="connsiteY1" fmla="*/ 252412 h 709613"/>
                <a:gd name="connsiteX2" fmla="*/ 0 w 3882575"/>
                <a:gd name="connsiteY2" fmla="*/ 709613 h 709613"/>
                <a:gd name="connsiteX0" fmla="*/ 2834825 w 2834825"/>
                <a:gd name="connsiteY0" fmla="*/ 203200 h 508001"/>
                <a:gd name="connsiteX1" fmla="*/ 1469909 w 2834825"/>
                <a:gd name="connsiteY1" fmla="*/ 50800 h 508001"/>
                <a:gd name="connsiteX2" fmla="*/ 0 w 2834825"/>
                <a:gd name="connsiteY2" fmla="*/ 508001 h 508001"/>
                <a:gd name="connsiteX0" fmla="*/ 2834825 w 2834825"/>
                <a:gd name="connsiteY0" fmla="*/ 0 h 304801"/>
                <a:gd name="connsiteX1" fmla="*/ 0 w 2834825"/>
                <a:gd name="connsiteY1" fmla="*/ 304801 h 304801"/>
                <a:gd name="connsiteX0" fmla="*/ 2624838 w 2624838"/>
                <a:gd name="connsiteY0" fmla="*/ 0 h 533401"/>
                <a:gd name="connsiteX1" fmla="*/ 0 w 2624838"/>
                <a:gd name="connsiteY1" fmla="*/ 533401 h 533401"/>
                <a:gd name="connsiteX0" fmla="*/ 2624838 w 2624838"/>
                <a:gd name="connsiteY0" fmla="*/ 18143 h 551544"/>
                <a:gd name="connsiteX1" fmla="*/ 0 w 2624838"/>
                <a:gd name="connsiteY1" fmla="*/ 551544 h 551544"/>
                <a:gd name="connsiteX0" fmla="*/ 2624838 w 2624838"/>
                <a:gd name="connsiteY0" fmla="*/ 18143 h 551544"/>
                <a:gd name="connsiteX1" fmla="*/ 0 w 2624838"/>
                <a:gd name="connsiteY1" fmla="*/ 551544 h 551544"/>
                <a:gd name="connsiteX0" fmla="*/ 2209865 w 10479430"/>
                <a:gd name="connsiteY0" fmla="*/ 18143 h 2227944"/>
                <a:gd name="connsiteX1" fmla="*/ 10204449 w 10479430"/>
                <a:gd name="connsiteY1" fmla="*/ 2227944 h 2227944"/>
                <a:gd name="connsiteX0" fmla="*/ 2209865 w 13821080"/>
                <a:gd name="connsiteY0" fmla="*/ 18143 h 2227944"/>
                <a:gd name="connsiteX1" fmla="*/ 10204449 w 13821080"/>
                <a:gd name="connsiteY1" fmla="*/ 2227944 h 2227944"/>
                <a:gd name="connsiteX0" fmla="*/ 2209865 w 6418691"/>
                <a:gd name="connsiteY0" fmla="*/ 18143 h 1008743"/>
                <a:gd name="connsiteX1" fmla="*/ 2802060 w 6418691"/>
                <a:gd name="connsiteY1" fmla="*/ 1008743 h 1008743"/>
                <a:gd name="connsiteX0" fmla="*/ 0 w 4208826"/>
                <a:gd name="connsiteY0" fmla="*/ 0 h 990600"/>
                <a:gd name="connsiteX1" fmla="*/ 592195 w 4208826"/>
                <a:gd name="connsiteY1" fmla="*/ 990600 h 990600"/>
                <a:gd name="connsiteX0" fmla="*/ 0 w 5985404"/>
                <a:gd name="connsiteY0" fmla="*/ 0 h 914401"/>
                <a:gd name="connsiteX1" fmla="*/ 2368773 w 5985404"/>
                <a:gd name="connsiteY1" fmla="*/ 914401 h 914401"/>
                <a:gd name="connsiteX0" fmla="*/ 0 w 6577599"/>
                <a:gd name="connsiteY0" fmla="*/ 0 h 990602"/>
                <a:gd name="connsiteX1" fmla="*/ 2960968 w 6577599"/>
                <a:gd name="connsiteY1" fmla="*/ 990602 h 990602"/>
                <a:gd name="connsiteX0" fmla="*/ 0 w 6577599"/>
                <a:gd name="connsiteY0" fmla="*/ 0 h 990602"/>
                <a:gd name="connsiteX1" fmla="*/ 2960968 w 6577599"/>
                <a:gd name="connsiteY1" fmla="*/ 990602 h 990602"/>
                <a:gd name="connsiteX0" fmla="*/ 0 w 13091693"/>
                <a:gd name="connsiteY0" fmla="*/ 0 h 1676402"/>
                <a:gd name="connsiteX1" fmla="*/ 9475063 w 13091693"/>
                <a:gd name="connsiteY1" fmla="*/ 1676402 h 1676402"/>
                <a:gd name="connsiteX0" fmla="*/ 0 w 5689300"/>
                <a:gd name="connsiteY0" fmla="*/ 0 h 1066800"/>
                <a:gd name="connsiteX1" fmla="*/ 2072670 w 5689300"/>
                <a:gd name="connsiteY1" fmla="*/ 1066800 h 1066800"/>
                <a:gd name="connsiteX0" fmla="*/ 0 w 11611214"/>
                <a:gd name="connsiteY0" fmla="*/ 0 h 1752600"/>
                <a:gd name="connsiteX1" fmla="*/ 7994584 w 11611214"/>
                <a:gd name="connsiteY1" fmla="*/ 1752600 h 1752600"/>
                <a:gd name="connsiteX0" fmla="*/ 0 w 6577587"/>
                <a:gd name="connsiteY0" fmla="*/ 0 h 685800"/>
                <a:gd name="connsiteX1" fmla="*/ 2960957 w 6577587"/>
                <a:gd name="connsiteY1" fmla="*/ 685800 h 685800"/>
                <a:gd name="connsiteX0" fmla="*/ 1036304 w 3997261"/>
                <a:gd name="connsiteY0" fmla="*/ 0 h 685800"/>
                <a:gd name="connsiteX1" fmla="*/ 3997261 w 3997261"/>
                <a:gd name="connsiteY1" fmla="*/ 685800 h 685800"/>
                <a:gd name="connsiteX0" fmla="*/ 0 w 4737531"/>
                <a:gd name="connsiteY0" fmla="*/ 0 h 685800"/>
                <a:gd name="connsiteX1" fmla="*/ 4737531 w 4737531"/>
                <a:gd name="connsiteY1" fmla="*/ 685800 h 685800"/>
                <a:gd name="connsiteX0" fmla="*/ 4589452 w 5171346"/>
                <a:gd name="connsiteY0" fmla="*/ 1168400 h 1563914"/>
                <a:gd name="connsiteX1" fmla="*/ 3997261 w 5171346"/>
                <a:gd name="connsiteY1" fmla="*/ 25400 h 1563914"/>
                <a:gd name="connsiteX0" fmla="*/ 0 w 4145340"/>
                <a:gd name="connsiteY0" fmla="*/ 330200 h 725714"/>
                <a:gd name="connsiteX1" fmla="*/ 4145339 w 4145340"/>
                <a:gd name="connsiteY1" fmla="*/ 25400 h 725714"/>
                <a:gd name="connsiteX0" fmla="*/ 0 w 4145340"/>
                <a:gd name="connsiteY0" fmla="*/ 475343 h 475343"/>
                <a:gd name="connsiteX1" fmla="*/ 4145339 w 4145340"/>
                <a:gd name="connsiteY1" fmla="*/ 170543 h 475343"/>
                <a:gd name="connsiteX0" fmla="*/ 0 w 4166521"/>
                <a:gd name="connsiteY0" fmla="*/ 475343 h 776514"/>
                <a:gd name="connsiteX1" fmla="*/ 4145339 w 4166521"/>
                <a:gd name="connsiteY1" fmla="*/ 170543 h 776514"/>
                <a:gd name="connsiteX0" fmla="*/ 0 w 4166521"/>
                <a:gd name="connsiteY0" fmla="*/ 685800 h 685800"/>
                <a:gd name="connsiteX1" fmla="*/ 4145340 w 4166521"/>
                <a:gd name="connsiteY1" fmla="*/ 0 h 685800"/>
                <a:gd name="connsiteX0" fmla="*/ 0 w 4145339"/>
                <a:gd name="connsiteY0" fmla="*/ 685800 h 685800"/>
                <a:gd name="connsiteX1" fmla="*/ 4145340 w 4145339"/>
                <a:gd name="connsiteY1" fmla="*/ 0 h 685800"/>
                <a:gd name="connsiteX0" fmla="*/ 0 w 3783033"/>
                <a:gd name="connsiteY0" fmla="*/ 475343 h 1026886"/>
                <a:gd name="connsiteX1" fmla="*/ 3783034 w 3783033"/>
                <a:gd name="connsiteY1" fmla="*/ 671286 h 1026886"/>
                <a:gd name="connsiteX0" fmla="*/ 0 w 3783033"/>
                <a:gd name="connsiteY0" fmla="*/ 137885 h 689428"/>
                <a:gd name="connsiteX1" fmla="*/ 3783034 w 3783033"/>
                <a:gd name="connsiteY1" fmla="*/ 333828 h 689428"/>
                <a:gd name="connsiteX0" fmla="*/ 0 w 3783033"/>
                <a:gd name="connsiteY0" fmla="*/ 137885 h 1513113"/>
                <a:gd name="connsiteX1" fmla="*/ 3783034 w 3783033"/>
                <a:gd name="connsiteY1" fmla="*/ 1157513 h 1513113"/>
                <a:gd name="connsiteX0" fmla="*/ 0 w 3783033"/>
                <a:gd name="connsiteY0" fmla="*/ 0 h 1375228"/>
                <a:gd name="connsiteX1" fmla="*/ 3783034 w 3783033"/>
                <a:gd name="connsiteY1" fmla="*/ 1019628 h 1375228"/>
                <a:gd name="connsiteX0" fmla="*/ 0 w 2447845"/>
                <a:gd name="connsiteY0" fmla="*/ 0 h 2550885"/>
                <a:gd name="connsiteX1" fmla="*/ 2447846 w 2447845"/>
                <a:gd name="connsiteY1" fmla="*/ 2195285 h 2550885"/>
                <a:gd name="connsiteX0" fmla="*/ 6021810 w 6644386"/>
                <a:gd name="connsiteY0" fmla="*/ 0 h 1825171"/>
                <a:gd name="connsiteX1" fmla="*/ 1126120 w 6644386"/>
                <a:gd name="connsiteY1" fmla="*/ 1469571 h 1825171"/>
                <a:gd name="connsiteX0" fmla="*/ 4895690 w 5518266"/>
                <a:gd name="connsiteY0" fmla="*/ 0 h 1541630"/>
                <a:gd name="connsiteX1" fmla="*/ 0 w 5518266"/>
                <a:gd name="connsiteY1" fmla="*/ 1469571 h 1541630"/>
                <a:gd name="connsiteX0" fmla="*/ 4895690 w 5518266"/>
                <a:gd name="connsiteY0" fmla="*/ 0 h 1469571"/>
                <a:gd name="connsiteX1" fmla="*/ 0 w 5518266"/>
                <a:gd name="connsiteY1" fmla="*/ 1469571 h 1469571"/>
                <a:gd name="connsiteX0" fmla="*/ 4895690 w 5615131"/>
                <a:gd name="connsiteY0" fmla="*/ 0 h 1502272"/>
                <a:gd name="connsiteX1" fmla="*/ 0 w 5615131"/>
                <a:gd name="connsiteY1" fmla="*/ 1469571 h 1502272"/>
                <a:gd name="connsiteX0" fmla="*/ 4228096 w 4947537"/>
                <a:gd name="connsiteY0" fmla="*/ 0 h 1567543"/>
                <a:gd name="connsiteX1" fmla="*/ 0 w 4947537"/>
                <a:gd name="connsiteY1" fmla="*/ 1567543 h 1567543"/>
              </a:gdLst>
              <a:ahLst/>
              <a:cxnLst>
                <a:cxn ang="0">
                  <a:pos x="connsiteX0" y="connsiteY0"/>
                </a:cxn>
                <a:cxn ang="0">
                  <a:pos x="connsiteX1" y="connsiteY1"/>
                </a:cxn>
              </a:cxnLst>
              <a:rect l="l" t="t" r="r" b="b"/>
              <a:pathLst>
                <a:path w="4947537" h="1567543">
                  <a:moveTo>
                    <a:pt x="4228096" y="0"/>
                  </a:moveTo>
                  <a:cubicBezTo>
                    <a:pt x="4947537" y="1502272"/>
                    <a:pt x="91258" y="1026417"/>
                    <a:pt x="0" y="1567543"/>
                  </a:cubicBezTo>
                </a:path>
              </a:pathLst>
            </a:custGeom>
            <a:ln w="19050">
              <a:solidFill>
                <a:srgbClr val="C0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solidFill>
                  <a:srgbClr val="C00000"/>
                </a:solidFill>
              </a:endParaRPr>
            </a:p>
          </p:txBody>
        </p:sp>
      </p:gr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Combining switches</a:t>
            </a:r>
          </a:p>
        </p:txBody>
      </p:sp>
      <p:pic>
        <p:nvPicPr>
          <p:cNvPr id="8" name="Picture 2"/>
          <p:cNvPicPr>
            <a:picLocks noChangeAspect="1" noChangeArrowheads="1"/>
          </p:cNvPicPr>
          <p:nvPr/>
        </p:nvPicPr>
        <p:blipFill>
          <a:blip r:embed="rId2" cstate="print"/>
          <a:srcRect/>
          <a:stretch>
            <a:fillRect/>
          </a:stretch>
        </p:blipFill>
        <p:spPr bwMode="auto">
          <a:xfrm>
            <a:off x="5105400" y="725269"/>
            <a:ext cx="2666999" cy="1070332"/>
          </a:xfrm>
          <a:prstGeom prst="rect">
            <a:avLst/>
          </a:prstGeom>
          <a:noFill/>
          <a:ln w="9525">
            <a:noFill/>
            <a:miter lim="800000"/>
            <a:headEnd/>
            <a:tailEnd/>
          </a:ln>
        </p:spPr>
      </p:pic>
      <p:pic>
        <p:nvPicPr>
          <p:cNvPr id="9" name="Picture 2"/>
          <p:cNvPicPr>
            <a:picLocks noChangeAspect="1" noChangeArrowheads="1"/>
          </p:cNvPicPr>
          <p:nvPr/>
        </p:nvPicPr>
        <p:blipFill>
          <a:blip r:embed="rId2" cstate="print"/>
          <a:srcRect/>
          <a:stretch>
            <a:fillRect/>
          </a:stretch>
        </p:blipFill>
        <p:spPr bwMode="auto">
          <a:xfrm>
            <a:off x="228600" y="2173069"/>
            <a:ext cx="2666999" cy="1070332"/>
          </a:xfrm>
          <a:prstGeom prst="rect">
            <a:avLst/>
          </a:prstGeom>
          <a:noFill/>
          <a:ln w="9525">
            <a:noFill/>
            <a:miter lim="800000"/>
            <a:headEnd/>
            <a:tailEnd/>
          </a:ln>
        </p:spPr>
      </p:pic>
      <p:graphicFrame>
        <p:nvGraphicFramePr>
          <p:cNvPr id="11" name="Table 10"/>
          <p:cNvGraphicFramePr>
            <a:graphicFrameLocks noGrp="1"/>
          </p:cNvGraphicFramePr>
          <p:nvPr/>
        </p:nvGraphicFramePr>
        <p:xfrm>
          <a:off x="2971800" y="1715869"/>
          <a:ext cx="5181600" cy="1432560"/>
        </p:xfrm>
        <a:graphic>
          <a:graphicData uri="http://schemas.openxmlformats.org/drawingml/2006/table">
            <a:tbl>
              <a:tblPr firstCol="1">
                <a:tableStyleId>{5940675A-B579-460E-94D1-54222C63F5DA}</a:tableStyleId>
              </a:tblPr>
              <a:tblGrid>
                <a:gridCol w="1727200">
                  <a:extLst>
                    <a:ext uri="{9D8B030D-6E8A-4147-A177-3AD203B41FA5}">
                      <a16:colId xmlns:a16="http://schemas.microsoft.com/office/drawing/2014/main" val="20000"/>
                    </a:ext>
                  </a:extLst>
                </a:gridCol>
                <a:gridCol w="1727200">
                  <a:extLst>
                    <a:ext uri="{9D8B030D-6E8A-4147-A177-3AD203B41FA5}">
                      <a16:colId xmlns:a16="http://schemas.microsoft.com/office/drawing/2014/main" val="20001"/>
                    </a:ext>
                  </a:extLst>
                </a:gridCol>
                <a:gridCol w="1727200">
                  <a:extLst>
                    <a:ext uri="{9D8B030D-6E8A-4147-A177-3AD203B41FA5}">
                      <a16:colId xmlns:a16="http://schemas.microsoft.com/office/drawing/2014/main" val="20002"/>
                    </a:ext>
                  </a:extLst>
                </a:gridCol>
              </a:tblGrid>
              <a:tr h="370840">
                <a:tc>
                  <a:txBody>
                    <a:bodyPr/>
                    <a:lstStyle/>
                    <a:p>
                      <a:pPr algn="ctr"/>
                      <a:r>
                        <a:rPr lang="en-GB" sz="2800" b="1" dirty="0"/>
                        <a:t>+</a:t>
                      </a:r>
                    </a:p>
                  </a:txBody>
                  <a:tcPr/>
                </a:tc>
                <a:tc>
                  <a:txBody>
                    <a:bodyPr/>
                    <a:lstStyle/>
                    <a:p>
                      <a:r>
                        <a:rPr lang="en-GB" sz="2400" dirty="0">
                          <a:solidFill>
                            <a:srgbClr val="00B050"/>
                          </a:solidFill>
                        </a:rPr>
                        <a:t>Success (S2)</a:t>
                      </a:r>
                    </a:p>
                  </a:txBody>
                  <a:tcPr/>
                </a:tc>
                <a:tc>
                  <a:txBody>
                    <a:bodyPr/>
                    <a:lstStyle/>
                    <a:p>
                      <a:r>
                        <a:rPr lang="en-GB" sz="2400" dirty="0">
                          <a:solidFill>
                            <a:srgbClr val="C00000"/>
                          </a:solidFill>
                        </a:rPr>
                        <a:t>Failure (F2)</a:t>
                      </a:r>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2400" dirty="0">
                          <a:solidFill>
                            <a:srgbClr val="00B050"/>
                          </a:solidFill>
                        </a:rPr>
                        <a:t>Success (S1)</a:t>
                      </a:r>
                    </a:p>
                  </a:txBody>
                  <a:tcPr/>
                </a:tc>
                <a:tc>
                  <a:txBody>
                    <a:bodyPr/>
                    <a:lstStyle/>
                    <a:p>
                      <a:r>
                        <a:rPr lang="en-GB" sz="2400" dirty="0">
                          <a:solidFill>
                            <a:srgbClr val="00B050"/>
                          </a:solidFill>
                        </a:rPr>
                        <a:t>S1 or S2</a:t>
                      </a:r>
                    </a:p>
                  </a:txBody>
                  <a:tcPr/>
                </a:tc>
                <a:tc>
                  <a:txBody>
                    <a:bodyPr/>
                    <a:lstStyle/>
                    <a:p>
                      <a:r>
                        <a:rPr lang="en-GB" sz="2400" dirty="0">
                          <a:solidFill>
                            <a:srgbClr val="C00000"/>
                          </a:solidFill>
                        </a:rPr>
                        <a:t>F2</a:t>
                      </a:r>
                    </a:p>
                  </a:txBody>
                  <a:tcPr/>
                </a:tc>
                <a:extLst>
                  <a:ext uri="{0D108BD9-81ED-4DB2-BD59-A6C34878D82A}">
                    <a16:rowId xmlns:a16="http://schemas.microsoft.com/office/drawing/2014/main" val="10001"/>
                  </a:ext>
                </a:extLst>
              </a:tr>
              <a:tr h="370840">
                <a:tc>
                  <a:txBody>
                    <a:bodyPr/>
                    <a:lstStyle/>
                    <a:p>
                      <a:r>
                        <a:rPr lang="en-GB" sz="2400" dirty="0">
                          <a:solidFill>
                            <a:srgbClr val="C00000"/>
                          </a:solidFill>
                        </a:rPr>
                        <a:t>Failure (F1)</a:t>
                      </a:r>
                    </a:p>
                  </a:txBody>
                  <a:tcPr/>
                </a:tc>
                <a:tc>
                  <a:txBody>
                    <a:bodyPr/>
                    <a:lstStyle/>
                    <a:p>
                      <a:r>
                        <a:rPr lang="en-GB" sz="2400" dirty="0">
                          <a:solidFill>
                            <a:srgbClr val="C00000"/>
                          </a:solidFill>
                        </a:rPr>
                        <a:t>F1</a:t>
                      </a:r>
                    </a:p>
                  </a:txBody>
                  <a:tcPr/>
                </a:tc>
                <a:tc>
                  <a:txBody>
                    <a:bodyPr/>
                    <a:lstStyle/>
                    <a:p>
                      <a:r>
                        <a:rPr lang="en-GB" sz="2400" dirty="0">
                          <a:solidFill>
                            <a:srgbClr val="C00000"/>
                          </a:solidFill>
                        </a:rPr>
                        <a:t>[F1; F2]</a:t>
                      </a:r>
                    </a:p>
                  </a:txBody>
                  <a:tcPr/>
                </a:tc>
                <a:extLst>
                  <a:ext uri="{0D108BD9-81ED-4DB2-BD59-A6C34878D82A}">
                    <a16:rowId xmlns:a16="http://schemas.microsoft.com/office/drawing/2014/main" val="10002"/>
                  </a:ext>
                </a:extLst>
              </a:tr>
            </a:tbl>
          </a:graphicData>
        </a:graphic>
      </p:graphicFrame>
      <p:grpSp>
        <p:nvGrpSpPr>
          <p:cNvPr id="4" name="Group 33"/>
          <p:cNvGrpSpPr/>
          <p:nvPr/>
        </p:nvGrpSpPr>
        <p:grpSpPr>
          <a:xfrm>
            <a:off x="6492452" y="3200400"/>
            <a:ext cx="2133600" cy="1235120"/>
            <a:chOff x="3514614" y="402388"/>
            <a:chExt cx="2133600" cy="1235120"/>
          </a:xfrm>
        </p:grpSpPr>
        <p:sp>
          <p:nvSpPr>
            <p:cNvPr id="19" name="TextBox 18"/>
            <p:cNvSpPr txBox="1"/>
            <p:nvPr/>
          </p:nvSpPr>
          <p:spPr>
            <a:xfrm rot="21420000">
              <a:off x="3514614" y="991177"/>
              <a:ext cx="2133600" cy="646331"/>
            </a:xfrm>
            <a:prstGeom prst="rect">
              <a:avLst/>
            </a:prstGeom>
            <a:noFill/>
          </p:spPr>
          <p:txBody>
            <a:bodyPr wrap="square" rtlCol="0">
              <a:spAutoFit/>
            </a:bodyPr>
            <a:lstStyle/>
            <a:p>
              <a:pPr algn="ctr"/>
              <a:r>
                <a:rPr lang="en-GB" dirty="0">
                  <a:solidFill>
                    <a:srgbClr val="C00000"/>
                  </a:solidFill>
                  <a:latin typeface="Conformity" pitchFamily="2" charset="0"/>
                </a:rPr>
                <a:t>We need to keep both, so store in a list.</a:t>
              </a:r>
            </a:p>
          </p:txBody>
        </p:sp>
        <p:sp>
          <p:nvSpPr>
            <p:cNvPr id="20" name="Freeform 19"/>
            <p:cNvSpPr/>
            <p:nvPr/>
          </p:nvSpPr>
          <p:spPr>
            <a:xfrm rot="10800000" flipV="1">
              <a:off x="4261162" y="402388"/>
              <a:ext cx="152400" cy="646331"/>
            </a:xfrm>
            <a:custGeom>
              <a:avLst/>
              <a:gdLst>
                <a:gd name="connsiteX0" fmla="*/ 1047750 w 1047750"/>
                <a:gd name="connsiteY0" fmla="*/ 441325 h 441325"/>
                <a:gd name="connsiteX1" fmla="*/ 733425 w 1047750"/>
                <a:gd name="connsiteY1" fmla="*/ 60325 h 441325"/>
                <a:gd name="connsiteX2" fmla="*/ 0 w 1047750"/>
                <a:gd name="connsiteY2" fmla="*/ 79375 h 441325"/>
                <a:gd name="connsiteX0" fmla="*/ 3882575 w 4215347"/>
                <a:gd name="connsiteY0" fmla="*/ 472546 h 1021821"/>
                <a:gd name="connsiteX1" fmla="*/ 3568250 w 4215347"/>
                <a:gd name="connsiteY1" fmla="*/ 91546 h 1021821"/>
                <a:gd name="connsiteX2" fmla="*/ 0 w 4215347"/>
                <a:gd name="connsiteY2" fmla="*/ 1021821 h 1021821"/>
                <a:gd name="connsiteX0" fmla="*/ 3882575 w 3882575"/>
                <a:gd name="connsiteY0" fmla="*/ 160338 h 709613"/>
                <a:gd name="connsiteX1" fmla="*/ 1469909 w 3882575"/>
                <a:gd name="connsiteY1" fmla="*/ 252412 h 709613"/>
                <a:gd name="connsiteX2" fmla="*/ 0 w 3882575"/>
                <a:gd name="connsiteY2" fmla="*/ 709613 h 709613"/>
                <a:gd name="connsiteX0" fmla="*/ 2834825 w 2834825"/>
                <a:gd name="connsiteY0" fmla="*/ 203200 h 508001"/>
                <a:gd name="connsiteX1" fmla="*/ 1469909 w 2834825"/>
                <a:gd name="connsiteY1" fmla="*/ 50800 h 508001"/>
                <a:gd name="connsiteX2" fmla="*/ 0 w 2834825"/>
                <a:gd name="connsiteY2" fmla="*/ 508001 h 508001"/>
                <a:gd name="connsiteX0" fmla="*/ 2834825 w 2834825"/>
                <a:gd name="connsiteY0" fmla="*/ 0 h 304801"/>
                <a:gd name="connsiteX1" fmla="*/ 0 w 2834825"/>
                <a:gd name="connsiteY1" fmla="*/ 304801 h 304801"/>
                <a:gd name="connsiteX0" fmla="*/ 2624838 w 2624838"/>
                <a:gd name="connsiteY0" fmla="*/ 0 h 533401"/>
                <a:gd name="connsiteX1" fmla="*/ 0 w 2624838"/>
                <a:gd name="connsiteY1" fmla="*/ 533401 h 533401"/>
                <a:gd name="connsiteX0" fmla="*/ 2624838 w 2624838"/>
                <a:gd name="connsiteY0" fmla="*/ 18143 h 551544"/>
                <a:gd name="connsiteX1" fmla="*/ 0 w 2624838"/>
                <a:gd name="connsiteY1" fmla="*/ 551544 h 551544"/>
                <a:gd name="connsiteX0" fmla="*/ 2624838 w 2624838"/>
                <a:gd name="connsiteY0" fmla="*/ 18143 h 551544"/>
                <a:gd name="connsiteX1" fmla="*/ 0 w 2624838"/>
                <a:gd name="connsiteY1" fmla="*/ 551544 h 551544"/>
                <a:gd name="connsiteX0" fmla="*/ 2209865 w 10479430"/>
                <a:gd name="connsiteY0" fmla="*/ 18143 h 2227944"/>
                <a:gd name="connsiteX1" fmla="*/ 10204449 w 10479430"/>
                <a:gd name="connsiteY1" fmla="*/ 2227944 h 2227944"/>
                <a:gd name="connsiteX0" fmla="*/ 2209865 w 13821080"/>
                <a:gd name="connsiteY0" fmla="*/ 18143 h 2227944"/>
                <a:gd name="connsiteX1" fmla="*/ 10204449 w 13821080"/>
                <a:gd name="connsiteY1" fmla="*/ 2227944 h 2227944"/>
                <a:gd name="connsiteX0" fmla="*/ 2209865 w 6418691"/>
                <a:gd name="connsiteY0" fmla="*/ 18143 h 1008743"/>
                <a:gd name="connsiteX1" fmla="*/ 2802060 w 6418691"/>
                <a:gd name="connsiteY1" fmla="*/ 1008743 h 1008743"/>
                <a:gd name="connsiteX0" fmla="*/ 0 w 4208826"/>
                <a:gd name="connsiteY0" fmla="*/ 0 h 990600"/>
                <a:gd name="connsiteX1" fmla="*/ 592195 w 4208826"/>
                <a:gd name="connsiteY1" fmla="*/ 990600 h 990600"/>
                <a:gd name="connsiteX0" fmla="*/ 0 w 5985404"/>
                <a:gd name="connsiteY0" fmla="*/ 0 h 914401"/>
                <a:gd name="connsiteX1" fmla="*/ 2368773 w 5985404"/>
                <a:gd name="connsiteY1" fmla="*/ 914401 h 914401"/>
                <a:gd name="connsiteX0" fmla="*/ 0 w 6577599"/>
                <a:gd name="connsiteY0" fmla="*/ 0 h 990602"/>
                <a:gd name="connsiteX1" fmla="*/ 2960968 w 6577599"/>
                <a:gd name="connsiteY1" fmla="*/ 990602 h 990602"/>
                <a:gd name="connsiteX0" fmla="*/ 0 w 6577599"/>
                <a:gd name="connsiteY0" fmla="*/ 0 h 990602"/>
                <a:gd name="connsiteX1" fmla="*/ 2960968 w 6577599"/>
                <a:gd name="connsiteY1" fmla="*/ 990602 h 990602"/>
                <a:gd name="connsiteX0" fmla="*/ 0 w 13091693"/>
                <a:gd name="connsiteY0" fmla="*/ 0 h 1676402"/>
                <a:gd name="connsiteX1" fmla="*/ 9475063 w 13091693"/>
                <a:gd name="connsiteY1" fmla="*/ 1676402 h 1676402"/>
                <a:gd name="connsiteX0" fmla="*/ 0 w 5689300"/>
                <a:gd name="connsiteY0" fmla="*/ 0 h 1066800"/>
                <a:gd name="connsiteX1" fmla="*/ 2072670 w 5689300"/>
                <a:gd name="connsiteY1" fmla="*/ 1066800 h 1066800"/>
                <a:gd name="connsiteX0" fmla="*/ 0 w 11611214"/>
                <a:gd name="connsiteY0" fmla="*/ 0 h 1752600"/>
                <a:gd name="connsiteX1" fmla="*/ 7994584 w 11611214"/>
                <a:gd name="connsiteY1" fmla="*/ 1752600 h 1752600"/>
                <a:gd name="connsiteX0" fmla="*/ 0 w 6577587"/>
                <a:gd name="connsiteY0" fmla="*/ 0 h 685800"/>
                <a:gd name="connsiteX1" fmla="*/ 2960957 w 6577587"/>
                <a:gd name="connsiteY1" fmla="*/ 685800 h 685800"/>
                <a:gd name="connsiteX0" fmla="*/ 1036304 w 3997261"/>
                <a:gd name="connsiteY0" fmla="*/ 0 h 685800"/>
                <a:gd name="connsiteX1" fmla="*/ 3997261 w 3997261"/>
                <a:gd name="connsiteY1" fmla="*/ 685800 h 685800"/>
                <a:gd name="connsiteX0" fmla="*/ 0 w 4737531"/>
                <a:gd name="connsiteY0" fmla="*/ 0 h 685800"/>
                <a:gd name="connsiteX1" fmla="*/ 4737531 w 4737531"/>
                <a:gd name="connsiteY1" fmla="*/ 685800 h 685800"/>
                <a:gd name="connsiteX0" fmla="*/ 4589452 w 5171346"/>
                <a:gd name="connsiteY0" fmla="*/ 1168400 h 1563914"/>
                <a:gd name="connsiteX1" fmla="*/ 3997261 w 5171346"/>
                <a:gd name="connsiteY1" fmla="*/ 25400 h 1563914"/>
                <a:gd name="connsiteX0" fmla="*/ 0 w 4145340"/>
                <a:gd name="connsiteY0" fmla="*/ 330200 h 725714"/>
                <a:gd name="connsiteX1" fmla="*/ 4145339 w 4145340"/>
                <a:gd name="connsiteY1" fmla="*/ 25400 h 725714"/>
                <a:gd name="connsiteX0" fmla="*/ 0 w 4145340"/>
                <a:gd name="connsiteY0" fmla="*/ 475343 h 475343"/>
                <a:gd name="connsiteX1" fmla="*/ 4145339 w 4145340"/>
                <a:gd name="connsiteY1" fmla="*/ 170543 h 475343"/>
                <a:gd name="connsiteX0" fmla="*/ 0 w 4166521"/>
                <a:gd name="connsiteY0" fmla="*/ 475343 h 776514"/>
                <a:gd name="connsiteX1" fmla="*/ 4145339 w 4166521"/>
                <a:gd name="connsiteY1" fmla="*/ 170543 h 776514"/>
                <a:gd name="connsiteX0" fmla="*/ 0 w 4166521"/>
                <a:gd name="connsiteY0" fmla="*/ 685800 h 685800"/>
                <a:gd name="connsiteX1" fmla="*/ 4145340 w 4166521"/>
                <a:gd name="connsiteY1" fmla="*/ 0 h 685800"/>
                <a:gd name="connsiteX0" fmla="*/ 0 w 4145339"/>
                <a:gd name="connsiteY0" fmla="*/ 685800 h 685800"/>
                <a:gd name="connsiteX1" fmla="*/ 4145340 w 4145339"/>
                <a:gd name="connsiteY1" fmla="*/ 0 h 685800"/>
                <a:gd name="connsiteX0" fmla="*/ 0 w 3783033"/>
                <a:gd name="connsiteY0" fmla="*/ 475343 h 1026886"/>
                <a:gd name="connsiteX1" fmla="*/ 3783034 w 3783033"/>
                <a:gd name="connsiteY1" fmla="*/ 671286 h 1026886"/>
                <a:gd name="connsiteX0" fmla="*/ 0 w 3783033"/>
                <a:gd name="connsiteY0" fmla="*/ 137885 h 689428"/>
                <a:gd name="connsiteX1" fmla="*/ 3783034 w 3783033"/>
                <a:gd name="connsiteY1" fmla="*/ 333828 h 689428"/>
                <a:gd name="connsiteX0" fmla="*/ 0 w 3783033"/>
                <a:gd name="connsiteY0" fmla="*/ 137885 h 1513113"/>
                <a:gd name="connsiteX1" fmla="*/ 3783034 w 3783033"/>
                <a:gd name="connsiteY1" fmla="*/ 1157513 h 1513113"/>
                <a:gd name="connsiteX0" fmla="*/ 0 w 3783033"/>
                <a:gd name="connsiteY0" fmla="*/ 0 h 1375228"/>
                <a:gd name="connsiteX1" fmla="*/ 3783034 w 3783033"/>
                <a:gd name="connsiteY1" fmla="*/ 1019628 h 1375228"/>
                <a:gd name="connsiteX0" fmla="*/ 0 w 2447845"/>
                <a:gd name="connsiteY0" fmla="*/ 0 h 2550885"/>
                <a:gd name="connsiteX1" fmla="*/ 2447846 w 2447845"/>
                <a:gd name="connsiteY1" fmla="*/ 2195285 h 2550885"/>
                <a:gd name="connsiteX0" fmla="*/ 6021810 w 6644386"/>
                <a:gd name="connsiteY0" fmla="*/ 0 h 1825171"/>
                <a:gd name="connsiteX1" fmla="*/ 1126120 w 6644386"/>
                <a:gd name="connsiteY1" fmla="*/ 1469571 h 1825171"/>
                <a:gd name="connsiteX0" fmla="*/ 4895690 w 5518266"/>
                <a:gd name="connsiteY0" fmla="*/ 0 h 1541630"/>
                <a:gd name="connsiteX1" fmla="*/ 0 w 5518266"/>
                <a:gd name="connsiteY1" fmla="*/ 1469571 h 1541630"/>
                <a:gd name="connsiteX0" fmla="*/ 4895690 w 5518266"/>
                <a:gd name="connsiteY0" fmla="*/ 0 h 1469571"/>
                <a:gd name="connsiteX1" fmla="*/ 0 w 5518266"/>
                <a:gd name="connsiteY1" fmla="*/ 1469571 h 1469571"/>
                <a:gd name="connsiteX0" fmla="*/ 4895690 w 5615131"/>
                <a:gd name="connsiteY0" fmla="*/ 0 h 1502272"/>
                <a:gd name="connsiteX1" fmla="*/ 0 w 5615131"/>
                <a:gd name="connsiteY1" fmla="*/ 1469571 h 1502272"/>
                <a:gd name="connsiteX0" fmla="*/ 4228096 w 4947537"/>
                <a:gd name="connsiteY0" fmla="*/ 0 h 1567543"/>
                <a:gd name="connsiteX1" fmla="*/ 0 w 4947537"/>
                <a:gd name="connsiteY1" fmla="*/ 1567543 h 1567543"/>
              </a:gdLst>
              <a:ahLst/>
              <a:cxnLst>
                <a:cxn ang="0">
                  <a:pos x="connsiteX0" y="connsiteY0"/>
                </a:cxn>
                <a:cxn ang="0">
                  <a:pos x="connsiteX1" y="connsiteY1"/>
                </a:cxn>
              </a:cxnLst>
              <a:rect l="l" t="t" r="r" b="b"/>
              <a:pathLst>
                <a:path w="4947537" h="1567543">
                  <a:moveTo>
                    <a:pt x="4228096" y="0"/>
                  </a:moveTo>
                  <a:cubicBezTo>
                    <a:pt x="4947537" y="1502272"/>
                    <a:pt x="91258" y="1026417"/>
                    <a:pt x="0" y="1567543"/>
                  </a:cubicBezTo>
                </a:path>
              </a:pathLst>
            </a:custGeom>
            <a:ln w="19050">
              <a:solidFill>
                <a:srgbClr val="C0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sp>
        <p:nvSpPr>
          <p:cNvPr id="12" name="TextBox 11"/>
          <p:cNvSpPr txBox="1"/>
          <p:nvPr/>
        </p:nvSpPr>
        <p:spPr>
          <a:xfrm>
            <a:off x="914400" y="4800600"/>
            <a:ext cx="6705600" cy="1200329"/>
          </a:xfrm>
          <a:prstGeom prst="rect">
            <a:avLst/>
          </a:prstGeom>
          <a:noFill/>
        </p:spPr>
        <p:txBody>
          <a:bodyPr wrap="square" rtlCol="0">
            <a:spAutoFit/>
          </a:bodyPr>
          <a:lstStyle/>
          <a:p>
            <a:r>
              <a:rPr lang="en-GB" sz="2400" dirty="0">
                <a:latin typeface="Consolas" pitchFamily="49" charset="0"/>
                <a:cs typeface="Consolas" pitchFamily="49" charset="0"/>
              </a:rPr>
              <a:t>type Result&lt;'</a:t>
            </a:r>
            <a:r>
              <a:rPr lang="en-GB" sz="2400" dirty="0" err="1">
                <a:latin typeface="Consolas" pitchFamily="49" charset="0"/>
                <a:cs typeface="Consolas" pitchFamily="49" charset="0"/>
              </a:rPr>
              <a:t>TEntity</a:t>
            </a:r>
            <a:r>
              <a:rPr lang="en-GB" sz="2400" dirty="0">
                <a:latin typeface="Consolas" pitchFamily="49" charset="0"/>
                <a:cs typeface="Consolas" pitchFamily="49" charset="0"/>
              </a:rPr>
              <a:t>&gt; = </a:t>
            </a:r>
          </a:p>
          <a:p>
            <a:r>
              <a:rPr lang="en-GB" sz="2400" dirty="0">
                <a:latin typeface="Consolas" pitchFamily="49" charset="0"/>
                <a:cs typeface="Consolas" pitchFamily="49" charset="0"/>
              </a:rPr>
              <a:t>    | </a:t>
            </a:r>
            <a:r>
              <a:rPr lang="en-GB" sz="2400" dirty="0">
                <a:solidFill>
                  <a:srgbClr val="00B050"/>
                </a:solidFill>
                <a:latin typeface="Consolas" pitchFamily="49" charset="0"/>
                <a:cs typeface="Consolas" pitchFamily="49" charset="0"/>
              </a:rPr>
              <a:t>Success</a:t>
            </a:r>
            <a:r>
              <a:rPr lang="en-GB" sz="2400" dirty="0">
                <a:latin typeface="Consolas" pitchFamily="49" charset="0"/>
                <a:cs typeface="Consolas" pitchFamily="49" charset="0"/>
              </a:rPr>
              <a:t> of '</a:t>
            </a:r>
            <a:r>
              <a:rPr lang="en-GB" sz="2400" dirty="0" err="1">
                <a:latin typeface="Consolas" pitchFamily="49" charset="0"/>
                <a:cs typeface="Consolas" pitchFamily="49" charset="0"/>
              </a:rPr>
              <a:t>TEntity</a:t>
            </a:r>
            <a:endParaRPr lang="en-GB" sz="2400" dirty="0">
              <a:latin typeface="Consolas" pitchFamily="49" charset="0"/>
              <a:cs typeface="Consolas" pitchFamily="49" charset="0"/>
            </a:endParaRPr>
          </a:p>
          <a:p>
            <a:r>
              <a:rPr lang="en-GB" sz="2400" dirty="0">
                <a:latin typeface="Consolas" pitchFamily="49" charset="0"/>
                <a:cs typeface="Consolas" pitchFamily="49" charset="0"/>
              </a:rPr>
              <a:t>    | </a:t>
            </a:r>
            <a:r>
              <a:rPr lang="en-GB" sz="2400" dirty="0">
                <a:solidFill>
                  <a:srgbClr val="C00000"/>
                </a:solidFill>
                <a:latin typeface="Consolas" pitchFamily="49" charset="0"/>
                <a:cs typeface="Consolas" pitchFamily="49" charset="0"/>
              </a:rPr>
              <a:t>Failure</a:t>
            </a:r>
            <a:r>
              <a:rPr lang="en-GB" sz="2400" dirty="0">
                <a:latin typeface="Consolas" pitchFamily="49" charset="0"/>
                <a:cs typeface="Consolas" pitchFamily="49" charset="0"/>
              </a:rPr>
              <a:t> of </a:t>
            </a:r>
            <a:r>
              <a:rPr lang="en-GB" sz="2400" dirty="0" err="1">
                <a:latin typeface="Consolas" pitchFamily="49" charset="0"/>
                <a:cs typeface="Consolas" pitchFamily="49" charset="0"/>
              </a:rPr>
              <a:t>ErrorMessage</a:t>
            </a:r>
            <a:r>
              <a:rPr lang="en-GB" sz="2400" dirty="0">
                <a:latin typeface="Consolas" pitchFamily="49" charset="0"/>
                <a:cs typeface="Consolas" pitchFamily="49" charset="0"/>
              </a:rPr>
              <a:t> list</a:t>
            </a:r>
          </a:p>
        </p:txBody>
      </p:sp>
      <p:sp>
        <p:nvSpPr>
          <p:cNvPr id="13" name="Rounded Rectangle 12"/>
          <p:cNvSpPr/>
          <p:nvPr/>
        </p:nvSpPr>
        <p:spPr>
          <a:xfrm>
            <a:off x="3810000" y="5562600"/>
            <a:ext cx="3048000" cy="457200"/>
          </a:xfrm>
          <a:prstGeom prst="roundRect">
            <a:avLst/>
          </a:prstGeom>
          <a:solidFill>
            <a:srgbClr val="FFFF99">
              <a:alpha val="16078"/>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Freeform 13"/>
          <p:cNvSpPr/>
          <p:nvPr/>
        </p:nvSpPr>
        <p:spPr>
          <a:xfrm rot="10800000" flipH="1">
            <a:off x="6400800" y="4343400"/>
            <a:ext cx="1219200" cy="1143001"/>
          </a:xfrm>
          <a:custGeom>
            <a:avLst/>
            <a:gdLst>
              <a:gd name="connsiteX0" fmla="*/ 1047750 w 1047750"/>
              <a:gd name="connsiteY0" fmla="*/ 441325 h 441325"/>
              <a:gd name="connsiteX1" fmla="*/ 733425 w 1047750"/>
              <a:gd name="connsiteY1" fmla="*/ 60325 h 441325"/>
              <a:gd name="connsiteX2" fmla="*/ 0 w 1047750"/>
              <a:gd name="connsiteY2" fmla="*/ 79375 h 441325"/>
              <a:gd name="connsiteX0" fmla="*/ 3882575 w 4215347"/>
              <a:gd name="connsiteY0" fmla="*/ 472546 h 1021821"/>
              <a:gd name="connsiteX1" fmla="*/ 3568250 w 4215347"/>
              <a:gd name="connsiteY1" fmla="*/ 91546 h 1021821"/>
              <a:gd name="connsiteX2" fmla="*/ 0 w 4215347"/>
              <a:gd name="connsiteY2" fmla="*/ 1021821 h 1021821"/>
              <a:gd name="connsiteX0" fmla="*/ 3882575 w 3882575"/>
              <a:gd name="connsiteY0" fmla="*/ 160338 h 709613"/>
              <a:gd name="connsiteX1" fmla="*/ 1469909 w 3882575"/>
              <a:gd name="connsiteY1" fmla="*/ 252412 h 709613"/>
              <a:gd name="connsiteX2" fmla="*/ 0 w 3882575"/>
              <a:gd name="connsiteY2" fmla="*/ 709613 h 709613"/>
              <a:gd name="connsiteX0" fmla="*/ 2834825 w 2834825"/>
              <a:gd name="connsiteY0" fmla="*/ 203200 h 508001"/>
              <a:gd name="connsiteX1" fmla="*/ 1469909 w 2834825"/>
              <a:gd name="connsiteY1" fmla="*/ 50800 h 508001"/>
              <a:gd name="connsiteX2" fmla="*/ 0 w 2834825"/>
              <a:gd name="connsiteY2" fmla="*/ 508001 h 508001"/>
              <a:gd name="connsiteX0" fmla="*/ 2834825 w 2834825"/>
              <a:gd name="connsiteY0" fmla="*/ 0 h 304801"/>
              <a:gd name="connsiteX1" fmla="*/ 0 w 2834825"/>
              <a:gd name="connsiteY1" fmla="*/ 304801 h 304801"/>
              <a:gd name="connsiteX0" fmla="*/ 2624838 w 2624838"/>
              <a:gd name="connsiteY0" fmla="*/ 0 h 533401"/>
              <a:gd name="connsiteX1" fmla="*/ 0 w 2624838"/>
              <a:gd name="connsiteY1" fmla="*/ 533401 h 533401"/>
              <a:gd name="connsiteX0" fmla="*/ 2624838 w 2624838"/>
              <a:gd name="connsiteY0" fmla="*/ 18143 h 551544"/>
              <a:gd name="connsiteX1" fmla="*/ 0 w 2624838"/>
              <a:gd name="connsiteY1" fmla="*/ 551544 h 551544"/>
              <a:gd name="connsiteX0" fmla="*/ 2624838 w 2624838"/>
              <a:gd name="connsiteY0" fmla="*/ 18143 h 551544"/>
              <a:gd name="connsiteX1" fmla="*/ 0 w 2624838"/>
              <a:gd name="connsiteY1" fmla="*/ 551544 h 551544"/>
              <a:gd name="connsiteX0" fmla="*/ 2209865 w 10479430"/>
              <a:gd name="connsiteY0" fmla="*/ 18143 h 2227944"/>
              <a:gd name="connsiteX1" fmla="*/ 10204449 w 10479430"/>
              <a:gd name="connsiteY1" fmla="*/ 2227944 h 2227944"/>
              <a:gd name="connsiteX0" fmla="*/ 2209865 w 13821080"/>
              <a:gd name="connsiteY0" fmla="*/ 18143 h 2227944"/>
              <a:gd name="connsiteX1" fmla="*/ 10204449 w 13821080"/>
              <a:gd name="connsiteY1" fmla="*/ 2227944 h 2227944"/>
              <a:gd name="connsiteX0" fmla="*/ 2209865 w 6418691"/>
              <a:gd name="connsiteY0" fmla="*/ 18143 h 1008743"/>
              <a:gd name="connsiteX1" fmla="*/ 2802060 w 6418691"/>
              <a:gd name="connsiteY1" fmla="*/ 1008743 h 1008743"/>
              <a:gd name="connsiteX0" fmla="*/ 0 w 4208826"/>
              <a:gd name="connsiteY0" fmla="*/ 0 h 990600"/>
              <a:gd name="connsiteX1" fmla="*/ 592195 w 4208826"/>
              <a:gd name="connsiteY1" fmla="*/ 990600 h 990600"/>
              <a:gd name="connsiteX0" fmla="*/ 0 w 5985404"/>
              <a:gd name="connsiteY0" fmla="*/ 0 h 914401"/>
              <a:gd name="connsiteX1" fmla="*/ 2368773 w 5985404"/>
              <a:gd name="connsiteY1" fmla="*/ 914401 h 914401"/>
              <a:gd name="connsiteX0" fmla="*/ 0 w 6577599"/>
              <a:gd name="connsiteY0" fmla="*/ 0 h 990602"/>
              <a:gd name="connsiteX1" fmla="*/ 2960968 w 6577599"/>
              <a:gd name="connsiteY1" fmla="*/ 990602 h 990602"/>
              <a:gd name="connsiteX0" fmla="*/ 0 w 6577599"/>
              <a:gd name="connsiteY0" fmla="*/ 0 h 990602"/>
              <a:gd name="connsiteX1" fmla="*/ 2960968 w 6577599"/>
              <a:gd name="connsiteY1" fmla="*/ 990602 h 990602"/>
              <a:gd name="connsiteX0" fmla="*/ 0 w 13091693"/>
              <a:gd name="connsiteY0" fmla="*/ 0 h 1676402"/>
              <a:gd name="connsiteX1" fmla="*/ 9475063 w 13091693"/>
              <a:gd name="connsiteY1" fmla="*/ 1676402 h 1676402"/>
              <a:gd name="connsiteX0" fmla="*/ 0 w 5689300"/>
              <a:gd name="connsiteY0" fmla="*/ 0 h 1066800"/>
              <a:gd name="connsiteX1" fmla="*/ 2072670 w 5689300"/>
              <a:gd name="connsiteY1" fmla="*/ 1066800 h 1066800"/>
              <a:gd name="connsiteX0" fmla="*/ 0 w 11611214"/>
              <a:gd name="connsiteY0" fmla="*/ 0 h 1752600"/>
              <a:gd name="connsiteX1" fmla="*/ 7994584 w 11611214"/>
              <a:gd name="connsiteY1" fmla="*/ 1752600 h 1752600"/>
              <a:gd name="connsiteX0" fmla="*/ 0 w 6577587"/>
              <a:gd name="connsiteY0" fmla="*/ 0 h 685800"/>
              <a:gd name="connsiteX1" fmla="*/ 2960957 w 6577587"/>
              <a:gd name="connsiteY1" fmla="*/ 685800 h 685800"/>
              <a:gd name="connsiteX0" fmla="*/ 1036304 w 3997261"/>
              <a:gd name="connsiteY0" fmla="*/ 0 h 685800"/>
              <a:gd name="connsiteX1" fmla="*/ 3997261 w 3997261"/>
              <a:gd name="connsiteY1" fmla="*/ 685800 h 685800"/>
              <a:gd name="connsiteX0" fmla="*/ 0 w 4737531"/>
              <a:gd name="connsiteY0" fmla="*/ 0 h 685800"/>
              <a:gd name="connsiteX1" fmla="*/ 4737531 w 4737531"/>
              <a:gd name="connsiteY1" fmla="*/ 685800 h 685800"/>
              <a:gd name="connsiteX0" fmla="*/ 4589452 w 5171346"/>
              <a:gd name="connsiteY0" fmla="*/ 1168400 h 1563914"/>
              <a:gd name="connsiteX1" fmla="*/ 3997261 w 5171346"/>
              <a:gd name="connsiteY1" fmla="*/ 25400 h 1563914"/>
              <a:gd name="connsiteX0" fmla="*/ 0 w 4145340"/>
              <a:gd name="connsiteY0" fmla="*/ 330200 h 725714"/>
              <a:gd name="connsiteX1" fmla="*/ 4145339 w 4145340"/>
              <a:gd name="connsiteY1" fmla="*/ 25400 h 725714"/>
              <a:gd name="connsiteX0" fmla="*/ 0 w 4145340"/>
              <a:gd name="connsiteY0" fmla="*/ 475343 h 475343"/>
              <a:gd name="connsiteX1" fmla="*/ 4145339 w 4145340"/>
              <a:gd name="connsiteY1" fmla="*/ 170543 h 475343"/>
              <a:gd name="connsiteX0" fmla="*/ 0 w 4166521"/>
              <a:gd name="connsiteY0" fmla="*/ 475343 h 776514"/>
              <a:gd name="connsiteX1" fmla="*/ 4145339 w 4166521"/>
              <a:gd name="connsiteY1" fmla="*/ 170543 h 776514"/>
              <a:gd name="connsiteX0" fmla="*/ 0 w 4166521"/>
              <a:gd name="connsiteY0" fmla="*/ 685800 h 685800"/>
              <a:gd name="connsiteX1" fmla="*/ 4145340 w 4166521"/>
              <a:gd name="connsiteY1" fmla="*/ 0 h 685800"/>
              <a:gd name="connsiteX0" fmla="*/ 6249782 w 10416303"/>
              <a:gd name="connsiteY0" fmla="*/ 685800 h 685800"/>
              <a:gd name="connsiteX1" fmla="*/ 0 w 10416303"/>
              <a:gd name="connsiteY1" fmla="*/ 533400 h 685800"/>
              <a:gd name="connsiteX2" fmla="*/ 10395122 w 10416303"/>
              <a:gd name="connsiteY2" fmla="*/ 0 h 685800"/>
              <a:gd name="connsiteX0" fmla="*/ 6249782 w 10784697"/>
              <a:gd name="connsiteY0" fmla="*/ 616857 h 2213428"/>
              <a:gd name="connsiteX1" fmla="*/ 0 w 10784697"/>
              <a:gd name="connsiteY1" fmla="*/ 464457 h 2213428"/>
              <a:gd name="connsiteX2" fmla="*/ 10763513 w 10784697"/>
              <a:gd name="connsiteY2" fmla="*/ 1607457 h 2213428"/>
              <a:gd name="connsiteX0" fmla="*/ 6249782 w 11479117"/>
              <a:gd name="connsiteY0" fmla="*/ 616857 h 1607457"/>
              <a:gd name="connsiteX1" fmla="*/ 0 w 11479117"/>
              <a:gd name="connsiteY1" fmla="*/ 464457 h 1607457"/>
              <a:gd name="connsiteX2" fmla="*/ 10763513 w 11479117"/>
              <a:gd name="connsiteY2" fmla="*/ 1607457 h 1607457"/>
              <a:gd name="connsiteX0" fmla="*/ 0 w 4513731"/>
              <a:gd name="connsiteY0" fmla="*/ 0 h 990600"/>
              <a:gd name="connsiteX1" fmla="*/ 4513731 w 4513731"/>
              <a:gd name="connsiteY1" fmla="*/ 990600 h 990600"/>
              <a:gd name="connsiteX0" fmla="*/ 0 w 10416302"/>
              <a:gd name="connsiteY0" fmla="*/ 0 h 1219201"/>
              <a:gd name="connsiteX1" fmla="*/ 10416302 w 10416302"/>
              <a:gd name="connsiteY1" fmla="*/ 1219201 h 1219201"/>
              <a:gd name="connsiteX0" fmla="*/ 0 w 10416302"/>
              <a:gd name="connsiteY0" fmla="*/ 0 h 1219201"/>
              <a:gd name="connsiteX1" fmla="*/ 10416302 w 10416302"/>
              <a:gd name="connsiteY1" fmla="*/ 1219201 h 1219201"/>
              <a:gd name="connsiteX0" fmla="*/ 0 w 10416302"/>
              <a:gd name="connsiteY0" fmla="*/ 0 h 1219201"/>
              <a:gd name="connsiteX1" fmla="*/ 10416302 w 10416302"/>
              <a:gd name="connsiteY1" fmla="*/ 1219201 h 1219201"/>
            </a:gdLst>
            <a:ahLst/>
            <a:cxnLst>
              <a:cxn ang="0">
                <a:pos x="connsiteX0" y="connsiteY0"/>
              </a:cxn>
              <a:cxn ang="0">
                <a:pos x="connsiteX1" y="connsiteY1"/>
              </a:cxn>
            </a:cxnLst>
            <a:rect l="l" t="t" r="r" b="b"/>
            <a:pathLst>
              <a:path w="10416302" h="1219201">
                <a:moveTo>
                  <a:pt x="0" y="0"/>
                </a:moveTo>
                <a:cubicBezTo>
                  <a:pt x="2331270" y="624114"/>
                  <a:pt x="9424275" y="801915"/>
                  <a:pt x="10416302" y="1219201"/>
                </a:cubicBezTo>
              </a:path>
            </a:pathLst>
          </a:custGeom>
          <a:ln w="19050">
            <a:solidFill>
              <a:srgbClr val="C0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Combining switches</a:t>
            </a:r>
          </a:p>
        </p:txBody>
      </p:sp>
      <p:pic>
        <p:nvPicPr>
          <p:cNvPr id="8" name="Picture 2"/>
          <p:cNvPicPr>
            <a:picLocks noChangeAspect="1" noChangeArrowheads="1"/>
          </p:cNvPicPr>
          <p:nvPr/>
        </p:nvPicPr>
        <p:blipFill>
          <a:blip r:embed="rId3" cstate="print"/>
          <a:srcRect/>
          <a:stretch>
            <a:fillRect/>
          </a:stretch>
        </p:blipFill>
        <p:spPr bwMode="auto">
          <a:xfrm>
            <a:off x="5105400" y="725269"/>
            <a:ext cx="2666999" cy="1070332"/>
          </a:xfrm>
          <a:prstGeom prst="rect">
            <a:avLst/>
          </a:prstGeom>
          <a:noFill/>
          <a:ln w="9525">
            <a:noFill/>
            <a:miter lim="800000"/>
            <a:headEnd/>
            <a:tailEnd/>
          </a:ln>
        </p:spPr>
      </p:pic>
      <p:pic>
        <p:nvPicPr>
          <p:cNvPr id="9" name="Picture 2"/>
          <p:cNvPicPr>
            <a:picLocks noChangeAspect="1" noChangeArrowheads="1"/>
          </p:cNvPicPr>
          <p:nvPr/>
        </p:nvPicPr>
        <p:blipFill>
          <a:blip r:embed="rId3" cstate="print"/>
          <a:srcRect/>
          <a:stretch>
            <a:fillRect/>
          </a:stretch>
        </p:blipFill>
        <p:spPr bwMode="auto">
          <a:xfrm>
            <a:off x="228600" y="2173069"/>
            <a:ext cx="2666999" cy="1070332"/>
          </a:xfrm>
          <a:prstGeom prst="rect">
            <a:avLst/>
          </a:prstGeom>
          <a:noFill/>
          <a:ln w="9525">
            <a:noFill/>
            <a:miter lim="800000"/>
            <a:headEnd/>
            <a:tailEnd/>
          </a:ln>
        </p:spPr>
      </p:pic>
      <p:graphicFrame>
        <p:nvGraphicFramePr>
          <p:cNvPr id="11" name="Table 10"/>
          <p:cNvGraphicFramePr>
            <a:graphicFrameLocks noGrp="1"/>
          </p:cNvGraphicFramePr>
          <p:nvPr/>
        </p:nvGraphicFramePr>
        <p:xfrm>
          <a:off x="2971800" y="1715869"/>
          <a:ext cx="5181600" cy="1432560"/>
        </p:xfrm>
        <a:graphic>
          <a:graphicData uri="http://schemas.openxmlformats.org/drawingml/2006/table">
            <a:tbl>
              <a:tblPr firstCol="1">
                <a:tableStyleId>{5940675A-B579-460E-94D1-54222C63F5DA}</a:tableStyleId>
              </a:tblPr>
              <a:tblGrid>
                <a:gridCol w="1727200">
                  <a:extLst>
                    <a:ext uri="{9D8B030D-6E8A-4147-A177-3AD203B41FA5}">
                      <a16:colId xmlns:a16="http://schemas.microsoft.com/office/drawing/2014/main" val="20000"/>
                    </a:ext>
                  </a:extLst>
                </a:gridCol>
                <a:gridCol w="1727200">
                  <a:extLst>
                    <a:ext uri="{9D8B030D-6E8A-4147-A177-3AD203B41FA5}">
                      <a16:colId xmlns:a16="http://schemas.microsoft.com/office/drawing/2014/main" val="20001"/>
                    </a:ext>
                  </a:extLst>
                </a:gridCol>
                <a:gridCol w="1727200">
                  <a:extLst>
                    <a:ext uri="{9D8B030D-6E8A-4147-A177-3AD203B41FA5}">
                      <a16:colId xmlns:a16="http://schemas.microsoft.com/office/drawing/2014/main" val="20002"/>
                    </a:ext>
                  </a:extLst>
                </a:gridCol>
              </a:tblGrid>
              <a:tr h="370840">
                <a:tc>
                  <a:txBody>
                    <a:bodyPr/>
                    <a:lstStyle/>
                    <a:p>
                      <a:pPr algn="ctr"/>
                      <a:r>
                        <a:rPr lang="en-GB" sz="2800" b="1" dirty="0"/>
                        <a:t>+</a:t>
                      </a:r>
                    </a:p>
                  </a:txBody>
                  <a:tcPr/>
                </a:tc>
                <a:tc>
                  <a:txBody>
                    <a:bodyPr/>
                    <a:lstStyle/>
                    <a:p>
                      <a:r>
                        <a:rPr lang="en-GB" sz="2400" dirty="0">
                          <a:solidFill>
                            <a:srgbClr val="00B050"/>
                          </a:solidFill>
                        </a:rPr>
                        <a:t>Success (S2)</a:t>
                      </a:r>
                    </a:p>
                  </a:txBody>
                  <a:tcPr/>
                </a:tc>
                <a:tc>
                  <a:txBody>
                    <a:bodyPr/>
                    <a:lstStyle/>
                    <a:p>
                      <a:r>
                        <a:rPr lang="en-GB" sz="2400" dirty="0">
                          <a:solidFill>
                            <a:srgbClr val="C00000"/>
                          </a:solidFill>
                        </a:rPr>
                        <a:t>Failure (F2)</a:t>
                      </a:r>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2400" dirty="0">
                          <a:solidFill>
                            <a:srgbClr val="00B050"/>
                          </a:solidFill>
                        </a:rPr>
                        <a:t>Success (S1)</a:t>
                      </a:r>
                    </a:p>
                  </a:txBody>
                  <a:tcPr/>
                </a:tc>
                <a:tc>
                  <a:txBody>
                    <a:bodyPr/>
                    <a:lstStyle/>
                    <a:p>
                      <a:r>
                        <a:rPr lang="en-GB" sz="2400" dirty="0">
                          <a:solidFill>
                            <a:srgbClr val="00B050"/>
                          </a:solidFill>
                        </a:rPr>
                        <a:t>S1 or S2</a:t>
                      </a:r>
                    </a:p>
                  </a:txBody>
                  <a:tcPr/>
                </a:tc>
                <a:tc>
                  <a:txBody>
                    <a:bodyPr/>
                    <a:lstStyle/>
                    <a:p>
                      <a:r>
                        <a:rPr lang="en-GB" sz="2400" dirty="0">
                          <a:solidFill>
                            <a:srgbClr val="C00000"/>
                          </a:solidFill>
                        </a:rPr>
                        <a:t>[F2]</a:t>
                      </a:r>
                    </a:p>
                  </a:txBody>
                  <a:tcPr/>
                </a:tc>
                <a:extLst>
                  <a:ext uri="{0D108BD9-81ED-4DB2-BD59-A6C34878D82A}">
                    <a16:rowId xmlns:a16="http://schemas.microsoft.com/office/drawing/2014/main" val="10001"/>
                  </a:ext>
                </a:extLst>
              </a:tr>
              <a:tr h="370840">
                <a:tc>
                  <a:txBody>
                    <a:bodyPr/>
                    <a:lstStyle/>
                    <a:p>
                      <a:r>
                        <a:rPr lang="en-GB" sz="2400" dirty="0">
                          <a:solidFill>
                            <a:srgbClr val="C00000"/>
                          </a:solidFill>
                        </a:rPr>
                        <a:t>Failure (F1)</a:t>
                      </a:r>
                    </a:p>
                  </a:txBody>
                  <a:tcPr/>
                </a:tc>
                <a:tc>
                  <a:txBody>
                    <a:bodyPr/>
                    <a:lstStyle/>
                    <a:p>
                      <a:r>
                        <a:rPr lang="en-GB" sz="2400" dirty="0">
                          <a:solidFill>
                            <a:srgbClr val="C00000"/>
                          </a:solidFill>
                        </a:rPr>
                        <a:t>[F1]</a:t>
                      </a:r>
                    </a:p>
                  </a:txBody>
                  <a:tcPr/>
                </a:tc>
                <a:tc>
                  <a:txBody>
                    <a:bodyPr/>
                    <a:lstStyle/>
                    <a:p>
                      <a:r>
                        <a:rPr lang="en-GB" sz="2400" dirty="0">
                          <a:solidFill>
                            <a:srgbClr val="C00000"/>
                          </a:solidFill>
                        </a:rPr>
                        <a:t>[F1; F2]</a:t>
                      </a:r>
                    </a:p>
                  </a:txBody>
                  <a:tcPr/>
                </a:tc>
                <a:extLst>
                  <a:ext uri="{0D108BD9-81ED-4DB2-BD59-A6C34878D82A}">
                    <a16:rowId xmlns:a16="http://schemas.microsoft.com/office/drawing/2014/main" val="10002"/>
                  </a:ext>
                </a:extLst>
              </a:tr>
            </a:tbl>
          </a:graphicData>
        </a:graphic>
      </p:graphicFrame>
      <p:grpSp>
        <p:nvGrpSpPr>
          <p:cNvPr id="4" name="Group 33"/>
          <p:cNvGrpSpPr/>
          <p:nvPr/>
        </p:nvGrpSpPr>
        <p:grpSpPr>
          <a:xfrm>
            <a:off x="5181600" y="2354986"/>
            <a:ext cx="3907967" cy="2234584"/>
            <a:chOff x="2203762" y="-443026"/>
            <a:chExt cx="3907967" cy="2234584"/>
          </a:xfrm>
        </p:grpSpPr>
        <p:sp>
          <p:nvSpPr>
            <p:cNvPr id="19" name="TextBox 18"/>
            <p:cNvSpPr txBox="1"/>
            <p:nvPr/>
          </p:nvSpPr>
          <p:spPr>
            <a:xfrm rot="21420000">
              <a:off x="3743170" y="1145227"/>
              <a:ext cx="2196663" cy="646331"/>
            </a:xfrm>
            <a:prstGeom prst="rect">
              <a:avLst/>
            </a:prstGeom>
            <a:noFill/>
          </p:spPr>
          <p:txBody>
            <a:bodyPr wrap="square" rtlCol="0">
              <a:spAutoFit/>
            </a:bodyPr>
            <a:lstStyle/>
            <a:p>
              <a:pPr algn="ctr"/>
              <a:r>
                <a:rPr lang="en-GB" dirty="0">
                  <a:solidFill>
                    <a:srgbClr val="C00000"/>
                  </a:solidFill>
                  <a:latin typeface="Conformity" pitchFamily="2" charset="0"/>
                </a:rPr>
                <a:t>But now these need to be lists too.</a:t>
              </a:r>
            </a:p>
          </p:txBody>
        </p:sp>
        <p:sp>
          <p:nvSpPr>
            <p:cNvPr id="20" name="Freeform 19"/>
            <p:cNvSpPr/>
            <p:nvPr/>
          </p:nvSpPr>
          <p:spPr>
            <a:xfrm rot="10800000" flipV="1">
              <a:off x="4565963" y="-443026"/>
              <a:ext cx="1545766" cy="1455014"/>
            </a:xfrm>
            <a:custGeom>
              <a:avLst/>
              <a:gdLst>
                <a:gd name="connsiteX0" fmla="*/ 1047750 w 1047750"/>
                <a:gd name="connsiteY0" fmla="*/ 441325 h 441325"/>
                <a:gd name="connsiteX1" fmla="*/ 733425 w 1047750"/>
                <a:gd name="connsiteY1" fmla="*/ 60325 h 441325"/>
                <a:gd name="connsiteX2" fmla="*/ 0 w 1047750"/>
                <a:gd name="connsiteY2" fmla="*/ 79375 h 441325"/>
                <a:gd name="connsiteX0" fmla="*/ 3882575 w 4215347"/>
                <a:gd name="connsiteY0" fmla="*/ 472546 h 1021821"/>
                <a:gd name="connsiteX1" fmla="*/ 3568250 w 4215347"/>
                <a:gd name="connsiteY1" fmla="*/ 91546 h 1021821"/>
                <a:gd name="connsiteX2" fmla="*/ 0 w 4215347"/>
                <a:gd name="connsiteY2" fmla="*/ 1021821 h 1021821"/>
                <a:gd name="connsiteX0" fmla="*/ 3882575 w 3882575"/>
                <a:gd name="connsiteY0" fmla="*/ 160338 h 709613"/>
                <a:gd name="connsiteX1" fmla="*/ 1469909 w 3882575"/>
                <a:gd name="connsiteY1" fmla="*/ 252412 h 709613"/>
                <a:gd name="connsiteX2" fmla="*/ 0 w 3882575"/>
                <a:gd name="connsiteY2" fmla="*/ 709613 h 709613"/>
                <a:gd name="connsiteX0" fmla="*/ 2834825 w 2834825"/>
                <a:gd name="connsiteY0" fmla="*/ 203200 h 508001"/>
                <a:gd name="connsiteX1" fmla="*/ 1469909 w 2834825"/>
                <a:gd name="connsiteY1" fmla="*/ 50800 h 508001"/>
                <a:gd name="connsiteX2" fmla="*/ 0 w 2834825"/>
                <a:gd name="connsiteY2" fmla="*/ 508001 h 508001"/>
                <a:gd name="connsiteX0" fmla="*/ 2834825 w 2834825"/>
                <a:gd name="connsiteY0" fmla="*/ 0 h 304801"/>
                <a:gd name="connsiteX1" fmla="*/ 0 w 2834825"/>
                <a:gd name="connsiteY1" fmla="*/ 304801 h 304801"/>
                <a:gd name="connsiteX0" fmla="*/ 2624838 w 2624838"/>
                <a:gd name="connsiteY0" fmla="*/ 0 h 533401"/>
                <a:gd name="connsiteX1" fmla="*/ 0 w 2624838"/>
                <a:gd name="connsiteY1" fmla="*/ 533401 h 533401"/>
                <a:gd name="connsiteX0" fmla="*/ 2624838 w 2624838"/>
                <a:gd name="connsiteY0" fmla="*/ 18143 h 551544"/>
                <a:gd name="connsiteX1" fmla="*/ 0 w 2624838"/>
                <a:gd name="connsiteY1" fmla="*/ 551544 h 551544"/>
                <a:gd name="connsiteX0" fmla="*/ 2624838 w 2624838"/>
                <a:gd name="connsiteY0" fmla="*/ 18143 h 551544"/>
                <a:gd name="connsiteX1" fmla="*/ 0 w 2624838"/>
                <a:gd name="connsiteY1" fmla="*/ 551544 h 551544"/>
                <a:gd name="connsiteX0" fmla="*/ 2209865 w 10479430"/>
                <a:gd name="connsiteY0" fmla="*/ 18143 h 2227944"/>
                <a:gd name="connsiteX1" fmla="*/ 10204449 w 10479430"/>
                <a:gd name="connsiteY1" fmla="*/ 2227944 h 2227944"/>
                <a:gd name="connsiteX0" fmla="*/ 2209865 w 13821080"/>
                <a:gd name="connsiteY0" fmla="*/ 18143 h 2227944"/>
                <a:gd name="connsiteX1" fmla="*/ 10204449 w 13821080"/>
                <a:gd name="connsiteY1" fmla="*/ 2227944 h 2227944"/>
                <a:gd name="connsiteX0" fmla="*/ 2209865 w 6418691"/>
                <a:gd name="connsiteY0" fmla="*/ 18143 h 1008743"/>
                <a:gd name="connsiteX1" fmla="*/ 2802060 w 6418691"/>
                <a:gd name="connsiteY1" fmla="*/ 1008743 h 1008743"/>
                <a:gd name="connsiteX0" fmla="*/ 0 w 4208826"/>
                <a:gd name="connsiteY0" fmla="*/ 0 h 990600"/>
                <a:gd name="connsiteX1" fmla="*/ 592195 w 4208826"/>
                <a:gd name="connsiteY1" fmla="*/ 990600 h 990600"/>
                <a:gd name="connsiteX0" fmla="*/ 0 w 5985404"/>
                <a:gd name="connsiteY0" fmla="*/ 0 h 914401"/>
                <a:gd name="connsiteX1" fmla="*/ 2368773 w 5985404"/>
                <a:gd name="connsiteY1" fmla="*/ 914401 h 914401"/>
                <a:gd name="connsiteX0" fmla="*/ 0 w 6577599"/>
                <a:gd name="connsiteY0" fmla="*/ 0 h 990602"/>
                <a:gd name="connsiteX1" fmla="*/ 2960968 w 6577599"/>
                <a:gd name="connsiteY1" fmla="*/ 990602 h 990602"/>
                <a:gd name="connsiteX0" fmla="*/ 0 w 6577599"/>
                <a:gd name="connsiteY0" fmla="*/ 0 h 990602"/>
                <a:gd name="connsiteX1" fmla="*/ 2960968 w 6577599"/>
                <a:gd name="connsiteY1" fmla="*/ 990602 h 990602"/>
                <a:gd name="connsiteX0" fmla="*/ 0 w 13091693"/>
                <a:gd name="connsiteY0" fmla="*/ 0 h 1676402"/>
                <a:gd name="connsiteX1" fmla="*/ 9475063 w 13091693"/>
                <a:gd name="connsiteY1" fmla="*/ 1676402 h 1676402"/>
                <a:gd name="connsiteX0" fmla="*/ 0 w 5689300"/>
                <a:gd name="connsiteY0" fmla="*/ 0 h 1066800"/>
                <a:gd name="connsiteX1" fmla="*/ 2072670 w 5689300"/>
                <a:gd name="connsiteY1" fmla="*/ 1066800 h 1066800"/>
                <a:gd name="connsiteX0" fmla="*/ 0 w 11611214"/>
                <a:gd name="connsiteY0" fmla="*/ 0 h 1752600"/>
                <a:gd name="connsiteX1" fmla="*/ 7994584 w 11611214"/>
                <a:gd name="connsiteY1" fmla="*/ 1752600 h 1752600"/>
                <a:gd name="connsiteX0" fmla="*/ 0 w 6577587"/>
                <a:gd name="connsiteY0" fmla="*/ 0 h 685800"/>
                <a:gd name="connsiteX1" fmla="*/ 2960957 w 6577587"/>
                <a:gd name="connsiteY1" fmla="*/ 685800 h 685800"/>
                <a:gd name="connsiteX0" fmla="*/ 1036304 w 3997261"/>
                <a:gd name="connsiteY0" fmla="*/ 0 h 685800"/>
                <a:gd name="connsiteX1" fmla="*/ 3997261 w 3997261"/>
                <a:gd name="connsiteY1" fmla="*/ 685800 h 685800"/>
                <a:gd name="connsiteX0" fmla="*/ 0 w 4737531"/>
                <a:gd name="connsiteY0" fmla="*/ 0 h 685800"/>
                <a:gd name="connsiteX1" fmla="*/ 4737531 w 4737531"/>
                <a:gd name="connsiteY1" fmla="*/ 685800 h 685800"/>
                <a:gd name="connsiteX0" fmla="*/ 4589452 w 5171346"/>
                <a:gd name="connsiteY0" fmla="*/ 1168400 h 1563914"/>
                <a:gd name="connsiteX1" fmla="*/ 3997261 w 5171346"/>
                <a:gd name="connsiteY1" fmla="*/ 25400 h 1563914"/>
                <a:gd name="connsiteX0" fmla="*/ 0 w 4145340"/>
                <a:gd name="connsiteY0" fmla="*/ 330200 h 725714"/>
                <a:gd name="connsiteX1" fmla="*/ 4145339 w 4145340"/>
                <a:gd name="connsiteY1" fmla="*/ 25400 h 725714"/>
                <a:gd name="connsiteX0" fmla="*/ 0 w 4145340"/>
                <a:gd name="connsiteY0" fmla="*/ 475343 h 475343"/>
                <a:gd name="connsiteX1" fmla="*/ 4145339 w 4145340"/>
                <a:gd name="connsiteY1" fmla="*/ 170543 h 475343"/>
                <a:gd name="connsiteX0" fmla="*/ 0 w 4166521"/>
                <a:gd name="connsiteY0" fmla="*/ 475343 h 776514"/>
                <a:gd name="connsiteX1" fmla="*/ 4145339 w 4166521"/>
                <a:gd name="connsiteY1" fmla="*/ 170543 h 776514"/>
                <a:gd name="connsiteX0" fmla="*/ 0 w 4166521"/>
                <a:gd name="connsiteY0" fmla="*/ 685800 h 685800"/>
                <a:gd name="connsiteX1" fmla="*/ 4145340 w 4166521"/>
                <a:gd name="connsiteY1" fmla="*/ 0 h 685800"/>
                <a:gd name="connsiteX0" fmla="*/ 0 w 4145339"/>
                <a:gd name="connsiteY0" fmla="*/ 685800 h 685800"/>
                <a:gd name="connsiteX1" fmla="*/ 4145340 w 4145339"/>
                <a:gd name="connsiteY1" fmla="*/ 0 h 685800"/>
                <a:gd name="connsiteX0" fmla="*/ 0 w 3783033"/>
                <a:gd name="connsiteY0" fmla="*/ 475343 h 1026886"/>
                <a:gd name="connsiteX1" fmla="*/ 3783034 w 3783033"/>
                <a:gd name="connsiteY1" fmla="*/ 671286 h 1026886"/>
                <a:gd name="connsiteX0" fmla="*/ 0 w 3783033"/>
                <a:gd name="connsiteY0" fmla="*/ 137885 h 689428"/>
                <a:gd name="connsiteX1" fmla="*/ 3783034 w 3783033"/>
                <a:gd name="connsiteY1" fmla="*/ 333828 h 689428"/>
                <a:gd name="connsiteX0" fmla="*/ 0 w 3783033"/>
                <a:gd name="connsiteY0" fmla="*/ 137885 h 1513113"/>
                <a:gd name="connsiteX1" fmla="*/ 3783034 w 3783033"/>
                <a:gd name="connsiteY1" fmla="*/ 1157513 h 1513113"/>
                <a:gd name="connsiteX0" fmla="*/ 0 w 3783033"/>
                <a:gd name="connsiteY0" fmla="*/ 0 h 1375228"/>
                <a:gd name="connsiteX1" fmla="*/ 3783034 w 3783033"/>
                <a:gd name="connsiteY1" fmla="*/ 1019628 h 1375228"/>
                <a:gd name="connsiteX0" fmla="*/ 0 w 2447845"/>
                <a:gd name="connsiteY0" fmla="*/ 0 h 2550885"/>
                <a:gd name="connsiteX1" fmla="*/ 2447846 w 2447845"/>
                <a:gd name="connsiteY1" fmla="*/ 2195285 h 2550885"/>
                <a:gd name="connsiteX0" fmla="*/ 6021810 w 6644386"/>
                <a:gd name="connsiteY0" fmla="*/ 0 h 1825171"/>
                <a:gd name="connsiteX1" fmla="*/ 1126120 w 6644386"/>
                <a:gd name="connsiteY1" fmla="*/ 1469571 h 1825171"/>
                <a:gd name="connsiteX0" fmla="*/ 4895690 w 5518266"/>
                <a:gd name="connsiteY0" fmla="*/ 0 h 1541630"/>
                <a:gd name="connsiteX1" fmla="*/ 0 w 5518266"/>
                <a:gd name="connsiteY1" fmla="*/ 1469571 h 1541630"/>
                <a:gd name="connsiteX0" fmla="*/ 4895690 w 5518266"/>
                <a:gd name="connsiteY0" fmla="*/ 0 h 1469571"/>
                <a:gd name="connsiteX1" fmla="*/ 0 w 5518266"/>
                <a:gd name="connsiteY1" fmla="*/ 1469571 h 1469571"/>
                <a:gd name="connsiteX0" fmla="*/ 4895690 w 5615131"/>
                <a:gd name="connsiteY0" fmla="*/ 0 h 1502272"/>
                <a:gd name="connsiteX1" fmla="*/ 0 w 5615131"/>
                <a:gd name="connsiteY1" fmla="*/ 1469571 h 1502272"/>
                <a:gd name="connsiteX0" fmla="*/ 4228096 w 4947537"/>
                <a:gd name="connsiteY0" fmla="*/ 0 h 1567543"/>
                <a:gd name="connsiteX1" fmla="*/ 0 w 4947537"/>
                <a:gd name="connsiteY1" fmla="*/ 1567543 h 1567543"/>
                <a:gd name="connsiteX0" fmla="*/ 0 w 5038794"/>
                <a:gd name="connsiteY0" fmla="*/ 0 h 3415617"/>
                <a:gd name="connsiteX1" fmla="*/ 4947537 w 5038794"/>
                <a:gd name="connsiteY1" fmla="*/ 3415617 h 3415617"/>
                <a:gd name="connsiteX0" fmla="*/ 50181987 w 55220781"/>
                <a:gd name="connsiteY0" fmla="*/ 202303 h 3617920"/>
                <a:gd name="connsiteX1" fmla="*/ 55129524 w 55220781"/>
                <a:gd name="connsiteY1" fmla="*/ 3617920 h 3617920"/>
                <a:gd name="connsiteX0" fmla="*/ 50181987 w 50181987"/>
                <a:gd name="connsiteY0" fmla="*/ 202303 h 3528837"/>
                <a:gd name="connsiteX1" fmla="*/ 20496764 w 50181987"/>
                <a:gd name="connsiteY1" fmla="*/ 3528837 h 3528837"/>
              </a:gdLst>
              <a:ahLst/>
              <a:cxnLst>
                <a:cxn ang="0">
                  <a:pos x="connsiteX0" y="connsiteY0"/>
                </a:cxn>
                <a:cxn ang="0">
                  <a:pos x="connsiteX1" y="connsiteY1"/>
                </a:cxn>
              </a:cxnLst>
              <a:rect l="l" t="t" r="r" b="b"/>
              <a:pathLst>
                <a:path w="50181987" h="3528837">
                  <a:moveTo>
                    <a:pt x="50181987" y="202303"/>
                  </a:moveTo>
                  <a:cubicBezTo>
                    <a:pt x="0" y="0"/>
                    <a:pt x="20588022" y="2987711"/>
                    <a:pt x="20496764" y="3528837"/>
                  </a:cubicBezTo>
                </a:path>
              </a:pathLst>
            </a:custGeom>
            <a:ln w="19050">
              <a:solidFill>
                <a:srgbClr val="C0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7" name="Freeform 16"/>
            <p:cNvSpPr/>
            <p:nvPr/>
          </p:nvSpPr>
          <p:spPr>
            <a:xfrm rot="10800000" flipV="1">
              <a:off x="2203762" y="402388"/>
              <a:ext cx="2057400" cy="1008487"/>
            </a:xfrm>
            <a:custGeom>
              <a:avLst/>
              <a:gdLst>
                <a:gd name="connsiteX0" fmla="*/ 1047750 w 1047750"/>
                <a:gd name="connsiteY0" fmla="*/ 441325 h 441325"/>
                <a:gd name="connsiteX1" fmla="*/ 733425 w 1047750"/>
                <a:gd name="connsiteY1" fmla="*/ 60325 h 441325"/>
                <a:gd name="connsiteX2" fmla="*/ 0 w 1047750"/>
                <a:gd name="connsiteY2" fmla="*/ 79375 h 441325"/>
                <a:gd name="connsiteX0" fmla="*/ 3882575 w 4215347"/>
                <a:gd name="connsiteY0" fmla="*/ 472546 h 1021821"/>
                <a:gd name="connsiteX1" fmla="*/ 3568250 w 4215347"/>
                <a:gd name="connsiteY1" fmla="*/ 91546 h 1021821"/>
                <a:gd name="connsiteX2" fmla="*/ 0 w 4215347"/>
                <a:gd name="connsiteY2" fmla="*/ 1021821 h 1021821"/>
                <a:gd name="connsiteX0" fmla="*/ 3882575 w 3882575"/>
                <a:gd name="connsiteY0" fmla="*/ 160338 h 709613"/>
                <a:gd name="connsiteX1" fmla="*/ 1469909 w 3882575"/>
                <a:gd name="connsiteY1" fmla="*/ 252412 h 709613"/>
                <a:gd name="connsiteX2" fmla="*/ 0 w 3882575"/>
                <a:gd name="connsiteY2" fmla="*/ 709613 h 709613"/>
                <a:gd name="connsiteX0" fmla="*/ 2834825 w 2834825"/>
                <a:gd name="connsiteY0" fmla="*/ 203200 h 508001"/>
                <a:gd name="connsiteX1" fmla="*/ 1469909 w 2834825"/>
                <a:gd name="connsiteY1" fmla="*/ 50800 h 508001"/>
                <a:gd name="connsiteX2" fmla="*/ 0 w 2834825"/>
                <a:gd name="connsiteY2" fmla="*/ 508001 h 508001"/>
                <a:gd name="connsiteX0" fmla="*/ 2834825 w 2834825"/>
                <a:gd name="connsiteY0" fmla="*/ 0 h 304801"/>
                <a:gd name="connsiteX1" fmla="*/ 0 w 2834825"/>
                <a:gd name="connsiteY1" fmla="*/ 304801 h 304801"/>
                <a:gd name="connsiteX0" fmla="*/ 2624838 w 2624838"/>
                <a:gd name="connsiteY0" fmla="*/ 0 h 533401"/>
                <a:gd name="connsiteX1" fmla="*/ 0 w 2624838"/>
                <a:gd name="connsiteY1" fmla="*/ 533401 h 533401"/>
                <a:gd name="connsiteX0" fmla="*/ 2624838 w 2624838"/>
                <a:gd name="connsiteY0" fmla="*/ 18143 h 551544"/>
                <a:gd name="connsiteX1" fmla="*/ 0 w 2624838"/>
                <a:gd name="connsiteY1" fmla="*/ 551544 h 551544"/>
                <a:gd name="connsiteX0" fmla="*/ 2624838 w 2624838"/>
                <a:gd name="connsiteY0" fmla="*/ 18143 h 551544"/>
                <a:gd name="connsiteX1" fmla="*/ 0 w 2624838"/>
                <a:gd name="connsiteY1" fmla="*/ 551544 h 551544"/>
                <a:gd name="connsiteX0" fmla="*/ 2209865 w 10479430"/>
                <a:gd name="connsiteY0" fmla="*/ 18143 h 2227944"/>
                <a:gd name="connsiteX1" fmla="*/ 10204449 w 10479430"/>
                <a:gd name="connsiteY1" fmla="*/ 2227944 h 2227944"/>
                <a:gd name="connsiteX0" fmla="*/ 2209865 w 13821080"/>
                <a:gd name="connsiteY0" fmla="*/ 18143 h 2227944"/>
                <a:gd name="connsiteX1" fmla="*/ 10204449 w 13821080"/>
                <a:gd name="connsiteY1" fmla="*/ 2227944 h 2227944"/>
                <a:gd name="connsiteX0" fmla="*/ 2209865 w 6418691"/>
                <a:gd name="connsiteY0" fmla="*/ 18143 h 1008743"/>
                <a:gd name="connsiteX1" fmla="*/ 2802060 w 6418691"/>
                <a:gd name="connsiteY1" fmla="*/ 1008743 h 1008743"/>
                <a:gd name="connsiteX0" fmla="*/ 0 w 4208826"/>
                <a:gd name="connsiteY0" fmla="*/ 0 h 990600"/>
                <a:gd name="connsiteX1" fmla="*/ 592195 w 4208826"/>
                <a:gd name="connsiteY1" fmla="*/ 990600 h 990600"/>
                <a:gd name="connsiteX0" fmla="*/ 0 w 5985404"/>
                <a:gd name="connsiteY0" fmla="*/ 0 h 914401"/>
                <a:gd name="connsiteX1" fmla="*/ 2368773 w 5985404"/>
                <a:gd name="connsiteY1" fmla="*/ 914401 h 914401"/>
                <a:gd name="connsiteX0" fmla="*/ 0 w 6577599"/>
                <a:gd name="connsiteY0" fmla="*/ 0 h 990602"/>
                <a:gd name="connsiteX1" fmla="*/ 2960968 w 6577599"/>
                <a:gd name="connsiteY1" fmla="*/ 990602 h 990602"/>
                <a:gd name="connsiteX0" fmla="*/ 0 w 6577599"/>
                <a:gd name="connsiteY0" fmla="*/ 0 h 990602"/>
                <a:gd name="connsiteX1" fmla="*/ 2960968 w 6577599"/>
                <a:gd name="connsiteY1" fmla="*/ 990602 h 990602"/>
                <a:gd name="connsiteX0" fmla="*/ 0 w 13091693"/>
                <a:gd name="connsiteY0" fmla="*/ 0 h 1676402"/>
                <a:gd name="connsiteX1" fmla="*/ 9475063 w 13091693"/>
                <a:gd name="connsiteY1" fmla="*/ 1676402 h 1676402"/>
                <a:gd name="connsiteX0" fmla="*/ 0 w 5689300"/>
                <a:gd name="connsiteY0" fmla="*/ 0 h 1066800"/>
                <a:gd name="connsiteX1" fmla="*/ 2072670 w 5689300"/>
                <a:gd name="connsiteY1" fmla="*/ 1066800 h 1066800"/>
                <a:gd name="connsiteX0" fmla="*/ 0 w 11611214"/>
                <a:gd name="connsiteY0" fmla="*/ 0 h 1752600"/>
                <a:gd name="connsiteX1" fmla="*/ 7994584 w 11611214"/>
                <a:gd name="connsiteY1" fmla="*/ 1752600 h 1752600"/>
                <a:gd name="connsiteX0" fmla="*/ 0 w 6577587"/>
                <a:gd name="connsiteY0" fmla="*/ 0 h 685800"/>
                <a:gd name="connsiteX1" fmla="*/ 2960957 w 6577587"/>
                <a:gd name="connsiteY1" fmla="*/ 685800 h 685800"/>
                <a:gd name="connsiteX0" fmla="*/ 1036304 w 3997261"/>
                <a:gd name="connsiteY0" fmla="*/ 0 h 685800"/>
                <a:gd name="connsiteX1" fmla="*/ 3997261 w 3997261"/>
                <a:gd name="connsiteY1" fmla="*/ 685800 h 685800"/>
                <a:gd name="connsiteX0" fmla="*/ 0 w 4737531"/>
                <a:gd name="connsiteY0" fmla="*/ 0 h 685800"/>
                <a:gd name="connsiteX1" fmla="*/ 4737531 w 4737531"/>
                <a:gd name="connsiteY1" fmla="*/ 685800 h 685800"/>
                <a:gd name="connsiteX0" fmla="*/ 4589452 w 5171346"/>
                <a:gd name="connsiteY0" fmla="*/ 1168400 h 1563914"/>
                <a:gd name="connsiteX1" fmla="*/ 3997261 w 5171346"/>
                <a:gd name="connsiteY1" fmla="*/ 25400 h 1563914"/>
                <a:gd name="connsiteX0" fmla="*/ 0 w 4145340"/>
                <a:gd name="connsiteY0" fmla="*/ 330200 h 725714"/>
                <a:gd name="connsiteX1" fmla="*/ 4145339 w 4145340"/>
                <a:gd name="connsiteY1" fmla="*/ 25400 h 725714"/>
                <a:gd name="connsiteX0" fmla="*/ 0 w 4145340"/>
                <a:gd name="connsiteY0" fmla="*/ 475343 h 475343"/>
                <a:gd name="connsiteX1" fmla="*/ 4145339 w 4145340"/>
                <a:gd name="connsiteY1" fmla="*/ 170543 h 475343"/>
                <a:gd name="connsiteX0" fmla="*/ 0 w 4166521"/>
                <a:gd name="connsiteY0" fmla="*/ 475343 h 776514"/>
                <a:gd name="connsiteX1" fmla="*/ 4145339 w 4166521"/>
                <a:gd name="connsiteY1" fmla="*/ 170543 h 776514"/>
                <a:gd name="connsiteX0" fmla="*/ 0 w 4166521"/>
                <a:gd name="connsiteY0" fmla="*/ 685800 h 685800"/>
                <a:gd name="connsiteX1" fmla="*/ 4145340 w 4166521"/>
                <a:gd name="connsiteY1" fmla="*/ 0 h 685800"/>
                <a:gd name="connsiteX0" fmla="*/ 0 w 4145339"/>
                <a:gd name="connsiteY0" fmla="*/ 685800 h 685800"/>
                <a:gd name="connsiteX1" fmla="*/ 4145340 w 4145339"/>
                <a:gd name="connsiteY1" fmla="*/ 0 h 685800"/>
                <a:gd name="connsiteX0" fmla="*/ 0 w 3783033"/>
                <a:gd name="connsiteY0" fmla="*/ 475343 h 1026886"/>
                <a:gd name="connsiteX1" fmla="*/ 3783034 w 3783033"/>
                <a:gd name="connsiteY1" fmla="*/ 671286 h 1026886"/>
                <a:gd name="connsiteX0" fmla="*/ 0 w 3783033"/>
                <a:gd name="connsiteY0" fmla="*/ 137885 h 689428"/>
                <a:gd name="connsiteX1" fmla="*/ 3783034 w 3783033"/>
                <a:gd name="connsiteY1" fmla="*/ 333828 h 689428"/>
                <a:gd name="connsiteX0" fmla="*/ 0 w 3783033"/>
                <a:gd name="connsiteY0" fmla="*/ 137885 h 1513113"/>
                <a:gd name="connsiteX1" fmla="*/ 3783034 w 3783033"/>
                <a:gd name="connsiteY1" fmla="*/ 1157513 h 1513113"/>
                <a:gd name="connsiteX0" fmla="*/ 0 w 3783033"/>
                <a:gd name="connsiteY0" fmla="*/ 0 h 1375228"/>
                <a:gd name="connsiteX1" fmla="*/ 3783034 w 3783033"/>
                <a:gd name="connsiteY1" fmla="*/ 1019628 h 1375228"/>
                <a:gd name="connsiteX0" fmla="*/ 0 w 2447845"/>
                <a:gd name="connsiteY0" fmla="*/ 0 h 2550885"/>
                <a:gd name="connsiteX1" fmla="*/ 2447846 w 2447845"/>
                <a:gd name="connsiteY1" fmla="*/ 2195285 h 2550885"/>
                <a:gd name="connsiteX0" fmla="*/ 6021810 w 6644386"/>
                <a:gd name="connsiteY0" fmla="*/ 0 h 1825171"/>
                <a:gd name="connsiteX1" fmla="*/ 1126120 w 6644386"/>
                <a:gd name="connsiteY1" fmla="*/ 1469571 h 1825171"/>
                <a:gd name="connsiteX0" fmla="*/ 4895690 w 5518266"/>
                <a:gd name="connsiteY0" fmla="*/ 0 h 1541630"/>
                <a:gd name="connsiteX1" fmla="*/ 0 w 5518266"/>
                <a:gd name="connsiteY1" fmla="*/ 1469571 h 1541630"/>
                <a:gd name="connsiteX0" fmla="*/ 4895690 w 5518266"/>
                <a:gd name="connsiteY0" fmla="*/ 0 h 1469571"/>
                <a:gd name="connsiteX1" fmla="*/ 0 w 5518266"/>
                <a:gd name="connsiteY1" fmla="*/ 1469571 h 1469571"/>
                <a:gd name="connsiteX0" fmla="*/ 4895690 w 5615131"/>
                <a:gd name="connsiteY0" fmla="*/ 0 h 1502272"/>
                <a:gd name="connsiteX1" fmla="*/ 0 w 5615131"/>
                <a:gd name="connsiteY1" fmla="*/ 1469571 h 1502272"/>
                <a:gd name="connsiteX0" fmla="*/ 4228096 w 4947537"/>
                <a:gd name="connsiteY0" fmla="*/ 0 h 1567543"/>
                <a:gd name="connsiteX1" fmla="*/ 0 w 4947537"/>
                <a:gd name="connsiteY1" fmla="*/ 1567543 h 1567543"/>
                <a:gd name="connsiteX0" fmla="*/ 0 w 5038794"/>
                <a:gd name="connsiteY0" fmla="*/ 0 h 3415617"/>
                <a:gd name="connsiteX1" fmla="*/ 4947537 w 5038794"/>
                <a:gd name="connsiteY1" fmla="*/ 3415617 h 3415617"/>
                <a:gd name="connsiteX0" fmla="*/ 50181987 w 55220781"/>
                <a:gd name="connsiteY0" fmla="*/ 202303 h 3617920"/>
                <a:gd name="connsiteX1" fmla="*/ 55129524 w 55220781"/>
                <a:gd name="connsiteY1" fmla="*/ 3617920 h 3617920"/>
                <a:gd name="connsiteX0" fmla="*/ 50181987 w 50181987"/>
                <a:gd name="connsiteY0" fmla="*/ 202303 h 3528837"/>
                <a:gd name="connsiteX1" fmla="*/ 20496764 w 50181987"/>
                <a:gd name="connsiteY1" fmla="*/ 3528837 h 3528837"/>
                <a:gd name="connsiteX0" fmla="*/ 71739289 w 71739290"/>
                <a:gd name="connsiteY0" fmla="*/ 202303 h 1495955"/>
                <a:gd name="connsiteX1" fmla="*/ 0 w 71739290"/>
                <a:gd name="connsiteY1" fmla="*/ 1495955 h 1495955"/>
                <a:gd name="connsiteX0" fmla="*/ 71739289 w 71739290"/>
                <a:gd name="connsiteY0" fmla="*/ 0 h 2445877"/>
                <a:gd name="connsiteX1" fmla="*/ 0 w 71739290"/>
                <a:gd name="connsiteY1" fmla="*/ 1293652 h 2445877"/>
                <a:gd name="connsiteX0" fmla="*/ 66791753 w 66791753"/>
                <a:gd name="connsiteY0" fmla="*/ 0 h 2445877"/>
                <a:gd name="connsiteX1" fmla="*/ 0 w 66791753"/>
                <a:gd name="connsiteY1" fmla="*/ 1478459 h 2445877"/>
                <a:gd name="connsiteX0" fmla="*/ 66791753 w 66791753"/>
                <a:gd name="connsiteY0" fmla="*/ 0 h 2445877"/>
                <a:gd name="connsiteX1" fmla="*/ 0 w 66791753"/>
                <a:gd name="connsiteY1" fmla="*/ 1848074 h 2445877"/>
                <a:gd name="connsiteX0" fmla="*/ 66791753 w 66791753"/>
                <a:gd name="connsiteY0" fmla="*/ 0 h 2445877"/>
                <a:gd name="connsiteX1" fmla="*/ 0 w 66791753"/>
                <a:gd name="connsiteY1" fmla="*/ 1848074 h 2445877"/>
              </a:gdLst>
              <a:ahLst/>
              <a:cxnLst>
                <a:cxn ang="0">
                  <a:pos x="connsiteX0" y="connsiteY0"/>
                </a:cxn>
                <a:cxn ang="0">
                  <a:pos x="connsiteX1" y="connsiteY1"/>
                </a:cxn>
              </a:cxnLst>
              <a:rect l="l" t="t" r="r" b="b"/>
              <a:pathLst>
                <a:path w="66791753" h="2445877">
                  <a:moveTo>
                    <a:pt x="66791753" y="0"/>
                  </a:moveTo>
                  <a:cubicBezTo>
                    <a:pt x="53017830" y="2445877"/>
                    <a:pt x="1080764" y="887328"/>
                    <a:pt x="0" y="1848074"/>
                  </a:cubicBezTo>
                </a:path>
              </a:pathLst>
            </a:custGeom>
            <a:ln w="19050">
              <a:solidFill>
                <a:srgbClr val="C0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sp>
        <p:nvSpPr>
          <p:cNvPr id="12" name="TextBox 11"/>
          <p:cNvSpPr txBox="1"/>
          <p:nvPr/>
        </p:nvSpPr>
        <p:spPr>
          <a:xfrm>
            <a:off x="914400" y="4800600"/>
            <a:ext cx="6705600" cy="1200329"/>
          </a:xfrm>
          <a:prstGeom prst="rect">
            <a:avLst/>
          </a:prstGeom>
          <a:noFill/>
        </p:spPr>
        <p:txBody>
          <a:bodyPr wrap="square" rtlCol="0">
            <a:spAutoFit/>
          </a:bodyPr>
          <a:lstStyle/>
          <a:p>
            <a:r>
              <a:rPr lang="en-GB" sz="2400" dirty="0">
                <a:latin typeface="Consolas" pitchFamily="49" charset="0"/>
                <a:cs typeface="Consolas" pitchFamily="49" charset="0"/>
              </a:rPr>
              <a:t>type Result&lt;'</a:t>
            </a:r>
            <a:r>
              <a:rPr lang="en-GB" sz="2400" dirty="0" err="1">
                <a:latin typeface="Consolas" pitchFamily="49" charset="0"/>
                <a:cs typeface="Consolas" pitchFamily="49" charset="0"/>
              </a:rPr>
              <a:t>TEntity</a:t>
            </a:r>
            <a:r>
              <a:rPr lang="en-GB" sz="2400" dirty="0">
                <a:latin typeface="Consolas" pitchFamily="49" charset="0"/>
                <a:cs typeface="Consolas" pitchFamily="49" charset="0"/>
              </a:rPr>
              <a:t>&gt; = </a:t>
            </a:r>
          </a:p>
          <a:p>
            <a:r>
              <a:rPr lang="en-GB" sz="2400" dirty="0">
                <a:latin typeface="Consolas" pitchFamily="49" charset="0"/>
                <a:cs typeface="Consolas" pitchFamily="49" charset="0"/>
              </a:rPr>
              <a:t>    | </a:t>
            </a:r>
            <a:r>
              <a:rPr lang="en-GB" sz="2400" dirty="0">
                <a:solidFill>
                  <a:srgbClr val="00B050"/>
                </a:solidFill>
                <a:latin typeface="Consolas" pitchFamily="49" charset="0"/>
                <a:cs typeface="Consolas" pitchFamily="49" charset="0"/>
              </a:rPr>
              <a:t>Success</a:t>
            </a:r>
            <a:r>
              <a:rPr lang="en-GB" sz="2400" dirty="0">
                <a:latin typeface="Consolas" pitchFamily="49" charset="0"/>
                <a:cs typeface="Consolas" pitchFamily="49" charset="0"/>
              </a:rPr>
              <a:t> of '</a:t>
            </a:r>
            <a:r>
              <a:rPr lang="en-GB" sz="2400" dirty="0" err="1">
                <a:latin typeface="Consolas" pitchFamily="49" charset="0"/>
                <a:cs typeface="Consolas" pitchFamily="49" charset="0"/>
              </a:rPr>
              <a:t>TEntity</a:t>
            </a:r>
            <a:endParaRPr lang="en-GB" sz="2400" dirty="0">
              <a:latin typeface="Consolas" pitchFamily="49" charset="0"/>
              <a:cs typeface="Consolas" pitchFamily="49" charset="0"/>
            </a:endParaRPr>
          </a:p>
          <a:p>
            <a:r>
              <a:rPr lang="en-GB" sz="2400" dirty="0">
                <a:latin typeface="Consolas" pitchFamily="49" charset="0"/>
                <a:cs typeface="Consolas" pitchFamily="49" charset="0"/>
              </a:rPr>
              <a:t>    | </a:t>
            </a:r>
            <a:r>
              <a:rPr lang="en-GB" sz="2400" dirty="0">
                <a:solidFill>
                  <a:srgbClr val="C00000"/>
                </a:solidFill>
                <a:latin typeface="Consolas" pitchFamily="49" charset="0"/>
                <a:cs typeface="Consolas" pitchFamily="49" charset="0"/>
              </a:rPr>
              <a:t>Failure</a:t>
            </a:r>
            <a:r>
              <a:rPr lang="en-GB" sz="2400" dirty="0">
                <a:latin typeface="Consolas" pitchFamily="49" charset="0"/>
                <a:cs typeface="Consolas" pitchFamily="49" charset="0"/>
              </a:rPr>
              <a:t> of </a:t>
            </a:r>
            <a:r>
              <a:rPr lang="en-GB" sz="2400" dirty="0" err="1">
                <a:latin typeface="Consolas" pitchFamily="49" charset="0"/>
                <a:cs typeface="Consolas" pitchFamily="49" charset="0"/>
              </a:rPr>
              <a:t>ErrorMessage</a:t>
            </a:r>
            <a:r>
              <a:rPr lang="en-GB" sz="2400" dirty="0">
                <a:latin typeface="Consolas" pitchFamily="49" charset="0"/>
                <a:cs typeface="Consolas" pitchFamily="49" charset="0"/>
              </a:rPr>
              <a:t> list</a:t>
            </a:r>
          </a:p>
        </p:txBody>
      </p:sp>
      <p:sp>
        <p:nvSpPr>
          <p:cNvPr id="18" name="Rounded Rectangle 17"/>
          <p:cNvSpPr/>
          <p:nvPr/>
        </p:nvSpPr>
        <p:spPr>
          <a:xfrm>
            <a:off x="3810000" y="5562600"/>
            <a:ext cx="3048000" cy="457200"/>
          </a:xfrm>
          <a:prstGeom prst="roundRect">
            <a:avLst/>
          </a:prstGeom>
          <a:solidFill>
            <a:srgbClr val="FFFF99">
              <a:alpha val="16078"/>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Freeform 20"/>
          <p:cNvSpPr/>
          <p:nvPr/>
        </p:nvSpPr>
        <p:spPr>
          <a:xfrm rot="10800000" flipH="1">
            <a:off x="6400800" y="4495799"/>
            <a:ext cx="1219200" cy="990601"/>
          </a:xfrm>
          <a:custGeom>
            <a:avLst/>
            <a:gdLst>
              <a:gd name="connsiteX0" fmla="*/ 1047750 w 1047750"/>
              <a:gd name="connsiteY0" fmla="*/ 441325 h 441325"/>
              <a:gd name="connsiteX1" fmla="*/ 733425 w 1047750"/>
              <a:gd name="connsiteY1" fmla="*/ 60325 h 441325"/>
              <a:gd name="connsiteX2" fmla="*/ 0 w 1047750"/>
              <a:gd name="connsiteY2" fmla="*/ 79375 h 441325"/>
              <a:gd name="connsiteX0" fmla="*/ 3882575 w 4215347"/>
              <a:gd name="connsiteY0" fmla="*/ 472546 h 1021821"/>
              <a:gd name="connsiteX1" fmla="*/ 3568250 w 4215347"/>
              <a:gd name="connsiteY1" fmla="*/ 91546 h 1021821"/>
              <a:gd name="connsiteX2" fmla="*/ 0 w 4215347"/>
              <a:gd name="connsiteY2" fmla="*/ 1021821 h 1021821"/>
              <a:gd name="connsiteX0" fmla="*/ 3882575 w 3882575"/>
              <a:gd name="connsiteY0" fmla="*/ 160338 h 709613"/>
              <a:gd name="connsiteX1" fmla="*/ 1469909 w 3882575"/>
              <a:gd name="connsiteY1" fmla="*/ 252412 h 709613"/>
              <a:gd name="connsiteX2" fmla="*/ 0 w 3882575"/>
              <a:gd name="connsiteY2" fmla="*/ 709613 h 709613"/>
              <a:gd name="connsiteX0" fmla="*/ 2834825 w 2834825"/>
              <a:gd name="connsiteY0" fmla="*/ 203200 h 508001"/>
              <a:gd name="connsiteX1" fmla="*/ 1469909 w 2834825"/>
              <a:gd name="connsiteY1" fmla="*/ 50800 h 508001"/>
              <a:gd name="connsiteX2" fmla="*/ 0 w 2834825"/>
              <a:gd name="connsiteY2" fmla="*/ 508001 h 508001"/>
              <a:gd name="connsiteX0" fmla="*/ 2834825 w 2834825"/>
              <a:gd name="connsiteY0" fmla="*/ 0 h 304801"/>
              <a:gd name="connsiteX1" fmla="*/ 0 w 2834825"/>
              <a:gd name="connsiteY1" fmla="*/ 304801 h 304801"/>
              <a:gd name="connsiteX0" fmla="*/ 2624838 w 2624838"/>
              <a:gd name="connsiteY0" fmla="*/ 0 h 533401"/>
              <a:gd name="connsiteX1" fmla="*/ 0 w 2624838"/>
              <a:gd name="connsiteY1" fmla="*/ 533401 h 533401"/>
              <a:gd name="connsiteX0" fmla="*/ 2624838 w 2624838"/>
              <a:gd name="connsiteY0" fmla="*/ 18143 h 551544"/>
              <a:gd name="connsiteX1" fmla="*/ 0 w 2624838"/>
              <a:gd name="connsiteY1" fmla="*/ 551544 h 551544"/>
              <a:gd name="connsiteX0" fmla="*/ 2624838 w 2624838"/>
              <a:gd name="connsiteY0" fmla="*/ 18143 h 551544"/>
              <a:gd name="connsiteX1" fmla="*/ 0 w 2624838"/>
              <a:gd name="connsiteY1" fmla="*/ 551544 h 551544"/>
              <a:gd name="connsiteX0" fmla="*/ 2209865 w 10479430"/>
              <a:gd name="connsiteY0" fmla="*/ 18143 h 2227944"/>
              <a:gd name="connsiteX1" fmla="*/ 10204449 w 10479430"/>
              <a:gd name="connsiteY1" fmla="*/ 2227944 h 2227944"/>
              <a:gd name="connsiteX0" fmla="*/ 2209865 w 13821080"/>
              <a:gd name="connsiteY0" fmla="*/ 18143 h 2227944"/>
              <a:gd name="connsiteX1" fmla="*/ 10204449 w 13821080"/>
              <a:gd name="connsiteY1" fmla="*/ 2227944 h 2227944"/>
              <a:gd name="connsiteX0" fmla="*/ 2209865 w 6418691"/>
              <a:gd name="connsiteY0" fmla="*/ 18143 h 1008743"/>
              <a:gd name="connsiteX1" fmla="*/ 2802060 w 6418691"/>
              <a:gd name="connsiteY1" fmla="*/ 1008743 h 1008743"/>
              <a:gd name="connsiteX0" fmla="*/ 0 w 4208826"/>
              <a:gd name="connsiteY0" fmla="*/ 0 h 990600"/>
              <a:gd name="connsiteX1" fmla="*/ 592195 w 4208826"/>
              <a:gd name="connsiteY1" fmla="*/ 990600 h 990600"/>
              <a:gd name="connsiteX0" fmla="*/ 0 w 5985404"/>
              <a:gd name="connsiteY0" fmla="*/ 0 h 914401"/>
              <a:gd name="connsiteX1" fmla="*/ 2368773 w 5985404"/>
              <a:gd name="connsiteY1" fmla="*/ 914401 h 914401"/>
              <a:gd name="connsiteX0" fmla="*/ 0 w 6577599"/>
              <a:gd name="connsiteY0" fmla="*/ 0 h 990602"/>
              <a:gd name="connsiteX1" fmla="*/ 2960968 w 6577599"/>
              <a:gd name="connsiteY1" fmla="*/ 990602 h 990602"/>
              <a:gd name="connsiteX0" fmla="*/ 0 w 6577599"/>
              <a:gd name="connsiteY0" fmla="*/ 0 h 990602"/>
              <a:gd name="connsiteX1" fmla="*/ 2960968 w 6577599"/>
              <a:gd name="connsiteY1" fmla="*/ 990602 h 990602"/>
              <a:gd name="connsiteX0" fmla="*/ 0 w 13091693"/>
              <a:gd name="connsiteY0" fmla="*/ 0 h 1676402"/>
              <a:gd name="connsiteX1" fmla="*/ 9475063 w 13091693"/>
              <a:gd name="connsiteY1" fmla="*/ 1676402 h 1676402"/>
              <a:gd name="connsiteX0" fmla="*/ 0 w 5689300"/>
              <a:gd name="connsiteY0" fmla="*/ 0 h 1066800"/>
              <a:gd name="connsiteX1" fmla="*/ 2072670 w 5689300"/>
              <a:gd name="connsiteY1" fmla="*/ 1066800 h 1066800"/>
              <a:gd name="connsiteX0" fmla="*/ 0 w 11611214"/>
              <a:gd name="connsiteY0" fmla="*/ 0 h 1752600"/>
              <a:gd name="connsiteX1" fmla="*/ 7994584 w 11611214"/>
              <a:gd name="connsiteY1" fmla="*/ 1752600 h 1752600"/>
              <a:gd name="connsiteX0" fmla="*/ 0 w 6577587"/>
              <a:gd name="connsiteY0" fmla="*/ 0 h 685800"/>
              <a:gd name="connsiteX1" fmla="*/ 2960957 w 6577587"/>
              <a:gd name="connsiteY1" fmla="*/ 685800 h 685800"/>
              <a:gd name="connsiteX0" fmla="*/ 1036304 w 3997261"/>
              <a:gd name="connsiteY0" fmla="*/ 0 h 685800"/>
              <a:gd name="connsiteX1" fmla="*/ 3997261 w 3997261"/>
              <a:gd name="connsiteY1" fmla="*/ 685800 h 685800"/>
              <a:gd name="connsiteX0" fmla="*/ 0 w 4737531"/>
              <a:gd name="connsiteY0" fmla="*/ 0 h 685800"/>
              <a:gd name="connsiteX1" fmla="*/ 4737531 w 4737531"/>
              <a:gd name="connsiteY1" fmla="*/ 685800 h 685800"/>
              <a:gd name="connsiteX0" fmla="*/ 4589452 w 5171346"/>
              <a:gd name="connsiteY0" fmla="*/ 1168400 h 1563914"/>
              <a:gd name="connsiteX1" fmla="*/ 3997261 w 5171346"/>
              <a:gd name="connsiteY1" fmla="*/ 25400 h 1563914"/>
              <a:gd name="connsiteX0" fmla="*/ 0 w 4145340"/>
              <a:gd name="connsiteY0" fmla="*/ 330200 h 725714"/>
              <a:gd name="connsiteX1" fmla="*/ 4145339 w 4145340"/>
              <a:gd name="connsiteY1" fmla="*/ 25400 h 725714"/>
              <a:gd name="connsiteX0" fmla="*/ 0 w 4145340"/>
              <a:gd name="connsiteY0" fmla="*/ 475343 h 475343"/>
              <a:gd name="connsiteX1" fmla="*/ 4145339 w 4145340"/>
              <a:gd name="connsiteY1" fmla="*/ 170543 h 475343"/>
              <a:gd name="connsiteX0" fmla="*/ 0 w 4166521"/>
              <a:gd name="connsiteY0" fmla="*/ 475343 h 776514"/>
              <a:gd name="connsiteX1" fmla="*/ 4145339 w 4166521"/>
              <a:gd name="connsiteY1" fmla="*/ 170543 h 776514"/>
              <a:gd name="connsiteX0" fmla="*/ 0 w 4166521"/>
              <a:gd name="connsiteY0" fmla="*/ 685800 h 685800"/>
              <a:gd name="connsiteX1" fmla="*/ 4145340 w 4166521"/>
              <a:gd name="connsiteY1" fmla="*/ 0 h 685800"/>
              <a:gd name="connsiteX0" fmla="*/ 6249782 w 10416303"/>
              <a:gd name="connsiteY0" fmla="*/ 685800 h 685800"/>
              <a:gd name="connsiteX1" fmla="*/ 0 w 10416303"/>
              <a:gd name="connsiteY1" fmla="*/ 533400 h 685800"/>
              <a:gd name="connsiteX2" fmla="*/ 10395122 w 10416303"/>
              <a:gd name="connsiteY2" fmla="*/ 0 h 685800"/>
              <a:gd name="connsiteX0" fmla="*/ 6249782 w 10784697"/>
              <a:gd name="connsiteY0" fmla="*/ 616857 h 2213428"/>
              <a:gd name="connsiteX1" fmla="*/ 0 w 10784697"/>
              <a:gd name="connsiteY1" fmla="*/ 464457 h 2213428"/>
              <a:gd name="connsiteX2" fmla="*/ 10763513 w 10784697"/>
              <a:gd name="connsiteY2" fmla="*/ 1607457 h 2213428"/>
              <a:gd name="connsiteX0" fmla="*/ 6249782 w 11479117"/>
              <a:gd name="connsiteY0" fmla="*/ 616857 h 1607457"/>
              <a:gd name="connsiteX1" fmla="*/ 0 w 11479117"/>
              <a:gd name="connsiteY1" fmla="*/ 464457 h 1607457"/>
              <a:gd name="connsiteX2" fmla="*/ 10763513 w 11479117"/>
              <a:gd name="connsiteY2" fmla="*/ 1607457 h 1607457"/>
              <a:gd name="connsiteX0" fmla="*/ 0 w 4513731"/>
              <a:gd name="connsiteY0" fmla="*/ 0 h 990600"/>
              <a:gd name="connsiteX1" fmla="*/ 4513731 w 4513731"/>
              <a:gd name="connsiteY1" fmla="*/ 990600 h 990600"/>
              <a:gd name="connsiteX0" fmla="*/ 0 w 10416302"/>
              <a:gd name="connsiteY0" fmla="*/ 0 h 1219201"/>
              <a:gd name="connsiteX1" fmla="*/ 10416302 w 10416302"/>
              <a:gd name="connsiteY1" fmla="*/ 1219201 h 1219201"/>
              <a:gd name="connsiteX0" fmla="*/ 0 w 10416302"/>
              <a:gd name="connsiteY0" fmla="*/ 0 h 1219201"/>
              <a:gd name="connsiteX1" fmla="*/ 10416302 w 10416302"/>
              <a:gd name="connsiteY1" fmla="*/ 1219201 h 1219201"/>
              <a:gd name="connsiteX0" fmla="*/ 0 w 10416302"/>
              <a:gd name="connsiteY0" fmla="*/ 0 h 1219201"/>
              <a:gd name="connsiteX1" fmla="*/ 10416302 w 10416302"/>
              <a:gd name="connsiteY1" fmla="*/ 1219201 h 1219201"/>
            </a:gdLst>
            <a:ahLst/>
            <a:cxnLst>
              <a:cxn ang="0">
                <a:pos x="connsiteX0" y="connsiteY0"/>
              </a:cxn>
              <a:cxn ang="0">
                <a:pos x="connsiteX1" y="connsiteY1"/>
              </a:cxn>
            </a:cxnLst>
            <a:rect l="l" t="t" r="r" b="b"/>
            <a:pathLst>
              <a:path w="10416302" h="1219201">
                <a:moveTo>
                  <a:pt x="0" y="0"/>
                </a:moveTo>
                <a:cubicBezTo>
                  <a:pt x="2331270" y="624114"/>
                  <a:pt x="9424275" y="801915"/>
                  <a:pt x="10416302" y="1219201"/>
                </a:cubicBezTo>
              </a:path>
            </a:pathLst>
          </a:custGeom>
          <a:ln w="19050">
            <a:solidFill>
              <a:srgbClr val="C0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Handling lists of errors</a:t>
            </a:r>
          </a:p>
        </p:txBody>
      </p:sp>
      <p:sp>
        <p:nvSpPr>
          <p:cNvPr id="3" name="TextBox 2"/>
          <p:cNvSpPr txBox="1"/>
          <p:nvPr/>
        </p:nvSpPr>
        <p:spPr>
          <a:xfrm>
            <a:off x="1447800" y="2209800"/>
            <a:ext cx="6553200" cy="1323439"/>
          </a:xfrm>
          <a:prstGeom prst="rect">
            <a:avLst/>
          </a:prstGeom>
          <a:noFill/>
        </p:spPr>
        <p:txBody>
          <a:bodyPr wrap="square" rtlCol="0">
            <a:spAutoFit/>
          </a:bodyPr>
          <a:lstStyle/>
          <a:p>
            <a:r>
              <a:rPr lang="en-GB" sz="1600" dirty="0">
                <a:latin typeface="Consolas" pitchFamily="49" charset="0"/>
                <a:cs typeface="Consolas" pitchFamily="49" charset="0"/>
              </a:rPr>
              <a:t>let </a:t>
            </a:r>
            <a:r>
              <a:rPr lang="en-GB" sz="1600" b="1" dirty="0" err="1">
                <a:latin typeface="Consolas" pitchFamily="49" charset="0"/>
                <a:cs typeface="Consolas" pitchFamily="49" charset="0"/>
              </a:rPr>
              <a:t>errToString</a:t>
            </a:r>
            <a:r>
              <a:rPr lang="en-GB" sz="1600" dirty="0">
                <a:latin typeface="Consolas" pitchFamily="49" charset="0"/>
                <a:cs typeface="Consolas" pitchFamily="49" charset="0"/>
              </a:rPr>
              <a:t> err = </a:t>
            </a:r>
          </a:p>
          <a:p>
            <a:r>
              <a:rPr lang="en-GB" sz="1600" dirty="0">
                <a:latin typeface="Consolas" pitchFamily="49" charset="0"/>
                <a:cs typeface="Consolas" pitchFamily="49" charset="0"/>
              </a:rPr>
              <a:t>  match err with</a:t>
            </a:r>
          </a:p>
          <a:p>
            <a:r>
              <a:rPr lang="en-GB" sz="1600" dirty="0">
                <a:latin typeface="Consolas" pitchFamily="49" charset="0"/>
                <a:cs typeface="Consolas" pitchFamily="49" charset="0"/>
              </a:rPr>
              <a:t>  | </a:t>
            </a:r>
            <a:r>
              <a:rPr lang="en-GB" sz="1600" dirty="0" err="1">
                <a:latin typeface="Consolas" pitchFamily="49" charset="0"/>
                <a:cs typeface="Consolas" pitchFamily="49" charset="0"/>
              </a:rPr>
              <a:t>NameMustNotBeBlank</a:t>
            </a:r>
            <a:r>
              <a:rPr lang="en-GB" sz="1600" dirty="0">
                <a:latin typeface="Consolas" pitchFamily="49" charset="0"/>
                <a:cs typeface="Consolas" pitchFamily="49" charset="0"/>
              </a:rPr>
              <a:t> -&gt; "Name must not be blank" </a:t>
            </a:r>
          </a:p>
          <a:p>
            <a:r>
              <a:rPr lang="en-GB" sz="1600" dirty="0">
                <a:latin typeface="Consolas" pitchFamily="49" charset="0"/>
                <a:cs typeface="Consolas" pitchFamily="49" charset="0"/>
              </a:rPr>
              <a:t>  | </a:t>
            </a:r>
            <a:r>
              <a:rPr lang="en-GB" sz="1600" dirty="0" err="1">
                <a:latin typeface="Consolas" pitchFamily="49" charset="0"/>
                <a:cs typeface="Consolas" pitchFamily="49" charset="0"/>
              </a:rPr>
              <a:t>EmailMustNotBeBlank</a:t>
            </a:r>
            <a:r>
              <a:rPr lang="en-GB" sz="1600" dirty="0">
                <a:latin typeface="Consolas" pitchFamily="49" charset="0"/>
                <a:cs typeface="Consolas" pitchFamily="49" charset="0"/>
              </a:rPr>
              <a:t> -&gt; "Email must not be blank" </a:t>
            </a:r>
          </a:p>
          <a:p>
            <a:r>
              <a:rPr lang="en-GB" sz="1600" dirty="0">
                <a:latin typeface="Consolas" pitchFamily="49" charset="0"/>
                <a:cs typeface="Consolas" pitchFamily="49" charset="0"/>
              </a:rPr>
              <a:t>  // etc</a:t>
            </a:r>
          </a:p>
        </p:txBody>
      </p:sp>
      <p:grpSp>
        <p:nvGrpSpPr>
          <p:cNvPr id="4" name="Group 3"/>
          <p:cNvGrpSpPr/>
          <p:nvPr/>
        </p:nvGrpSpPr>
        <p:grpSpPr>
          <a:xfrm>
            <a:off x="3200400" y="762000"/>
            <a:ext cx="1776543" cy="948589"/>
            <a:chOff x="6629400" y="5105400"/>
            <a:chExt cx="1776543" cy="948589"/>
          </a:xfrm>
        </p:grpSpPr>
        <p:pic>
          <p:nvPicPr>
            <p:cNvPr id="5" name="Picture 2"/>
            <p:cNvPicPr>
              <a:picLocks noChangeAspect="1" noChangeArrowheads="1"/>
            </p:cNvPicPr>
            <p:nvPr/>
          </p:nvPicPr>
          <p:blipFill>
            <a:blip r:embed="rId2" cstate="print"/>
            <a:srcRect l="9642" r="3575"/>
            <a:stretch>
              <a:fillRect/>
            </a:stretch>
          </p:blipFill>
          <p:spPr bwMode="auto">
            <a:xfrm>
              <a:off x="6629400" y="5217160"/>
              <a:ext cx="1776543" cy="821457"/>
            </a:xfrm>
            <a:prstGeom prst="rect">
              <a:avLst/>
            </a:prstGeom>
            <a:noFill/>
            <a:ln w="9525">
              <a:noFill/>
              <a:miter lim="800000"/>
              <a:headEnd/>
              <a:tailEnd/>
            </a:ln>
          </p:spPr>
        </p:pic>
        <p:sp>
          <p:nvSpPr>
            <p:cNvPr id="6" name="Rectangle 5"/>
            <p:cNvSpPr/>
            <p:nvPr/>
          </p:nvSpPr>
          <p:spPr>
            <a:xfrm>
              <a:off x="6858000" y="5105400"/>
              <a:ext cx="1371600" cy="948589"/>
            </a:xfrm>
            <a:prstGeom prst="rect">
              <a:avLst/>
            </a:prstGeom>
            <a:solidFill>
              <a:srgbClr val="BFBFBF">
                <a:alpha val="41961"/>
              </a:srgb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t" anchorCtr="0"/>
            <a:lstStyle/>
            <a:p>
              <a:pPr algn="ctr"/>
              <a:r>
                <a:rPr lang="en-GB" sz="1600" dirty="0" err="1">
                  <a:solidFill>
                    <a:schemeClr val="tx1"/>
                  </a:solidFill>
                  <a:cs typeface="Consolas" pitchFamily="49" charset="0"/>
                </a:rPr>
                <a:t>returnMessage</a:t>
              </a:r>
              <a:endParaRPr lang="en-GB" sz="1600" dirty="0">
                <a:solidFill>
                  <a:schemeClr val="tx1"/>
                </a:solidFill>
              </a:endParaRPr>
            </a:p>
          </p:txBody>
        </p:sp>
      </p:grpSp>
      <p:grpSp>
        <p:nvGrpSpPr>
          <p:cNvPr id="7" name="Group 33"/>
          <p:cNvGrpSpPr/>
          <p:nvPr/>
        </p:nvGrpSpPr>
        <p:grpSpPr>
          <a:xfrm>
            <a:off x="3276600" y="5410200"/>
            <a:ext cx="4495801" cy="1103531"/>
            <a:chOff x="2127561" y="3221788"/>
            <a:chExt cx="4495801" cy="1103531"/>
          </a:xfrm>
        </p:grpSpPr>
        <p:sp>
          <p:nvSpPr>
            <p:cNvPr id="8" name="TextBox 7"/>
            <p:cNvSpPr txBox="1"/>
            <p:nvPr/>
          </p:nvSpPr>
          <p:spPr>
            <a:xfrm>
              <a:off x="4261162" y="3678988"/>
              <a:ext cx="2362200" cy="646331"/>
            </a:xfrm>
            <a:prstGeom prst="rect">
              <a:avLst/>
            </a:prstGeom>
            <a:noFill/>
          </p:spPr>
          <p:txBody>
            <a:bodyPr wrap="square" rtlCol="0">
              <a:spAutoFit/>
            </a:bodyPr>
            <a:lstStyle/>
            <a:p>
              <a:pPr algn="ctr"/>
              <a:r>
                <a:rPr lang="en-GB" dirty="0">
                  <a:solidFill>
                    <a:srgbClr val="C00000"/>
                  </a:solidFill>
                  <a:latin typeface="Conformity" pitchFamily="2" charset="0"/>
                </a:rPr>
                <a:t>Collapse a list of strings into a single string</a:t>
              </a:r>
            </a:p>
          </p:txBody>
        </p:sp>
        <p:sp>
          <p:nvSpPr>
            <p:cNvPr id="9" name="Freeform 8"/>
            <p:cNvSpPr/>
            <p:nvPr/>
          </p:nvSpPr>
          <p:spPr>
            <a:xfrm rot="10800000" flipH="1">
              <a:off x="2127561" y="3221788"/>
              <a:ext cx="2438401" cy="862504"/>
            </a:xfrm>
            <a:custGeom>
              <a:avLst/>
              <a:gdLst>
                <a:gd name="connsiteX0" fmla="*/ 1047750 w 1047750"/>
                <a:gd name="connsiteY0" fmla="*/ 441325 h 441325"/>
                <a:gd name="connsiteX1" fmla="*/ 733425 w 1047750"/>
                <a:gd name="connsiteY1" fmla="*/ 60325 h 441325"/>
                <a:gd name="connsiteX2" fmla="*/ 0 w 1047750"/>
                <a:gd name="connsiteY2" fmla="*/ 79375 h 441325"/>
                <a:gd name="connsiteX0" fmla="*/ 3882575 w 4215347"/>
                <a:gd name="connsiteY0" fmla="*/ 472546 h 1021821"/>
                <a:gd name="connsiteX1" fmla="*/ 3568250 w 4215347"/>
                <a:gd name="connsiteY1" fmla="*/ 91546 h 1021821"/>
                <a:gd name="connsiteX2" fmla="*/ 0 w 4215347"/>
                <a:gd name="connsiteY2" fmla="*/ 1021821 h 1021821"/>
                <a:gd name="connsiteX0" fmla="*/ 3882575 w 3882575"/>
                <a:gd name="connsiteY0" fmla="*/ 160338 h 709613"/>
                <a:gd name="connsiteX1" fmla="*/ 1469909 w 3882575"/>
                <a:gd name="connsiteY1" fmla="*/ 252412 h 709613"/>
                <a:gd name="connsiteX2" fmla="*/ 0 w 3882575"/>
                <a:gd name="connsiteY2" fmla="*/ 709613 h 709613"/>
                <a:gd name="connsiteX0" fmla="*/ 2834825 w 2834825"/>
                <a:gd name="connsiteY0" fmla="*/ 203200 h 508001"/>
                <a:gd name="connsiteX1" fmla="*/ 1469909 w 2834825"/>
                <a:gd name="connsiteY1" fmla="*/ 50800 h 508001"/>
                <a:gd name="connsiteX2" fmla="*/ 0 w 2834825"/>
                <a:gd name="connsiteY2" fmla="*/ 508001 h 508001"/>
                <a:gd name="connsiteX0" fmla="*/ 2834825 w 2834825"/>
                <a:gd name="connsiteY0" fmla="*/ 0 h 304801"/>
                <a:gd name="connsiteX1" fmla="*/ 0 w 2834825"/>
                <a:gd name="connsiteY1" fmla="*/ 304801 h 304801"/>
                <a:gd name="connsiteX0" fmla="*/ 2624838 w 2624838"/>
                <a:gd name="connsiteY0" fmla="*/ 0 h 533401"/>
                <a:gd name="connsiteX1" fmla="*/ 0 w 2624838"/>
                <a:gd name="connsiteY1" fmla="*/ 533401 h 533401"/>
                <a:gd name="connsiteX0" fmla="*/ 2624838 w 2624838"/>
                <a:gd name="connsiteY0" fmla="*/ 18143 h 551544"/>
                <a:gd name="connsiteX1" fmla="*/ 0 w 2624838"/>
                <a:gd name="connsiteY1" fmla="*/ 551544 h 551544"/>
                <a:gd name="connsiteX0" fmla="*/ 2624838 w 2624838"/>
                <a:gd name="connsiteY0" fmla="*/ 18143 h 551544"/>
                <a:gd name="connsiteX1" fmla="*/ 0 w 2624838"/>
                <a:gd name="connsiteY1" fmla="*/ 551544 h 551544"/>
                <a:gd name="connsiteX0" fmla="*/ 2209865 w 10479430"/>
                <a:gd name="connsiteY0" fmla="*/ 18143 h 2227944"/>
                <a:gd name="connsiteX1" fmla="*/ 10204449 w 10479430"/>
                <a:gd name="connsiteY1" fmla="*/ 2227944 h 2227944"/>
                <a:gd name="connsiteX0" fmla="*/ 2209865 w 13821080"/>
                <a:gd name="connsiteY0" fmla="*/ 18143 h 2227944"/>
                <a:gd name="connsiteX1" fmla="*/ 10204449 w 13821080"/>
                <a:gd name="connsiteY1" fmla="*/ 2227944 h 2227944"/>
                <a:gd name="connsiteX0" fmla="*/ 2209865 w 6418691"/>
                <a:gd name="connsiteY0" fmla="*/ 18143 h 1008743"/>
                <a:gd name="connsiteX1" fmla="*/ 2802060 w 6418691"/>
                <a:gd name="connsiteY1" fmla="*/ 1008743 h 1008743"/>
                <a:gd name="connsiteX0" fmla="*/ 0 w 4208826"/>
                <a:gd name="connsiteY0" fmla="*/ 0 h 990600"/>
                <a:gd name="connsiteX1" fmla="*/ 592195 w 4208826"/>
                <a:gd name="connsiteY1" fmla="*/ 990600 h 990600"/>
                <a:gd name="connsiteX0" fmla="*/ 0 w 5985404"/>
                <a:gd name="connsiteY0" fmla="*/ 0 h 914401"/>
                <a:gd name="connsiteX1" fmla="*/ 2368773 w 5985404"/>
                <a:gd name="connsiteY1" fmla="*/ 914401 h 914401"/>
                <a:gd name="connsiteX0" fmla="*/ 0 w 6577599"/>
                <a:gd name="connsiteY0" fmla="*/ 0 h 990602"/>
                <a:gd name="connsiteX1" fmla="*/ 2960968 w 6577599"/>
                <a:gd name="connsiteY1" fmla="*/ 990602 h 990602"/>
                <a:gd name="connsiteX0" fmla="*/ 0 w 6577599"/>
                <a:gd name="connsiteY0" fmla="*/ 0 h 990602"/>
                <a:gd name="connsiteX1" fmla="*/ 2960968 w 6577599"/>
                <a:gd name="connsiteY1" fmla="*/ 990602 h 990602"/>
                <a:gd name="connsiteX0" fmla="*/ 0 w 13091693"/>
                <a:gd name="connsiteY0" fmla="*/ 0 h 1676402"/>
                <a:gd name="connsiteX1" fmla="*/ 9475063 w 13091693"/>
                <a:gd name="connsiteY1" fmla="*/ 1676402 h 1676402"/>
                <a:gd name="connsiteX0" fmla="*/ 0 w 5689300"/>
                <a:gd name="connsiteY0" fmla="*/ 0 h 1066800"/>
                <a:gd name="connsiteX1" fmla="*/ 2072670 w 5689300"/>
                <a:gd name="connsiteY1" fmla="*/ 1066800 h 1066800"/>
                <a:gd name="connsiteX0" fmla="*/ 0 w 11611214"/>
                <a:gd name="connsiteY0" fmla="*/ 0 h 1752600"/>
                <a:gd name="connsiteX1" fmla="*/ 7994584 w 11611214"/>
                <a:gd name="connsiteY1" fmla="*/ 1752600 h 1752600"/>
                <a:gd name="connsiteX0" fmla="*/ 0 w 6577587"/>
                <a:gd name="connsiteY0" fmla="*/ 0 h 685800"/>
                <a:gd name="connsiteX1" fmla="*/ 2960957 w 6577587"/>
                <a:gd name="connsiteY1" fmla="*/ 685800 h 685800"/>
                <a:gd name="connsiteX0" fmla="*/ 1036304 w 3997261"/>
                <a:gd name="connsiteY0" fmla="*/ 0 h 685800"/>
                <a:gd name="connsiteX1" fmla="*/ 3997261 w 3997261"/>
                <a:gd name="connsiteY1" fmla="*/ 685800 h 685800"/>
                <a:gd name="connsiteX0" fmla="*/ 0 w 4737531"/>
                <a:gd name="connsiteY0" fmla="*/ 0 h 685800"/>
                <a:gd name="connsiteX1" fmla="*/ 4737531 w 4737531"/>
                <a:gd name="connsiteY1" fmla="*/ 685800 h 685800"/>
                <a:gd name="connsiteX0" fmla="*/ 4589452 w 5171346"/>
                <a:gd name="connsiteY0" fmla="*/ 1168400 h 1563914"/>
                <a:gd name="connsiteX1" fmla="*/ 3997261 w 5171346"/>
                <a:gd name="connsiteY1" fmla="*/ 25400 h 1563914"/>
                <a:gd name="connsiteX0" fmla="*/ 0 w 4145340"/>
                <a:gd name="connsiteY0" fmla="*/ 330200 h 725714"/>
                <a:gd name="connsiteX1" fmla="*/ 4145339 w 4145340"/>
                <a:gd name="connsiteY1" fmla="*/ 25400 h 725714"/>
                <a:gd name="connsiteX0" fmla="*/ 0 w 4145340"/>
                <a:gd name="connsiteY0" fmla="*/ 475343 h 475343"/>
                <a:gd name="connsiteX1" fmla="*/ 4145339 w 4145340"/>
                <a:gd name="connsiteY1" fmla="*/ 170543 h 475343"/>
                <a:gd name="connsiteX0" fmla="*/ 0 w 4166521"/>
                <a:gd name="connsiteY0" fmla="*/ 475343 h 776514"/>
                <a:gd name="connsiteX1" fmla="*/ 4145339 w 4166521"/>
                <a:gd name="connsiteY1" fmla="*/ 170543 h 776514"/>
                <a:gd name="connsiteX0" fmla="*/ 0 w 4166521"/>
                <a:gd name="connsiteY0" fmla="*/ 685800 h 685800"/>
                <a:gd name="connsiteX1" fmla="*/ 4145340 w 4166521"/>
                <a:gd name="connsiteY1" fmla="*/ 0 h 685800"/>
                <a:gd name="connsiteX0" fmla="*/ 0 w 4145339"/>
                <a:gd name="connsiteY0" fmla="*/ 685800 h 685800"/>
                <a:gd name="connsiteX1" fmla="*/ 4145340 w 4145339"/>
                <a:gd name="connsiteY1" fmla="*/ 0 h 685800"/>
                <a:gd name="connsiteX0" fmla="*/ 0 w 3783033"/>
                <a:gd name="connsiteY0" fmla="*/ 475343 h 1026886"/>
                <a:gd name="connsiteX1" fmla="*/ 3783034 w 3783033"/>
                <a:gd name="connsiteY1" fmla="*/ 671286 h 1026886"/>
                <a:gd name="connsiteX0" fmla="*/ 0 w 3783033"/>
                <a:gd name="connsiteY0" fmla="*/ 137885 h 689428"/>
                <a:gd name="connsiteX1" fmla="*/ 3783034 w 3783033"/>
                <a:gd name="connsiteY1" fmla="*/ 333828 h 689428"/>
                <a:gd name="connsiteX0" fmla="*/ 0 w 3783033"/>
                <a:gd name="connsiteY0" fmla="*/ 137885 h 1513113"/>
                <a:gd name="connsiteX1" fmla="*/ 3783034 w 3783033"/>
                <a:gd name="connsiteY1" fmla="*/ 1157513 h 1513113"/>
                <a:gd name="connsiteX0" fmla="*/ 0 w 3783033"/>
                <a:gd name="connsiteY0" fmla="*/ 0 h 1375228"/>
                <a:gd name="connsiteX1" fmla="*/ 3783034 w 3783033"/>
                <a:gd name="connsiteY1" fmla="*/ 1019628 h 1375228"/>
                <a:gd name="connsiteX0" fmla="*/ 0 w 2447845"/>
                <a:gd name="connsiteY0" fmla="*/ 0 h 2550885"/>
                <a:gd name="connsiteX1" fmla="*/ 2447846 w 2447845"/>
                <a:gd name="connsiteY1" fmla="*/ 2195285 h 2550885"/>
                <a:gd name="connsiteX0" fmla="*/ 6021810 w 6644386"/>
                <a:gd name="connsiteY0" fmla="*/ 0 h 1825171"/>
                <a:gd name="connsiteX1" fmla="*/ 1126120 w 6644386"/>
                <a:gd name="connsiteY1" fmla="*/ 1469571 h 1825171"/>
                <a:gd name="connsiteX0" fmla="*/ 4895690 w 5518266"/>
                <a:gd name="connsiteY0" fmla="*/ 0 h 1541630"/>
                <a:gd name="connsiteX1" fmla="*/ 0 w 5518266"/>
                <a:gd name="connsiteY1" fmla="*/ 1469571 h 1541630"/>
                <a:gd name="connsiteX0" fmla="*/ 4895690 w 5518266"/>
                <a:gd name="connsiteY0" fmla="*/ 0 h 1469571"/>
                <a:gd name="connsiteX1" fmla="*/ 0 w 5518266"/>
                <a:gd name="connsiteY1" fmla="*/ 1469571 h 1469571"/>
                <a:gd name="connsiteX0" fmla="*/ 4895690 w 5615131"/>
                <a:gd name="connsiteY0" fmla="*/ 0 h 1502272"/>
                <a:gd name="connsiteX1" fmla="*/ 0 w 5615131"/>
                <a:gd name="connsiteY1" fmla="*/ 1469571 h 1502272"/>
                <a:gd name="connsiteX0" fmla="*/ 4228096 w 4947537"/>
                <a:gd name="connsiteY0" fmla="*/ 0 h 1567543"/>
                <a:gd name="connsiteX1" fmla="*/ 0 w 4947537"/>
                <a:gd name="connsiteY1" fmla="*/ 1567543 h 1567543"/>
                <a:gd name="connsiteX0" fmla="*/ 0 w 5877073"/>
                <a:gd name="connsiteY0" fmla="*/ 0 h 1567543"/>
                <a:gd name="connsiteX1" fmla="*/ 5785814 w 5877073"/>
                <a:gd name="connsiteY1" fmla="*/ 1567543 h 1567543"/>
                <a:gd name="connsiteX0" fmla="*/ 0 w 5877073"/>
                <a:gd name="connsiteY0" fmla="*/ 1357726 h 2925269"/>
                <a:gd name="connsiteX1" fmla="*/ 5785814 w 5877073"/>
                <a:gd name="connsiteY1" fmla="*/ 2925269 h 2925269"/>
                <a:gd name="connsiteX0" fmla="*/ 0 w 6322139"/>
                <a:gd name="connsiteY0" fmla="*/ 1978040 h 1978040"/>
                <a:gd name="connsiteX1" fmla="*/ 6230880 w 6322139"/>
                <a:gd name="connsiteY1" fmla="*/ 541126 h 1978040"/>
                <a:gd name="connsiteX0" fmla="*/ 0 w 6230881"/>
                <a:gd name="connsiteY0" fmla="*/ 1478578 h 1478578"/>
                <a:gd name="connsiteX1" fmla="*/ 6230880 w 6230881"/>
                <a:gd name="connsiteY1" fmla="*/ 41664 h 1478578"/>
              </a:gdLst>
              <a:ahLst/>
              <a:cxnLst>
                <a:cxn ang="0">
                  <a:pos x="connsiteX0" y="connsiteY0"/>
                </a:cxn>
                <a:cxn ang="0">
                  <a:pos x="connsiteX1" y="connsiteY1"/>
                </a:cxn>
              </a:cxnLst>
              <a:rect l="l" t="t" r="r" b="b"/>
              <a:pathLst>
                <a:path w="6230881" h="1478578">
                  <a:moveTo>
                    <a:pt x="0" y="1478578"/>
                  </a:moveTo>
                  <a:cubicBezTo>
                    <a:pt x="1216864" y="120852"/>
                    <a:pt x="2075718" y="0"/>
                    <a:pt x="6230880" y="41664"/>
                  </a:cubicBezTo>
                </a:path>
              </a:pathLst>
            </a:custGeom>
            <a:ln w="19050">
              <a:solidFill>
                <a:srgbClr val="C0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solidFill>
                  <a:srgbClr val="C00000"/>
                </a:solidFill>
              </a:endParaRPr>
            </a:p>
          </p:txBody>
        </p:sp>
      </p:grpSp>
      <p:grpSp>
        <p:nvGrpSpPr>
          <p:cNvPr id="10" name="Group 33"/>
          <p:cNvGrpSpPr/>
          <p:nvPr/>
        </p:nvGrpSpPr>
        <p:grpSpPr>
          <a:xfrm>
            <a:off x="4724400" y="4495800"/>
            <a:ext cx="3276600" cy="646331"/>
            <a:chOff x="2127562" y="3602788"/>
            <a:chExt cx="3276600" cy="646331"/>
          </a:xfrm>
        </p:grpSpPr>
        <p:sp>
          <p:nvSpPr>
            <p:cNvPr id="11" name="TextBox 10"/>
            <p:cNvSpPr txBox="1"/>
            <p:nvPr/>
          </p:nvSpPr>
          <p:spPr>
            <a:xfrm>
              <a:off x="3041962" y="3602788"/>
              <a:ext cx="2362200" cy="646331"/>
            </a:xfrm>
            <a:prstGeom prst="rect">
              <a:avLst/>
            </a:prstGeom>
            <a:noFill/>
          </p:spPr>
          <p:txBody>
            <a:bodyPr wrap="square" rtlCol="0">
              <a:spAutoFit/>
            </a:bodyPr>
            <a:lstStyle/>
            <a:p>
              <a:pPr algn="ctr"/>
              <a:r>
                <a:rPr lang="en-GB" dirty="0">
                  <a:solidFill>
                    <a:srgbClr val="C00000"/>
                  </a:solidFill>
                  <a:latin typeface="Conformity" pitchFamily="2" charset="0"/>
                </a:rPr>
                <a:t>Convert all messages to strings</a:t>
              </a:r>
            </a:p>
          </p:txBody>
        </p:sp>
        <p:sp>
          <p:nvSpPr>
            <p:cNvPr id="12" name="Freeform 11"/>
            <p:cNvSpPr/>
            <p:nvPr/>
          </p:nvSpPr>
          <p:spPr>
            <a:xfrm rot="10800000" flipH="1" flipV="1">
              <a:off x="2127562" y="3907588"/>
              <a:ext cx="1447800" cy="176704"/>
            </a:xfrm>
            <a:custGeom>
              <a:avLst/>
              <a:gdLst>
                <a:gd name="connsiteX0" fmla="*/ 1047750 w 1047750"/>
                <a:gd name="connsiteY0" fmla="*/ 441325 h 441325"/>
                <a:gd name="connsiteX1" fmla="*/ 733425 w 1047750"/>
                <a:gd name="connsiteY1" fmla="*/ 60325 h 441325"/>
                <a:gd name="connsiteX2" fmla="*/ 0 w 1047750"/>
                <a:gd name="connsiteY2" fmla="*/ 79375 h 441325"/>
                <a:gd name="connsiteX0" fmla="*/ 3882575 w 4215347"/>
                <a:gd name="connsiteY0" fmla="*/ 472546 h 1021821"/>
                <a:gd name="connsiteX1" fmla="*/ 3568250 w 4215347"/>
                <a:gd name="connsiteY1" fmla="*/ 91546 h 1021821"/>
                <a:gd name="connsiteX2" fmla="*/ 0 w 4215347"/>
                <a:gd name="connsiteY2" fmla="*/ 1021821 h 1021821"/>
                <a:gd name="connsiteX0" fmla="*/ 3882575 w 3882575"/>
                <a:gd name="connsiteY0" fmla="*/ 160338 h 709613"/>
                <a:gd name="connsiteX1" fmla="*/ 1469909 w 3882575"/>
                <a:gd name="connsiteY1" fmla="*/ 252412 h 709613"/>
                <a:gd name="connsiteX2" fmla="*/ 0 w 3882575"/>
                <a:gd name="connsiteY2" fmla="*/ 709613 h 709613"/>
                <a:gd name="connsiteX0" fmla="*/ 2834825 w 2834825"/>
                <a:gd name="connsiteY0" fmla="*/ 203200 h 508001"/>
                <a:gd name="connsiteX1" fmla="*/ 1469909 w 2834825"/>
                <a:gd name="connsiteY1" fmla="*/ 50800 h 508001"/>
                <a:gd name="connsiteX2" fmla="*/ 0 w 2834825"/>
                <a:gd name="connsiteY2" fmla="*/ 508001 h 508001"/>
                <a:gd name="connsiteX0" fmla="*/ 2834825 w 2834825"/>
                <a:gd name="connsiteY0" fmla="*/ 0 h 304801"/>
                <a:gd name="connsiteX1" fmla="*/ 0 w 2834825"/>
                <a:gd name="connsiteY1" fmla="*/ 304801 h 304801"/>
                <a:gd name="connsiteX0" fmla="*/ 2624838 w 2624838"/>
                <a:gd name="connsiteY0" fmla="*/ 0 h 533401"/>
                <a:gd name="connsiteX1" fmla="*/ 0 w 2624838"/>
                <a:gd name="connsiteY1" fmla="*/ 533401 h 533401"/>
                <a:gd name="connsiteX0" fmla="*/ 2624838 w 2624838"/>
                <a:gd name="connsiteY0" fmla="*/ 18143 h 551544"/>
                <a:gd name="connsiteX1" fmla="*/ 0 w 2624838"/>
                <a:gd name="connsiteY1" fmla="*/ 551544 h 551544"/>
                <a:gd name="connsiteX0" fmla="*/ 2624838 w 2624838"/>
                <a:gd name="connsiteY0" fmla="*/ 18143 h 551544"/>
                <a:gd name="connsiteX1" fmla="*/ 0 w 2624838"/>
                <a:gd name="connsiteY1" fmla="*/ 551544 h 551544"/>
                <a:gd name="connsiteX0" fmla="*/ 2209865 w 10479430"/>
                <a:gd name="connsiteY0" fmla="*/ 18143 h 2227944"/>
                <a:gd name="connsiteX1" fmla="*/ 10204449 w 10479430"/>
                <a:gd name="connsiteY1" fmla="*/ 2227944 h 2227944"/>
                <a:gd name="connsiteX0" fmla="*/ 2209865 w 13821080"/>
                <a:gd name="connsiteY0" fmla="*/ 18143 h 2227944"/>
                <a:gd name="connsiteX1" fmla="*/ 10204449 w 13821080"/>
                <a:gd name="connsiteY1" fmla="*/ 2227944 h 2227944"/>
                <a:gd name="connsiteX0" fmla="*/ 2209865 w 6418691"/>
                <a:gd name="connsiteY0" fmla="*/ 18143 h 1008743"/>
                <a:gd name="connsiteX1" fmla="*/ 2802060 w 6418691"/>
                <a:gd name="connsiteY1" fmla="*/ 1008743 h 1008743"/>
                <a:gd name="connsiteX0" fmla="*/ 0 w 4208826"/>
                <a:gd name="connsiteY0" fmla="*/ 0 h 990600"/>
                <a:gd name="connsiteX1" fmla="*/ 592195 w 4208826"/>
                <a:gd name="connsiteY1" fmla="*/ 990600 h 990600"/>
                <a:gd name="connsiteX0" fmla="*/ 0 w 5985404"/>
                <a:gd name="connsiteY0" fmla="*/ 0 h 914401"/>
                <a:gd name="connsiteX1" fmla="*/ 2368773 w 5985404"/>
                <a:gd name="connsiteY1" fmla="*/ 914401 h 914401"/>
                <a:gd name="connsiteX0" fmla="*/ 0 w 6577599"/>
                <a:gd name="connsiteY0" fmla="*/ 0 h 990602"/>
                <a:gd name="connsiteX1" fmla="*/ 2960968 w 6577599"/>
                <a:gd name="connsiteY1" fmla="*/ 990602 h 990602"/>
                <a:gd name="connsiteX0" fmla="*/ 0 w 6577599"/>
                <a:gd name="connsiteY0" fmla="*/ 0 h 990602"/>
                <a:gd name="connsiteX1" fmla="*/ 2960968 w 6577599"/>
                <a:gd name="connsiteY1" fmla="*/ 990602 h 990602"/>
                <a:gd name="connsiteX0" fmla="*/ 0 w 13091693"/>
                <a:gd name="connsiteY0" fmla="*/ 0 h 1676402"/>
                <a:gd name="connsiteX1" fmla="*/ 9475063 w 13091693"/>
                <a:gd name="connsiteY1" fmla="*/ 1676402 h 1676402"/>
                <a:gd name="connsiteX0" fmla="*/ 0 w 5689300"/>
                <a:gd name="connsiteY0" fmla="*/ 0 h 1066800"/>
                <a:gd name="connsiteX1" fmla="*/ 2072670 w 5689300"/>
                <a:gd name="connsiteY1" fmla="*/ 1066800 h 1066800"/>
                <a:gd name="connsiteX0" fmla="*/ 0 w 11611214"/>
                <a:gd name="connsiteY0" fmla="*/ 0 h 1752600"/>
                <a:gd name="connsiteX1" fmla="*/ 7994584 w 11611214"/>
                <a:gd name="connsiteY1" fmla="*/ 1752600 h 1752600"/>
                <a:gd name="connsiteX0" fmla="*/ 0 w 6577587"/>
                <a:gd name="connsiteY0" fmla="*/ 0 h 685800"/>
                <a:gd name="connsiteX1" fmla="*/ 2960957 w 6577587"/>
                <a:gd name="connsiteY1" fmla="*/ 685800 h 685800"/>
                <a:gd name="connsiteX0" fmla="*/ 1036304 w 3997261"/>
                <a:gd name="connsiteY0" fmla="*/ 0 h 685800"/>
                <a:gd name="connsiteX1" fmla="*/ 3997261 w 3997261"/>
                <a:gd name="connsiteY1" fmla="*/ 685800 h 685800"/>
                <a:gd name="connsiteX0" fmla="*/ 0 w 4737531"/>
                <a:gd name="connsiteY0" fmla="*/ 0 h 685800"/>
                <a:gd name="connsiteX1" fmla="*/ 4737531 w 4737531"/>
                <a:gd name="connsiteY1" fmla="*/ 685800 h 685800"/>
                <a:gd name="connsiteX0" fmla="*/ 4589452 w 5171346"/>
                <a:gd name="connsiteY0" fmla="*/ 1168400 h 1563914"/>
                <a:gd name="connsiteX1" fmla="*/ 3997261 w 5171346"/>
                <a:gd name="connsiteY1" fmla="*/ 25400 h 1563914"/>
                <a:gd name="connsiteX0" fmla="*/ 0 w 4145340"/>
                <a:gd name="connsiteY0" fmla="*/ 330200 h 725714"/>
                <a:gd name="connsiteX1" fmla="*/ 4145339 w 4145340"/>
                <a:gd name="connsiteY1" fmla="*/ 25400 h 725714"/>
                <a:gd name="connsiteX0" fmla="*/ 0 w 4145340"/>
                <a:gd name="connsiteY0" fmla="*/ 475343 h 475343"/>
                <a:gd name="connsiteX1" fmla="*/ 4145339 w 4145340"/>
                <a:gd name="connsiteY1" fmla="*/ 170543 h 475343"/>
                <a:gd name="connsiteX0" fmla="*/ 0 w 4166521"/>
                <a:gd name="connsiteY0" fmla="*/ 475343 h 776514"/>
                <a:gd name="connsiteX1" fmla="*/ 4145339 w 4166521"/>
                <a:gd name="connsiteY1" fmla="*/ 170543 h 776514"/>
                <a:gd name="connsiteX0" fmla="*/ 0 w 4166521"/>
                <a:gd name="connsiteY0" fmla="*/ 685800 h 685800"/>
                <a:gd name="connsiteX1" fmla="*/ 4145340 w 4166521"/>
                <a:gd name="connsiteY1" fmla="*/ 0 h 685800"/>
                <a:gd name="connsiteX0" fmla="*/ 0 w 4145339"/>
                <a:gd name="connsiteY0" fmla="*/ 685800 h 685800"/>
                <a:gd name="connsiteX1" fmla="*/ 4145340 w 4145339"/>
                <a:gd name="connsiteY1" fmla="*/ 0 h 685800"/>
                <a:gd name="connsiteX0" fmla="*/ 0 w 3783033"/>
                <a:gd name="connsiteY0" fmla="*/ 475343 h 1026886"/>
                <a:gd name="connsiteX1" fmla="*/ 3783034 w 3783033"/>
                <a:gd name="connsiteY1" fmla="*/ 671286 h 1026886"/>
                <a:gd name="connsiteX0" fmla="*/ 0 w 3783033"/>
                <a:gd name="connsiteY0" fmla="*/ 137885 h 689428"/>
                <a:gd name="connsiteX1" fmla="*/ 3783034 w 3783033"/>
                <a:gd name="connsiteY1" fmla="*/ 333828 h 689428"/>
                <a:gd name="connsiteX0" fmla="*/ 0 w 3783033"/>
                <a:gd name="connsiteY0" fmla="*/ 137885 h 1513113"/>
                <a:gd name="connsiteX1" fmla="*/ 3783034 w 3783033"/>
                <a:gd name="connsiteY1" fmla="*/ 1157513 h 1513113"/>
                <a:gd name="connsiteX0" fmla="*/ 0 w 3783033"/>
                <a:gd name="connsiteY0" fmla="*/ 0 h 1375228"/>
                <a:gd name="connsiteX1" fmla="*/ 3783034 w 3783033"/>
                <a:gd name="connsiteY1" fmla="*/ 1019628 h 1375228"/>
                <a:gd name="connsiteX0" fmla="*/ 0 w 2447845"/>
                <a:gd name="connsiteY0" fmla="*/ 0 h 2550885"/>
                <a:gd name="connsiteX1" fmla="*/ 2447846 w 2447845"/>
                <a:gd name="connsiteY1" fmla="*/ 2195285 h 2550885"/>
                <a:gd name="connsiteX0" fmla="*/ 6021810 w 6644386"/>
                <a:gd name="connsiteY0" fmla="*/ 0 h 1825171"/>
                <a:gd name="connsiteX1" fmla="*/ 1126120 w 6644386"/>
                <a:gd name="connsiteY1" fmla="*/ 1469571 h 1825171"/>
                <a:gd name="connsiteX0" fmla="*/ 4895690 w 5518266"/>
                <a:gd name="connsiteY0" fmla="*/ 0 h 1541630"/>
                <a:gd name="connsiteX1" fmla="*/ 0 w 5518266"/>
                <a:gd name="connsiteY1" fmla="*/ 1469571 h 1541630"/>
                <a:gd name="connsiteX0" fmla="*/ 4895690 w 5518266"/>
                <a:gd name="connsiteY0" fmla="*/ 0 h 1469571"/>
                <a:gd name="connsiteX1" fmla="*/ 0 w 5518266"/>
                <a:gd name="connsiteY1" fmla="*/ 1469571 h 1469571"/>
                <a:gd name="connsiteX0" fmla="*/ 4895690 w 5615131"/>
                <a:gd name="connsiteY0" fmla="*/ 0 h 1502272"/>
                <a:gd name="connsiteX1" fmla="*/ 0 w 5615131"/>
                <a:gd name="connsiteY1" fmla="*/ 1469571 h 1502272"/>
                <a:gd name="connsiteX0" fmla="*/ 4228096 w 4947537"/>
                <a:gd name="connsiteY0" fmla="*/ 0 h 1567543"/>
                <a:gd name="connsiteX1" fmla="*/ 0 w 4947537"/>
                <a:gd name="connsiteY1" fmla="*/ 1567543 h 1567543"/>
                <a:gd name="connsiteX0" fmla="*/ 0 w 5877073"/>
                <a:gd name="connsiteY0" fmla="*/ 0 h 1567543"/>
                <a:gd name="connsiteX1" fmla="*/ 5785814 w 5877073"/>
                <a:gd name="connsiteY1" fmla="*/ 1567543 h 1567543"/>
                <a:gd name="connsiteX0" fmla="*/ 0 w 5877073"/>
                <a:gd name="connsiteY0" fmla="*/ 1357726 h 2925269"/>
                <a:gd name="connsiteX1" fmla="*/ 5785814 w 5877073"/>
                <a:gd name="connsiteY1" fmla="*/ 2925269 h 2925269"/>
                <a:gd name="connsiteX0" fmla="*/ 0 w 6322139"/>
                <a:gd name="connsiteY0" fmla="*/ 1978040 h 1978040"/>
                <a:gd name="connsiteX1" fmla="*/ 6230880 w 6322139"/>
                <a:gd name="connsiteY1" fmla="*/ 541126 h 1978040"/>
                <a:gd name="connsiteX0" fmla="*/ 0 w 6230881"/>
                <a:gd name="connsiteY0" fmla="*/ 1478578 h 1478578"/>
                <a:gd name="connsiteX1" fmla="*/ 6230880 w 6230881"/>
                <a:gd name="connsiteY1" fmla="*/ 41664 h 1478578"/>
              </a:gdLst>
              <a:ahLst/>
              <a:cxnLst>
                <a:cxn ang="0">
                  <a:pos x="connsiteX0" y="connsiteY0"/>
                </a:cxn>
                <a:cxn ang="0">
                  <a:pos x="connsiteX1" y="connsiteY1"/>
                </a:cxn>
              </a:cxnLst>
              <a:rect l="l" t="t" r="r" b="b"/>
              <a:pathLst>
                <a:path w="6230881" h="1478578">
                  <a:moveTo>
                    <a:pt x="0" y="1478578"/>
                  </a:moveTo>
                  <a:cubicBezTo>
                    <a:pt x="1216864" y="120852"/>
                    <a:pt x="2075718" y="0"/>
                    <a:pt x="6230880" y="41664"/>
                  </a:cubicBezTo>
                </a:path>
              </a:pathLst>
            </a:custGeom>
            <a:ln w="19050">
              <a:solidFill>
                <a:srgbClr val="C0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solidFill>
                  <a:srgbClr val="C00000"/>
                </a:solidFill>
              </a:endParaRPr>
            </a:p>
          </p:txBody>
        </p:sp>
      </p:grpSp>
      <p:sp>
        <p:nvSpPr>
          <p:cNvPr id="13" name="TextBox 12"/>
          <p:cNvSpPr txBox="1"/>
          <p:nvPr/>
        </p:nvSpPr>
        <p:spPr>
          <a:xfrm>
            <a:off x="1447800" y="3670518"/>
            <a:ext cx="6553200" cy="1815882"/>
          </a:xfrm>
          <a:prstGeom prst="rect">
            <a:avLst/>
          </a:prstGeom>
          <a:noFill/>
        </p:spPr>
        <p:txBody>
          <a:bodyPr wrap="square" rtlCol="0">
            <a:spAutoFit/>
          </a:bodyPr>
          <a:lstStyle/>
          <a:p>
            <a:r>
              <a:rPr lang="en-GB" sz="1600" dirty="0">
                <a:latin typeface="Consolas" pitchFamily="49" charset="0"/>
                <a:cs typeface="Consolas" pitchFamily="49" charset="0"/>
              </a:rPr>
              <a:t>let </a:t>
            </a:r>
            <a:r>
              <a:rPr lang="en-GB" sz="1600" b="1" dirty="0" err="1">
                <a:latin typeface="Consolas" pitchFamily="49" charset="0"/>
                <a:cs typeface="Consolas" pitchFamily="49" charset="0"/>
              </a:rPr>
              <a:t>returnMessage</a:t>
            </a:r>
            <a:r>
              <a:rPr lang="en-GB" sz="1600" dirty="0">
                <a:latin typeface="Consolas" pitchFamily="49" charset="0"/>
                <a:cs typeface="Consolas" pitchFamily="49" charset="0"/>
              </a:rPr>
              <a:t> result = </a:t>
            </a:r>
          </a:p>
          <a:p>
            <a:r>
              <a:rPr lang="en-GB" sz="1600" dirty="0">
                <a:latin typeface="Consolas" pitchFamily="49" charset="0"/>
                <a:cs typeface="Consolas" pitchFamily="49" charset="0"/>
              </a:rPr>
              <a:t>  match result with</a:t>
            </a:r>
          </a:p>
          <a:p>
            <a:r>
              <a:rPr lang="en-GB" sz="1600" dirty="0">
                <a:latin typeface="Consolas" pitchFamily="49" charset="0"/>
                <a:cs typeface="Consolas" pitchFamily="49" charset="0"/>
              </a:rPr>
              <a:t>  | </a:t>
            </a:r>
            <a:r>
              <a:rPr lang="en-GB" sz="1600" dirty="0">
                <a:solidFill>
                  <a:srgbClr val="00B050"/>
                </a:solidFill>
                <a:latin typeface="Consolas" pitchFamily="49" charset="0"/>
                <a:cs typeface="Consolas" pitchFamily="49" charset="0"/>
              </a:rPr>
              <a:t>Success</a:t>
            </a:r>
            <a:r>
              <a:rPr lang="en-GB" sz="1600" dirty="0">
                <a:latin typeface="Consolas" pitchFamily="49" charset="0"/>
                <a:cs typeface="Consolas" pitchFamily="49" charset="0"/>
              </a:rPr>
              <a:t> _ -&gt; "Success"</a:t>
            </a:r>
          </a:p>
          <a:p>
            <a:r>
              <a:rPr lang="en-GB" sz="1600" dirty="0">
                <a:latin typeface="Consolas" pitchFamily="49" charset="0"/>
                <a:cs typeface="Consolas" pitchFamily="49" charset="0"/>
              </a:rPr>
              <a:t>  | </a:t>
            </a:r>
            <a:r>
              <a:rPr lang="en-GB" sz="1600" dirty="0">
                <a:solidFill>
                  <a:srgbClr val="C00000"/>
                </a:solidFill>
                <a:latin typeface="Consolas" pitchFamily="49" charset="0"/>
                <a:cs typeface="Consolas" pitchFamily="49" charset="0"/>
              </a:rPr>
              <a:t>Failure</a:t>
            </a:r>
            <a:r>
              <a:rPr lang="en-GB" sz="1600" dirty="0">
                <a:latin typeface="Consolas" pitchFamily="49" charset="0"/>
                <a:cs typeface="Consolas" pitchFamily="49" charset="0"/>
              </a:rPr>
              <a:t> errs -&gt; </a:t>
            </a:r>
          </a:p>
          <a:p>
            <a:r>
              <a:rPr lang="en-GB" sz="1600" dirty="0">
                <a:latin typeface="Consolas" pitchFamily="49" charset="0"/>
                <a:cs typeface="Consolas" pitchFamily="49" charset="0"/>
              </a:rPr>
              <a:t>      errs </a:t>
            </a:r>
          </a:p>
          <a:p>
            <a:r>
              <a:rPr lang="en-GB" sz="1600" dirty="0">
                <a:latin typeface="Consolas" pitchFamily="49" charset="0"/>
                <a:cs typeface="Consolas" pitchFamily="49" charset="0"/>
              </a:rPr>
              <a:t>      |&gt; List.map </a:t>
            </a:r>
            <a:r>
              <a:rPr lang="en-GB" sz="1600" dirty="0" err="1">
                <a:latin typeface="Consolas" pitchFamily="49" charset="0"/>
                <a:cs typeface="Consolas" pitchFamily="49" charset="0"/>
              </a:rPr>
              <a:t>errToString</a:t>
            </a:r>
            <a:endParaRPr lang="en-GB" sz="1600" dirty="0">
              <a:latin typeface="Consolas" pitchFamily="49" charset="0"/>
              <a:cs typeface="Consolas" pitchFamily="49" charset="0"/>
            </a:endParaRPr>
          </a:p>
          <a:p>
            <a:r>
              <a:rPr lang="en-GB" sz="1600" dirty="0">
                <a:latin typeface="Consolas" pitchFamily="49" charset="0"/>
                <a:cs typeface="Consolas" pitchFamily="49" charset="0"/>
              </a:rPr>
              <a:t>      |&gt; </a:t>
            </a:r>
            <a:r>
              <a:rPr lang="en-GB" sz="1600" dirty="0" err="1">
                <a:latin typeface="Consolas" pitchFamily="49" charset="0"/>
                <a:cs typeface="Consolas" pitchFamily="49" charset="0"/>
              </a:rPr>
              <a:t>List.reduce</a:t>
            </a:r>
            <a:r>
              <a:rPr lang="en-GB" sz="1600" dirty="0">
                <a:latin typeface="Consolas" pitchFamily="49" charset="0"/>
                <a:cs typeface="Consolas" pitchFamily="49" charset="0"/>
              </a:rPr>
              <a:t> (fun s1 s2 -&gt; s1 + ";" + s2)</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3" grpId="0"/>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GB" dirty="0"/>
              <a:t>Domain events</a:t>
            </a:r>
          </a:p>
        </p:txBody>
      </p:sp>
      <p:sp>
        <p:nvSpPr>
          <p:cNvPr id="4" name="Subtitle 3"/>
          <p:cNvSpPr>
            <a:spLocks noGrp="1"/>
          </p:cNvSpPr>
          <p:nvPr>
            <p:ph type="subTitle" idx="1"/>
          </p:nvPr>
        </p:nvSpPr>
        <p:spPr/>
        <p:txBody>
          <a:bodyPr/>
          <a:lstStyle/>
          <a:p>
            <a:r>
              <a:rPr lang="en-GB" dirty="0"/>
              <a:t>Communicating information to downstream functions</a:t>
            </a: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Events are not errors</a:t>
            </a:r>
          </a:p>
        </p:txBody>
      </p:sp>
      <p:grpSp>
        <p:nvGrpSpPr>
          <p:cNvPr id="30" name="Group 29"/>
          <p:cNvGrpSpPr/>
          <p:nvPr/>
        </p:nvGrpSpPr>
        <p:grpSpPr>
          <a:xfrm>
            <a:off x="457201" y="1539916"/>
            <a:ext cx="1618182" cy="948589"/>
            <a:chOff x="457201" y="1844874"/>
            <a:chExt cx="1618182" cy="948589"/>
          </a:xfrm>
        </p:grpSpPr>
        <p:pic>
          <p:nvPicPr>
            <p:cNvPr id="4" name="Picture 1"/>
            <p:cNvPicPr>
              <a:picLocks noChangeAspect="1" noChangeArrowheads="1"/>
            </p:cNvPicPr>
            <p:nvPr/>
          </p:nvPicPr>
          <p:blipFill>
            <a:blip r:embed="rId2" cstate="print"/>
            <a:srcRect/>
            <a:stretch>
              <a:fillRect/>
            </a:stretch>
          </p:blipFill>
          <p:spPr bwMode="auto">
            <a:xfrm>
              <a:off x="457201" y="1994901"/>
              <a:ext cx="1618182" cy="686963"/>
            </a:xfrm>
            <a:prstGeom prst="rect">
              <a:avLst/>
            </a:prstGeom>
            <a:noFill/>
            <a:ln w="9525">
              <a:noFill/>
              <a:miter lim="800000"/>
              <a:headEnd/>
              <a:tailEnd/>
            </a:ln>
          </p:spPr>
        </p:pic>
        <p:sp>
          <p:nvSpPr>
            <p:cNvPr id="5" name="Rectangle 4"/>
            <p:cNvSpPr/>
            <p:nvPr/>
          </p:nvSpPr>
          <p:spPr>
            <a:xfrm>
              <a:off x="791997" y="1844874"/>
              <a:ext cx="1054476" cy="948589"/>
            </a:xfrm>
            <a:prstGeom prst="rect">
              <a:avLst/>
            </a:prstGeom>
            <a:solidFill>
              <a:srgbClr val="BFBFBF">
                <a:alpha val="41961"/>
              </a:srgb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GB" sz="1600" dirty="0">
                  <a:solidFill>
                    <a:schemeClr val="tx1"/>
                  </a:solidFill>
                </a:rPr>
                <a:t>Validate</a:t>
              </a:r>
            </a:p>
          </p:txBody>
        </p:sp>
      </p:grpSp>
      <p:grpSp>
        <p:nvGrpSpPr>
          <p:cNvPr id="23" name="Group 22"/>
          <p:cNvGrpSpPr/>
          <p:nvPr/>
        </p:nvGrpSpPr>
        <p:grpSpPr>
          <a:xfrm>
            <a:off x="2133600" y="1142841"/>
            <a:ext cx="1880508" cy="1344688"/>
            <a:chOff x="3040642" y="1447799"/>
            <a:chExt cx="1880508" cy="1344688"/>
          </a:xfrm>
        </p:grpSpPr>
        <p:pic>
          <p:nvPicPr>
            <p:cNvPr id="9" name="Picture 3"/>
            <p:cNvPicPr>
              <a:picLocks noChangeAspect="1" noChangeArrowheads="1"/>
            </p:cNvPicPr>
            <p:nvPr/>
          </p:nvPicPr>
          <p:blipFill>
            <a:blip r:embed="rId3" cstate="print"/>
            <a:srcRect/>
            <a:stretch>
              <a:fillRect/>
            </a:stretch>
          </p:blipFill>
          <p:spPr bwMode="auto">
            <a:xfrm>
              <a:off x="3040642" y="1564902"/>
              <a:ext cx="1880508" cy="1156930"/>
            </a:xfrm>
            <a:prstGeom prst="rect">
              <a:avLst/>
            </a:prstGeom>
            <a:noFill/>
            <a:ln w="9525">
              <a:noFill/>
              <a:miter lim="800000"/>
              <a:headEnd/>
              <a:tailEnd/>
            </a:ln>
          </p:spPr>
        </p:pic>
        <p:sp>
          <p:nvSpPr>
            <p:cNvPr id="10" name="Rectangle 9"/>
            <p:cNvSpPr/>
            <p:nvPr/>
          </p:nvSpPr>
          <p:spPr>
            <a:xfrm>
              <a:off x="3470367" y="1509102"/>
              <a:ext cx="1054476" cy="1283385"/>
            </a:xfrm>
            <a:prstGeom prst="rect">
              <a:avLst/>
            </a:prstGeom>
            <a:solidFill>
              <a:srgbClr val="BFBFBF">
                <a:alpha val="41961"/>
              </a:srgb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GB" sz="1600" dirty="0" err="1">
                  <a:solidFill>
                    <a:schemeClr val="tx1"/>
                  </a:solidFill>
                </a:rPr>
                <a:t>UpdateDb</a:t>
              </a:r>
              <a:endParaRPr lang="en-GB" sz="1600" dirty="0">
                <a:solidFill>
                  <a:schemeClr val="tx1"/>
                </a:solidFill>
              </a:endParaRPr>
            </a:p>
          </p:txBody>
        </p:sp>
        <p:grpSp>
          <p:nvGrpSpPr>
            <p:cNvPr id="11" name="Group 32"/>
            <p:cNvGrpSpPr/>
            <p:nvPr/>
          </p:nvGrpSpPr>
          <p:grpSpPr>
            <a:xfrm rot="20280000">
              <a:off x="4786753" y="1447799"/>
              <a:ext cx="52442" cy="447752"/>
              <a:chOff x="5414785" y="2590800"/>
              <a:chExt cx="71615" cy="611453"/>
            </a:xfrm>
          </p:grpSpPr>
          <p:cxnSp>
            <p:nvCxnSpPr>
              <p:cNvPr id="17" name="Straight Connector 16"/>
              <p:cNvCxnSpPr/>
              <p:nvPr/>
            </p:nvCxnSpPr>
            <p:spPr>
              <a:xfrm flipH="1">
                <a:off x="5414785" y="2592653"/>
                <a:ext cx="0" cy="609600"/>
              </a:xfrm>
              <a:prstGeom prst="line">
                <a:avLst/>
              </a:prstGeom>
              <a:ln w="285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H="1">
                <a:off x="5486400" y="2590800"/>
                <a:ext cx="0" cy="609600"/>
              </a:xfrm>
              <a:prstGeom prst="line">
                <a:avLst/>
              </a:prstGeom>
              <a:ln w="285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grpSp>
      <p:grpSp>
        <p:nvGrpSpPr>
          <p:cNvPr id="22" name="Group 21"/>
          <p:cNvGrpSpPr/>
          <p:nvPr/>
        </p:nvGrpSpPr>
        <p:grpSpPr>
          <a:xfrm>
            <a:off x="4045958" y="1523842"/>
            <a:ext cx="1618182" cy="948589"/>
            <a:chOff x="4931613" y="1844874"/>
            <a:chExt cx="1618182" cy="948589"/>
          </a:xfrm>
        </p:grpSpPr>
        <p:pic>
          <p:nvPicPr>
            <p:cNvPr id="12" name="Picture 1"/>
            <p:cNvPicPr>
              <a:picLocks noChangeAspect="1" noChangeArrowheads="1"/>
            </p:cNvPicPr>
            <p:nvPr/>
          </p:nvPicPr>
          <p:blipFill>
            <a:blip r:embed="rId2" cstate="print"/>
            <a:srcRect/>
            <a:stretch>
              <a:fillRect/>
            </a:stretch>
          </p:blipFill>
          <p:spPr bwMode="auto">
            <a:xfrm>
              <a:off x="4931613" y="1994901"/>
              <a:ext cx="1618182" cy="686963"/>
            </a:xfrm>
            <a:prstGeom prst="rect">
              <a:avLst/>
            </a:prstGeom>
            <a:noFill/>
            <a:ln w="9525">
              <a:noFill/>
              <a:miter lim="800000"/>
              <a:headEnd/>
              <a:tailEnd/>
            </a:ln>
          </p:spPr>
        </p:pic>
        <p:sp>
          <p:nvSpPr>
            <p:cNvPr id="13" name="Rectangle 12"/>
            <p:cNvSpPr/>
            <p:nvPr/>
          </p:nvSpPr>
          <p:spPr>
            <a:xfrm>
              <a:off x="5255947" y="1844874"/>
              <a:ext cx="1054476" cy="948589"/>
            </a:xfrm>
            <a:prstGeom prst="rect">
              <a:avLst/>
            </a:prstGeom>
            <a:solidFill>
              <a:srgbClr val="BFBFBF">
                <a:alpha val="41961"/>
              </a:srgb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GB" sz="1600" dirty="0" err="1">
                  <a:solidFill>
                    <a:schemeClr val="tx1"/>
                  </a:solidFill>
                </a:rPr>
                <a:t>SendEmail</a:t>
              </a:r>
              <a:endParaRPr lang="en-GB" sz="1600" dirty="0">
                <a:solidFill>
                  <a:schemeClr val="tx1"/>
                </a:solidFill>
              </a:endParaRPr>
            </a:p>
          </p:txBody>
        </p:sp>
      </p:grpSp>
      <p:grpSp>
        <p:nvGrpSpPr>
          <p:cNvPr id="19" name="Group 33"/>
          <p:cNvGrpSpPr/>
          <p:nvPr/>
        </p:nvGrpSpPr>
        <p:grpSpPr>
          <a:xfrm>
            <a:off x="5514391" y="1904842"/>
            <a:ext cx="3181430" cy="1861765"/>
            <a:chOff x="4060552" y="859587"/>
            <a:chExt cx="3181430" cy="1861765"/>
          </a:xfrm>
        </p:grpSpPr>
        <p:sp>
          <p:nvSpPr>
            <p:cNvPr id="20" name="TextBox 19"/>
            <p:cNvSpPr txBox="1"/>
            <p:nvPr/>
          </p:nvSpPr>
          <p:spPr>
            <a:xfrm rot="21540000">
              <a:off x="4497609" y="1798022"/>
              <a:ext cx="2744373" cy="923330"/>
            </a:xfrm>
            <a:prstGeom prst="rect">
              <a:avLst/>
            </a:prstGeom>
            <a:noFill/>
          </p:spPr>
          <p:txBody>
            <a:bodyPr wrap="square" rtlCol="0">
              <a:spAutoFit/>
            </a:bodyPr>
            <a:lstStyle/>
            <a:p>
              <a:pPr algn="ctr"/>
              <a:r>
                <a:rPr lang="en-GB" dirty="0">
                  <a:solidFill>
                    <a:srgbClr val="C00000"/>
                  </a:solidFill>
                  <a:latin typeface="Conformity" pitchFamily="2" charset="0"/>
                </a:rPr>
                <a:t>Communicate new information to downstream processes without being a failure</a:t>
              </a:r>
            </a:p>
          </p:txBody>
        </p:sp>
        <p:sp>
          <p:nvSpPr>
            <p:cNvPr id="21" name="Freeform 20"/>
            <p:cNvSpPr/>
            <p:nvPr/>
          </p:nvSpPr>
          <p:spPr>
            <a:xfrm rot="10800000" flipH="1">
              <a:off x="4060552" y="859587"/>
              <a:ext cx="646194" cy="1219200"/>
            </a:xfrm>
            <a:custGeom>
              <a:avLst/>
              <a:gdLst>
                <a:gd name="connsiteX0" fmla="*/ 1047750 w 1047750"/>
                <a:gd name="connsiteY0" fmla="*/ 441325 h 441325"/>
                <a:gd name="connsiteX1" fmla="*/ 733425 w 1047750"/>
                <a:gd name="connsiteY1" fmla="*/ 60325 h 441325"/>
                <a:gd name="connsiteX2" fmla="*/ 0 w 1047750"/>
                <a:gd name="connsiteY2" fmla="*/ 79375 h 441325"/>
                <a:gd name="connsiteX0" fmla="*/ 3882575 w 4215347"/>
                <a:gd name="connsiteY0" fmla="*/ 472546 h 1021821"/>
                <a:gd name="connsiteX1" fmla="*/ 3568250 w 4215347"/>
                <a:gd name="connsiteY1" fmla="*/ 91546 h 1021821"/>
                <a:gd name="connsiteX2" fmla="*/ 0 w 4215347"/>
                <a:gd name="connsiteY2" fmla="*/ 1021821 h 1021821"/>
                <a:gd name="connsiteX0" fmla="*/ 3882575 w 3882575"/>
                <a:gd name="connsiteY0" fmla="*/ 160338 h 709613"/>
                <a:gd name="connsiteX1" fmla="*/ 1469909 w 3882575"/>
                <a:gd name="connsiteY1" fmla="*/ 252412 h 709613"/>
                <a:gd name="connsiteX2" fmla="*/ 0 w 3882575"/>
                <a:gd name="connsiteY2" fmla="*/ 709613 h 709613"/>
                <a:gd name="connsiteX0" fmla="*/ 2834825 w 2834825"/>
                <a:gd name="connsiteY0" fmla="*/ 203200 h 508001"/>
                <a:gd name="connsiteX1" fmla="*/ 1469909 w 2834825"/>
                <a:gd name="connsiteY1" fmla="*/ 50800 h 508001"/>
                <a:gd name="connsiteX2" fmla="*/ 0 w 2834825"/>
                <a:gd name="connsiteY2" fmla="*/ 508001 h 508001"/>
                <a:gd name="connsiteX0" fmla="*/ 2834825 w 2834825"/>
                <a:gd name="connsiteY0" fmla="*/ 0 h 304801"/>
                <a:gd name="connsiteX1" fmla="*/ 0 w 2834825"/>
                <a:gd name="connsiteY1" fmla="*/ 304801 h 304801"/>
                <a:gd name="connsiteX0" fmla="*/ 2624838 w 2624838"/>
                <a:gd name="connsiteY0" fmla="*/ 0 h 533401"/>
                <a:gd name="connsiteX1" fmla="*/ 0 w 2624838"/>
                <a:gd name="connsiteY1" fmla="*/ 533401 h 533401"/>
                <a:gd name="connsiteX0" fmla="*/ 2624838 w 2624838"/>
                <a:gd name="connsiteY0" fmla="*/ 18143 h 551544"/>
                <a:gd name="connsiteX1" fmla="*/ 0 w 2624838"/>
                <a:gd name="connsiteY1" fmla="*/ 551544 h 551544"/>
                <a:gd name="connsiteX0" fmla="*/ 2624838 w 2624838"/>
                <a:gd name="connsiteY0" fmla="*/ 18143 h 551544"/>
                <a:gd name="connsiteX1" fmla="*/ 0 w 2624838"/>
                <a:gd name="connsiteY1" fmla="*/ 551544 h 551544"/>
                <a:gd name="connsiteX0" fmla="*/ 2209865 w 10479430"/>
                <a:gd name="connsiteY0" fmla="*/ 18143 h 2227944"/>
                <a:gd name="connsiteX1" fmla="*/ 10204449 w 10479430"/>
                <a:gd name="connsiteY1" fmla="*/ 2227944 h 2227944"/>
                <a:gd name="connsiteX0" fmla="*/ 2209865 w 13821080"/>
                <a:gd name="connsiteY0" fmla="*/ 18143 h 2227944"/>
                <a:gd name="connsiteX1" fmla="*/ 10204449 w 13821080"/>
                <a:gd name="connsiteY1" fmla="*/ 2227944 h 2227944"/>
                <a:gd name="connsiteX0" fmla="*/ 2209865 w 6418691"/>
                <a:gd name="connsiteY0" fmla="*/ 18143 h 1008743"/>
                <a:gd name="connsiteX1" fmla="*/ 2802060 w 6418691"/>
                <a:gd name="connsiteY1" fmla="*/ 1008743 h 1008743"/>
                <a:gd name="connsiteX0" fmla="*/ 0 w 4208826"/>
                <a:gd name="connsiteY0" fmla="*/ 0 h 990600"/>
                <a:gd name="connsiteX1" fmla="*/ 592195 w 4208826"/>
                <a:gd name="connsiteY1" fmla="*/ 990600 h 990600"/>
                <a:gd name="connsiteX0" fmla="*/ 0 w 5985404"/>
                <a:gd name="connsiteY0" fmla="*/ 0 h 914401"/>
                <a:gd name="connsiteX1" fmla="*/ 2368773 w 5985404"/>
                <a:gd name="connsiteY1" fmla="*/ 914401 h 914401"/>
                <a:gd name="connsiteX0" fmla="*/ 0 w 6577599"/>
                <a:gd name="connsiteY0" fmla="*/ 0 h 990602"/>
                <a:gd name="connsiteX1" fmla="*/ 2960968 w 6577599"/>
                <a:gd name="connsiteY1" fmla="*/ 990602 h 990602"/>
                <a:gd name="connsiteX0" fmla="*/ 0 w 6577599"/>
                <a:gd name="connsiteY0" fmla="*/ 0 h 990602"/>
                <a:gd name="connsiteX1" fmla="*/ 2960968 w 6577599"/>
                <a:gd name="connsiteY1" fmla="*/ 990602 h 990602"/>
                <a:gd name="connsiteX0" fmla="*/ 0 w 13091693"/>
                <a:gd name="connsiteY0" fmla="*/ 0 h 1676402"/>
                <a:gd name="connsiteX1" fmla="*/ 9475063 w 13091693"/>
                <a:gd name="connsiteY1" fmla="*/ 1676402 h 1676402"/>
                <a:gd name="connsiteX0" fmla="*/ 0 w 5689300"/>
                <a:gd name="connsiteY0" fmla="*/ 0 h 1066800"/>
                <a:gd name="connsiteX1" fmla="*/ 2072670 w 5689300"/>
                <a:gd name="connsiteY1" fmla="*/ 1066800 h 1066800"/>
                <a:gd name="connsiteX0" fmla="*/ 0 w 4208822"/>
                <a:gd name="connsiteY0" fmla="*/ 2365829 h 2761343"/>
                <a:gd name="connsiteX1" fmla="*/ 592192 w 4208822"/>
                <a:gd name="connsiteY1" fmla="*/ 384629 h 2761343"/>
                <a:gd name="connsiteX0" fmla="*/ 0 w 4504918"/>
                <a:gd name="connsiteY0" fmla="*/ 2289628 h 2685142"/>
                <a:gd name="connsiteX1" fmla="*/ 888288 w 4504918"/>
                <a:gd name="connsiteY1" fmla="*/ 384629 h 2685142"/>
                <a:gd name="connsiteX0" fmla="*/ 0 w 4504918"/>
                <a:gd name="connsiteY0" fmla="*/ 2289628 h 2289628"/>
                <a:gd name="connsiteX1" fmla="*/ 888288 w 4504918"/>
                <a:gd name="connsiteY1" fmla="*/ 384629 h 2289628"/>
                <a:gd name="connsiteX0" fmla="*/ 0 w 4801014"/>
                <a:gd name="connsiteY0" fmla="*/ 2365829 h 2365829"/>
                <a:gd name="connsiteX1" fmla="*/ 1184384 w 4801014"/>
                <a:gd name="connsiteY1" fmla="*/ 384629 h 2365829"/>
                <a:gd name="connsiteX0" fmla="*/ 1075616 w 2807058"/>
                <a:gd name="connsiteY0" fmla="*/ 1981200 h 1981200"/>
                <a:gd name="connsiteX1" fmla="*/ 2260000 w 2807058"/>
                <a:gd name="connsiteY1" fmla="*/ 0 h 1981200"/>
                <a:gd name="connsiteX0" fmla="*/ 779520 w 2510962"/>
                <a:gd name="connsiteY0" fmla="*/ 1219200 h 1219200"/>
                <a:gd name="connsiteX1" fmla="*/ 2259999 w 2510962"/>
                <a:gd name="connsiteY1" fmla="*/ 0 h 1219200"/>
              </a:gdLst>
              <a:ahLst/>
              <a:cxnLst>
                <a:cxn ang="0">
                  <a:pos x="connsiteX0" y="connsiteY0"/>
                </a:cxn>
                <a:cxn ang="0">
                  <a:pos x="connsiteX1" y="connsiteY1"/>
                </a:cxn>
              </a:cxnLst>
              <a:rect l="l" t="t" r="r" b="b"/>
              <a:pathLst>
                <a:path w="2510962" h="1219200">
                  <a:moveTo>
                    <a:pt x="779520" y="1219200"/>
                  </a:moveTo>
                  <a:cubicBezTo>
                    <a:pt x="2510961" y="970152"/>
                    <a:pt x="-1" y="239315"/>
                    <a:pt x="2259999" y="0"/>
                  </a:cubicBezTo>
                </a:path>
              </a:pathLst>
            </a:custGeom>
            <a:ln w="19050">
              <a:solidFill>
                <a:srgbClr val="C0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grpSp>
        <p:nvGrpSpPr>
          <p:cNvPr id="25" name="Group 24"/>
          <p:cNvGrpSpPr/>
          <p:nvPr/>
        </p:nvGrpSpPr>
        <p:grpSpPr>
          <a:xfrm>
            <a:off x="5943600" y="1066800"/>
            <a:ext cx="1339185" cy="1447642"/>
            <a:chOff x="1963784" y="1345821"/>
            <a:chExt cx="1339185" cy="1447642"/>
          </a:xfrm>
        </p:grpSpPr>
        <p:pic>
          <p:nvPicPr>
            <p:cNvPr id="26" name="Picture 2"/>
            <p:cNvPicPr>
              <a:picLocks noChangeAspect="1" noChangeArrowheads="1"/>
            </p:cNvPicPr>
            <p:nvPr/>
          </p:nvPicPr>
          <p:blipFill>
            <a:blip r:embed="rId4" cstate="print"/>
            <a:srcRect/>
            <a:stretch>
              <a:fillRect/>
            </a:stretch>
          </p:blipFill>
          <p:spPr bwMode="auto">
            <a:xfrm>
              <a:off x="2192909" y="2369299"/>
              <a:ext cx="805260" cy="195564"/>
            </a:xfrm>
            <a:prstGeom prst="rect">
              <a:avLst/>
            </a:prstGeom>
            <a:noFill/>
            <a:ln w="9525">
              <a:noFill/>
              <a:miter lim="800000"/>
              <a:headEnd/>
              <a:tailEnd/>
            </a:ln>
          </p:spPr>
        </p:pic>
        <p:pic>
          <p:nvPicPr>
            <p:cNvPr id="27" name="Picture 3"/>
            <p:cNvPicPr>
              <a:picLocks noChangeAspect="1" noChangeArrowheads="1"/>
            </p:cNvPicPr>
            <p:nvPr/>
          </p:nvPicPr>
          <p:blipFill>
            <a:blip r:embed="rId5" cstate="print"/>
            <a:srcRect/>
            <a:stretch>
              <a:fillRect/>
            </a:stretch>
          </p:blipFill>
          <p:spPr bwMode="auto">
            <a:xfrm>
              <a:off x="2181405" y="2058303"/>
              <a:ext cx="816764" cy="199398"/>
            </a:xfrm>
            <a:prstGeom prst="rect">
              <a:avLst/>
            </a:prstGeom>
            <a:noFill/>
            <a:ln w="9525">
              <a:noFill/>
              <a:miter lim="800000"/>
              <a:headEnd/>
              <a:tailEnd/>
            </a:ln>
          </p:spPr>
        </p:pic>
        <p:sp>
          <p:nvSpPr>
            <p:cNvPr id="28" name="Rectangle 27"/>
            <p:cNvSpPr/>
            <p:nvPr/>
          </p:nvSpPr>
          <p:spPr>
            <a:xfrm>
              <a:off x="2298580" y="1844874"/>
              <a:ext cx="613793" cy="948589"/>
            </a:xfrm>
            <a:prstGeom prst="rect">
              <a:avLst/>
            </a:prstGeom>
            <a:solidFill>
              <a:srgbClr val="BFBFBF">
                <a:alpha val="41961"/>
              </a:srgb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GB" dirty="0">
                <a:solidFill>
                  <a:schemeClr val="tx1"/>
                </a:solidFill>
              </a:endParaRPr>
            </a:p>
          </p:txBody>
        </p:sp>
        <p:sp>
          <p:nvSpPr>
            <p:cNvPr id="29" name="TextBox 28"/>
            <p:cNvSpPr txBox="1"/>
            <p:nvPr/>
          </p:nvSpPr>
          <p:spPr>
            <a:xfrm>
              <a:off x="1963784" y="1345821"/>
              <a:ext cx="1339185" cy="523220"/>
            </a:xfrm>
            <a:prstGeom prst="rect">
              <a:avLst/>
            </a:prstGeom>
            <a:noFill/>
          </p:spPr>
          <p:txBody>
            <a:bodyPr wrap="square" rtlCol="0">
              <a:spAutoFit/>
            </a:bodyPr>
            <a:lstStyle/>
            <a:p>
              <a:pPr algn="ctr"/>
              <a:r>
                <a:rPr lang="en-GB" sz="1400" dirty="0"/>
                <a:t>Tell CRM that email was sent</a:t>
              </a:r>
            </a:p>
          </p:txBody>
        </p:sp>
      </p:grpSp>
      <p:sp>
        <p:nvSpPr>
          <p:cNvPr id="41" name="Rounded Rectangle 40"/>
          <p:cNvSpPr/>
          <p:nvPr/>
        </p:nvSpPr>
        <p:spPr>
          <a:xfrm>
            <a:off x="5943600" y="838200"/>
            <a:ext cx="1447800" cy="1828800"/>
          </a:xfrm>
          <a:prstGeom prst="roundRect">
            <a:avLst/>
          </a:prstGeom>
          <a:solidFill>
            <a:srgbClr val="FFFF99">
              <a:alpha val="16078"/>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Events are not errors</a:t>
            </a:r>
          </a:p>
        </p:txBody>
      </p:sp>
      <p:grpSp>
        <p:nvGrpSpPr>
          <p:cNvPr id="3" name="Group 29"/>
          <p:cNvGrpSpPr/>
          <p:nvPr/>
        </p:nvGrpSpPr>
        <p:grpSpPr>
          <a:xfrm>
            <a:off x="457201" y="1539916"/>
            <a:ext cx="1618182" cy="948589"/>
            <a:chOff x="457201" y="1844874"/>
            <a:chExt cx="1618182" cy="948589"/>
          </a:xfrm>
        </p:grpSpPr>
        <p:pic>
          <p:nvPicPr>
            <p:cNvPr id="4" name="Picture 1"/>
            <p:cNvPicPr>
              <a:picLocks noChangeAspect="1" noChangeArrowheads="1"/>
            </p:cNvPicPr>
            <p:nvPr/>
          </p:nvPicPr>
          <p:blipFill>
            <a:blip r:embed="rId2" cstate="print"/>
            <a:srcRect/>
            <a:stretch>
              <a:fillRect/>
            </a:stretch>
          </p:blipFill>
          <p:spPr bwMode="auto">
            <a:xfrm>
              <a:off x="457201" y="1994901"/>
              <a:ext cx="1618182" cy="686963"/>
            </a:xfrm>
            <a:prstGeom prst="rect">
              <a:avLst/>
            </a:prstGeom>
            <a:noFill/>
            <a:ln w="9525">
              <a:noFill/>
              <a:miter lim="800000"/>
              <a:headEnd/>
              <a:tailEnd/>
            </a:ln>
          </p:spPr>
        </p:pic>
        <p:sp>
          <p:nvSpPr>
            <p:cNvPr id="5" name="Rectangle 4"/>
            <p:cNvSpPr/>
            <p:nvPr/>
          </p:nvSpPr>
          <p:spPr>
            <a:xfrm>
              <a:off x="791997" y="1844874"/>
              <a:ext cx="1054476" cy="948589"/>
            </a:xfrm>
            <a:prstGeom prst="rect">
              <a:avLst/>
            </a:prstGeom>
            <a:solidFill>
              <a:srgbClr val="BFBFBF">
                <a:alpha val="41961"/>
              </a:srgb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GB" sz="1600" dirty="0">
                  <a:solidFill>
                    <a:schemeClr val="tx1"/>
                  </a:solidFill>
                </a:rPr>
                <a:t>Validate</a:t>
              </a:r>
            </a:p>
          </p:txBody>
        </p:sp>
      </p:grpSp>
      <p:grpSp>
        <p:nvGrpSpPr>
          <p:cNvPr id="6" name="Group 22"/>
          <p:cNvGrpSpPr/>
          <p:nvPr/>
        </p:nvGrpSpPr>
        <p:grpSpPr>
          <a:xfrm>
            <a:off x="2133600" y="1142841"/>
            <a:ext cx="1880508" cy="1344688"/>
            <a:chOff x="3040642" y="1447799"/>
            <a:chExt cx="1880508" cy="1344688"/>
          </a:xfrm>
        </p:grpSpPr>
        <p:pic>
          <p:nvPicPr>
            <p:cNvPr id="9" name="Picture 3"/>
            <p:cNvPicPr>
              <a:picLocks noChangeAspect="1" noChangeArrowheads="1"/>
            </p:cNvPicPr>
            <p:nvPr/>
          </p:nvPicPr>
          <p:blipFill>
            <a:blip r:embed="rId3" cstate="print"/>
            <a:srcRect/>
            <a:stretch>
              <a:fillRect/>
            </a:stretch>
          </p:blipFill>
          <p:spPr bwMode="auto">
            <a:xfrm>
              <a:off x="3040642" y="1564902"/>
              <a:ext cx="1880508" cy="1156930"/>
            </a:xfrm>
            <a:prstGeom prst="rect">
              <a:avLst/>
            </a:prstGeom>
            <a:noFill/>
            <a:ln w="9525">
              <a:noFill/>
              <a:miter lim="800000"/>
              <a:headEnd/>
              <a:tailEnd/>
            </a:ln>
          </p:spPr>
        </p:pic>
        <p:sp>
          <p:nvSpPr>
            <p:cNvPr id="10" name="Rectangle 9"/>
            <p:cNvSpPr/>
            <p:nvPr/>
          </p:nvSpPr>
          <p:spPr>
            <a:xfrm>
              <a:off x="3470367" y="1509102"/>
              <a:ext cx="1054476" cy="1283385"/>
            </a:xfrm>
            <a:prstGeom prst="rect">
              <a:avLst/>
            </a:prstGeom>
            <a:solidFill>
              <a:srgbClr val="BFBFBF">
                <a:alpha val="41961"/>
              </a:srgb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GB" sz="1600" dirty="0" err="1">
                  <a:solidFill>
                    <a:schemeClr val="tx1"/>
                  </a:solidFill>
                </a:rPr>
                <a:t>UpdateDb</a:t>
              </a:r>
              <a:endParaRPr lang="en-GB" sz="1600" dirty="0">
                <a:solidFill>
                  <a:schemeClr val="tx1"/>
                </a:solidFill>
              </a:endParaRPr>
            </a:p>
          </p:txBody>
        </p:sp>
        <p:grpSp>
          <p:nvGrpSpPr>
            <p:cNvPr id="7" name="Group 32"/>
            <p:cNvGrpSpPr/>
            <p:nvPr/>
          </p:nvGrpSpPr>
          <p:grpSpPr>
            <a:xfrm rot="20280000">
              <a:off x="4786753" y="1447799"/>
              <a:ext cx="52442" cy="447752"/>
              <a:chOff x="5414785" y="2590800"/>
              <a:chExt cx="71615" cy="611453"/>
            </a:xfrm>
          </p:grpSpPr>
          <p:cxnSp>
            <p:nvCxnSpPr>
              <p:cNvPr id="17" name="Straight Connector 16"/>
              <p:cNvCxnSpPr/>
              <p:nvPr/>
            </p:nvCxnSpPr>
            <p:spPr>
              <a:xfrm flipH="1">
                <a:off x="5414785" y="2592653"/>
                <a:ext cx="0" cy="609600"/>
              </a:xfrm>
              <a:prstGeom prst="line">
                <a:avLst/>
              </a:prstGeom>
              <a:ln w="285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H="1">
                <a:off x="5486400" y="2590800"/>
                <a:ext cx="0" cy="609600"/>
              </a:xfrm>
              <a:prstGeom prst="line">
                <a:avLst/>
              </a:prstGeom>
              <a:ln w="285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grpSp>
      <p:grpSp>
        <p:nvGrpSpPr>
          <p:cNvPr id="8" name="Group 21"/>
          <p:cNvGrpSpPr/>
          <p:nvPr/>
        </p:nvGrpSpPr>
        <p:grpSpPr>
          <a:xfrm>
            <a:off x="4045958" y="1523842"/>
            <a:ext cx="1618182" cy="948589"/>
            <a:chOff x="4931613" y="1844874"/>
            <a:chExt cx="1618182" cy="948589"/>
          </a:xfrm>
        </p:grpSpPr>
        <p:pic>
          <p:nvPicPr>
            <p:cNvPr id="12" name="Picture 1"/>
            <p:cNvPicPr>
              <a:picLocks noChangeAspect="1" noChangeArrowheads="1"/>
            </p:cNvPicPr>
            <p:nvPr/>
          </p:nvPicPr>
          <p:blipFill>
            <a:blip r:embed="rId2" cstate="print"/>
            <a:srcRect/>
            <a:stretch>
              <a:fillRect/>
            </a:stretch>
          </p:blipFill>
          <p:spPr bwMode="auto">
            <a:xfrm>
              <a:off x="4931613" y="1994901"/>
              <a:ext cx="1618182" cy="686963"/>
            </a:xfrm>
            <a:prstGeom prst="rect">
              <a:avLst/>
            </a:prstGeom>
            <a:noFill/>
            <a:ln w="9525">
              <a:noFill/>
              <a:miter lim="800000"/>
              <a:headEnd/>
              <a:tailEnd/>
            </a:ln>
          </p:spPr>
        </p:pic>
        <p:sp>
          <p:nvSpPr>
            <p:cNvPr id="13" name="Rectangle 12"/>
            <p:cNvSpPr/>
            <p:nvPr/>
          </p:nvSpPr>
          <p:spPr>
            <a:xfrm>
              <a:off x="5255947" y="1844874"/>
              <a:ext cx="1054476" cy="948589"/>
            </a:xfrm>
            <a:prstGeom prst="rect">
              <a:avLst/>
            </a:prstGeom>
            <a:solidFill>
              <a:srgbClr val="BFBFBF">
                <a:alpha val="41961"/>
              </a:srgb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GB" sz="1600" dirty="0" err="1">
                  <a:solidFill>
                    <a:schemeClr val="tx1"/>
                  </a:solidFill>
                </a:rPr>
                <a:t>SendEmail</a:t>
              </a:r>
              <a:endParaRPr lang="en-GB" sz="1600" dirty="0">
                <a:solidFill>
                  <a:schemeClr val="tx1"/>
                </a:solidFill>
              </a:endParaRPr>
            </a:p>
          </p:txBody>
        </p:sp>
      </p:grpSp>
      <p:grpSp>
        <p:nvGrpSpPr>
          <p:cNvPr id="14" name="Group 24"/>
          <p:cNvGrpSpPr/>
          <p:nvPr/>
        </p:nvGrpSpPr>
        <p:grpSpPr>
          <a:xfrm>
            <a:off x="5943600" y="1066800"/>
            <a:ext cx="1339185" cy="1447642"/>
            <a:chOff x="1963784" y="1345821"/>
            <a:chExt cx="1339185" cy="1447642"/>
          </a:xfrm>
        </p:grpSpPr>
        <p:pic>
          <p:nvPicPr>
            <p:cNvPr id="26" name="Picture 2"/>
            <p:cNvPicPr>
              <a:picLocks noChangeAspect="1" noChangeArrowheads="1"/>
            </p:cNvPicPr>
            <p:nvPr/>
          </p:nvPicPr>
          <p:blipFill>
            <a:blip r:embed="rId4" cstate="print"/>
            <a:srcRect/>
            <a:stretch>
              <a:fillRect/>
            </a:stretch>
          </p:blipFill>
          <p:spPr bwMode="auto">
            <a:xfrm>
              <a:off x="2192909" y="2369299"/>
              <a:ext cx="805260" cy="195564"/>
            </a:xfrm>
            <a:prstGeom prst="rect">
              <a:avLst/>
            </a:prstGeom>
            <a:noFill/>
            <a:ln w="9525">
              <a:noFill/>
              <a:miter lim="800000"/>
              <a:headEnd/>
              <a:tailEnd/>
            </a:ln>
          </p:spPr>
        </p:pic>
        <p:pic>
          <p:nvPicPr>
            <p:cNvPr id="27" name="Picture 3"/>
            <p:cNvPicPr>
              <a:picLocks noChangeAspect="1" noChangeArrowheads="1"/>
            </p:cNvPicPr>
            <p:nvPr/>
          </p:nvPicPr>
          <p:blipFill>
            <a:blip r:embed="rId5" cstate="print"/>
            <a:srcRect/>
            <a:stretch>
              <a:fillRect/>
            </a:stretch>
          </p:blipFill>
          <p:spPr bwMode="auto">
            <a:xfrm>
              <a:off x="2181405" y="2058303"/>
              <a:ext cx="816764" cy="199398"/>
            </a:xfrm>
            <a:prstGeom prst="rect">
              <a:avLst/>
            </a:prstGeom>
            <a:noFill/>
            <a:ln w="9525">
              <a:noFill/>
              <a:miter lim="800000"/>
              <a:headEnd/>
              <a:tailEnd/>
            </a:ln>
          </p:spPr>
        </p:pic>
        <p:sp>
          <p:nvSpPr>
            <p:cNvPr id="28" name="Rectangle 27"/>
            <p:cNvSpPr/>
            <p:nvPr/>
          </p:nvSpPr>
          <p:spPr>
            <a:xfrm>
              <a:off x="2298580" y="1844874"/>
              <a:ext cx="613793" cy="948589"/>
            </a:xfrm>
            <a:prstGeom prst="rect">
              <a:avLst/>
            </a:prstGeom>
            <a:solidFill>
              <a:srgbClr val="BFBFBF">
                <a:alpha val="41961"/>
              </a:srgb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GB" dirty="0">
                <a:solidFill>
                  <a:schemeClr val="tx1"/>
                </a:solidFill>
              </a:endParaRPr>
            </a:p>
          </p:txBody>
        </p:sp>
        <p:sp>
          <p:nvSpPr>
            <p:cNvPr id="29" name="TextBox 28"/>
            <p:cNvSpPr txBox="1"/>
            <p:nvPr/>
          </p:nvSpPr>
          <p:spPr>
            <a:xfrm>
              <a:off x="1963784" y="1345821"/>
              <a:ext cx="1339185" cy="523220"/>
            </a:xfrm>
            <a:prstGeom prst="rect">
              <a:avLst/>
            </a:prstGeom>
            <a:noFill/>
          </p:spPr>
          <p:txBody>
            <a:bodyPr wrap="square" rtlCol="0">
              <a:spAutoFit/>
            </a:bodyPr>
            <a:lstStyle/>
            <a:p>
              <a:pPr algn="ctr"/>
              <a:r>
                <a:rPr lang="en-GB" sz="1400" dirty="0"/>
                <a:t>Tell CRM that email was sent</a:t>
              </a:r>
            </a:p>
          </p:txBody>
        </p:sp>
      </p:grpSp>
      <p:sp>
        <p:nvSpPr>
          <p:cNvPr id="31" name="TextBox 30"/>
          <p:cNvSpPr txBox="1"/>
          <p:nvPr/>
        </p:nvSpPr>
        <p:spPr>
          <a:xfrm>
            <a:off x="457200" y="2819400"/>
            <a:ext cx="4191000" cy="2462213"/>
          </a:xfrm>
          <a:prstGeom prst="rect">
            <a:avLst/>
          </a:prstGeom>
          <a:noFill/>
        </p:spPr>
        <p:txBody>
          <a:bodyPr wrap="square" rtlCol="0">
            <a:spAutoFit/>
          </a:bodyPr>
          <a:lstStyle/>
          <a:p>
            <a:r>
              <a:rPr lang="en-GB" sz="1400" dirty="0">
                <a:latin typeface="Consolas" pitchFamily="49" charset="0"/>
                <a:cs typeface="Consolas" pitchFamily="49" charset="0"/>
              </a:rPr>
              <a:t>type </a:t>
            </a:r>
            <a:r>
              <a:rPr lang="en-GB" sz="1400" b="1" dirty="0" err="1">
                <a:latin typeface="Consolas" pitchFamily="49" charset="0"/>
                <a:cs typeface="Consolas" pitchFamily="49" charset="0"/>
              </a:rPr>
              <a:t>MyUseCaseMessage</a:t>
            </a:r>
            <a:r>
              <a:rPr lang="en-GB" sz="1400" b="1" dirty="0">
                <a:latin typeface="Consolas" pitchFamily="49" charset="0"/>
                <a:cs typeface="Consolas" pitchFamily="49" charset="0"/>
              </a:rPr>
              <a:t> </a:t>
            </a:r>
            <a:r>
              <a:rPr lang="en-GB" sz="1400" dirty="0">
                <a:latin typeface="Consolas" pitchFamily="49" charset="0"/>
                <a:cs typeface="Consolas" pitchFamily="49" charset="0"/>
              </a:rPr>
              <a:t>= </a:t>
            </a:r>
          </a:p>
          <a:p>
            <a:r>
              <a:rPr lang="en-GB" sz="1400" dirty="0">
                <a:latin typeface="Consolas" pitchFamily="49" charset="0"/>
                <a:cs typeface="Consolas" pitchFamily="49" charset="0"/>
              </a:rPr>
              <a:t>  | </a:t>
            </a:r>
            <a:r>
              <a:rPr lang="en-GB" sz="1400" dirty="0" err="1">
                <a:latin typeface="Consolas" pitchFamily="49" charset="0"/>
                <a:cs typeface="Consolas" pitchFamily="49" charset="0"/>
              </a:rPr>
              <a:t>NameMustNotBeBlank</a:t>
            </a:r>
            <a:endParaRPr lang="en-GB" sz="1400" dirty="0">
              <a:latin typeface="Consolas" pitchFamily="49" charset="0"/>
              <a:cs typeface="Consolas" pitchFamily="49" charset="0"/>
            </a:endParaRPr>
          </a:p>
          <a:p>
            <a:r>
              <a:rPr lang="en-GB" sz="1400" dirty="0">
                <a:latin typeface="Consolas" pitchFamily="49" charset="0"/>
                <a:cs typeface="Consolas" pitchFamily="49" charset="0"/>
              </a:rPr>
              <a:t>  | </a:t>
            </a:r>
            <a:r>
              <a:rPr lang="en-GB" sz="1400" dirty="0" err="1">
                <a:latin typeface="Consolas" pitchFamily="49" charset="0"/>
                <a:cs typeface="Consolas" pitchFamily="49" charset="0"/>
              </a:rPr>
              <a:t>EmailMustNotBeBlank</a:t>
            </a:r>
            <a:endParaRPr lang="en-GB" sz="1400" dirty="0">
              <a:latin typeface="Consolas" pitchFamily="49" charset="0"/>
              <a:cs typeface="Consolas" pitchFamily="49" charset="0"/>
            </a:endParaRPr>
          </a:p>
          <a:p>
            <a:r>
              <a:rPr lang="en-GB" sz="1400" dirty="0">
                <a:latin typeface="Consolas" pitchFamily="49" charset="0"/>
                <a:cs typeface="Consolas" pitchFamily="49" charset="0"/>
              </a:rPr>
              <a:t>  | </a:t>
            </a:r>
            <a:r>
              <a:rPr lang="en-GB" sz="1400" dirty="0" err="1">
                <a:latin typeface="Consolas" pitchFamily="49" charset="0"/>
                <a:cs typeface="Consolas" pitchFamily="49" charset="0"/>
              </a:rPr>
              <a:t>EmailNotValid</a:t>
            </a:r>
            <a:r>
              <a:rPr lang="en-GB" sz="1400" dirty="0">
                <a:latin typeface="Consolas" pitchFamily="49" charset="0"/>
                <a:cs typeface="Consolas" pitchFamily="49" charset="0"/>
              </a:rPr>
              <a:t> of </a:t>
            </a:r>
            <a:r>
              <a:rPr lang="en-GB" sz="1400" dirty="0" err="1">
                <a:latin typeface="Consolas" pitchFamily="49" charset="0"/>
                <a:cs typeface="Consolas" pitchFamily="49" charset="0"/>
              </a:rPr>
              <a:t>EmailAddress</a:t>
            </a:r>
            <a:endParaRPr lang="en-GB" sz="1400" dirty="0">
              <a:latin typeface="Consolas" pitchFamily="49" charset="0"/>
              <a:cs typeface="Consolas" pitchFamily="49" charset="0"/>
            </a:endParaRPr>
          </a:p>
          <a:p>
            <a:r>
              <a:rPr lang="en-GB" sz="1400" dirty="0">
                <a:solidFill>
                  <a:schemeClr val="accent3">
                    <a:lumMod val="50000"/>
                  </a:schemeClr>
                </a:solidFill>
                <a:latin typeface="Consolas" pitchFamily="49" charset="0"/>
                <a:cs typeface="Consolas" pitchFamily="49" charset="0"/>
              </a:rPr>
              <a:t>  // database errors</a:t>
            </a:r>
          </a:p>
          <a:p>
            <a:r>
              <a:rPr lang="en-GB" sz="1400" dirty="0">
                <a:latin typeface="Consolas" pitchFamily="49" charset="0"/>
                <a:cs typeface="Consolas" pitchFamily="49" charset="0"/>
              </a:rPr>
              <a:t>  | </a:t>
            </a:r>
            <a:r>
              <a:rPr lang="en-GB" sz="1400" dirty="0" err="1">
                <a:latin typeface="Consolas" pitchFamily="49" charset="0"/>
                <a:cs typeface="Consolas" pitchFamily="49" charset="0"/>
              </a:rPr>
              <a:t>UserIdNotValid</a:t>
            </a:r>
            <a:r>
              <a:rPr lang="en-GB" sz="1400" dirty="0">
                <a:latin typeface="Consolas" pitchFamily="49" charset="0"/>
                <a:cs typeface="Consolas" pitchFamily="49" charset="0"/>
              </a:rPr>
              <a:t> of </a:t>
            </a:r>
            <a:r>
              <a:rPr lang="en-GB" sz="1400" dirty="0" err="1">
                <a:latin typeface="Consolas" pitchFamily="49" charset="0"/>
                <a:cs typeface="Consolas" pitchFamily="49" charset="0"/>
              </a:rPr>
              <a:t>UserId</a:t>
            </a:r>
            <a:endParaRPr lang="en-GB" sz="1400" dirty="0">
              <a:latin typeface="Consolas" pitchFamily="49" charset="0"/>
              <a:cs typeface="Consolas" pitchFamily="49" charset="0"/>
            </a:endParaRPr>
          </a:p>
          <a:p>
            <a:r>
              <a:rPr lang="en-GB" sz="1400" dirty="0">
                <a:solidFill>
                  <a:schemeClr val="accent3">
                    <a:lumMod val="50000"/>
                  </a:schemeClr>
                </a:solidFill>
                <a:latin typeface="Consolas" pitchFamily="49" charset="0"/>
                <a:cs typeface="Consolas" pitchFamily="49" charset="0"/>
              </a:rPr>
              <a:t>  // SMTP errors</a:t>
            </a:r>
          </a:p>
          <a:p>
            <a:r>
              <a:rPr lang="en-GB" sz="1400" dirty="0">
                <a:latin typeface="Consolas" pitchFamily="49" charset="0"/>
                <a:cs typeface="Consolas" pitchFamily="49" charset="0"/>
              </a:rPr>
              <a:t>  | </a:t>
            </a:r>
            <a:r>
              <a:rPr lang="en-GB" sz="1400" dirty="0" err="1">
                <a:latin typeface="Consolas" pitchFamily="49" charset="0"/>
                <a:cs typeface="Consolas" pitchFamily="49" charset="0"/>
              </a:rPr>
              <a:t>SmtpTimeout</a:t>
            </a:r>
            <a:r>
              <a:rPr lang="en-GB" sz="1400" dirty="0">
                <a:latin typeface="Consolas" pitchFamily="49" charset="0"/>
                <a:cs typeface="Consolas" pitchFamily="49" charset="0"/>
              </a:rPr>
              <a:t> of </a:t>
            </a:r>
            <a:r>
              <a:rPr lang="en-GB" sz="1400" dirty="0" err="1">
                <a:latin typeface="Consolas" pitchFamily="49" charset="0"/>
                <a:cs typeface="Consolas" pitchFamily="49" charset="0"/>
              </a:rPr>
              <a:t>SmtpConnection</a:t>
            </a:r>
            <a:endParaRPr lang="en-GB" sz="1400" dirty="0">
              <a:latin typeface="Consolas" pitchFamily="49" charset="0"/>
              <a:cs typeface="Consolas" pitchFamily="49" charset="0"/>
            </a:endParaRPr>
          </a:p>
          <a:p>
            <a:r>
              <a:rPr lang="en-GB" sz="1400" dirty="0">
                <a:solidFill>
                  <a:schemeClr val="accent3">
                    <a:lumMod val="50000"/>
                  </a:schemeClr>
                </a:solidFill>
                <a:latin typeface="Consolas" pitchFamily="49" charset="0"/>
                <a:cs typeface="Consolas" pitchFamily="49" charset="0"/>
              </a:rPr>
              <a:t>  // Domain events</a:t>
            </a:r>
          </a:p>
          <a:p>
            <a:r>
              <a:rPr lang="en-GB" sz="1400" dirty="0">
                <a:latin typeface="Consolas" pitchFamily="49" charset="0"/>
                <a:cs typeface="Consolas" pitchFamily="49" charset="0"/>
              </a:rPr>
              <a:t>  | </a:t>
            </a:r>
            <a:r>
              <a:rPr lang="en-GB" sz="1400" dirty="0" err="1">
                <a:latin typeface="Consolas" pitchFamily="49" charset="0"/>
                <a:cs typeface="Consolas" pitchFamily="49" charset="0"/>
              </a:rPr>
              <a:t>UserSaved</a:t>
            </a:r>
            <a:r>
              <a:rPr lang="en-GB" sz="1400" dirty="0">
                <a:latin typeface="Consolas" pitchFamily="49" charset="0"/>
                <a:cs typeface="Consolas" pitchFamily="49" charset="0"/>
              </a:rPr>
              <a:t> of </a:t>
            </a:r>
            <a:r>
              <a:rPr lang="en-GB" sz="1400" dirty="0" err="1">
                <a:latin typeface="Consolas" pitchFamily="49" charset="0"/>
                <a:cs typeface="Consolas" pitchFamily="49" charset="0"/>
              </a:rPr>
              <a:t>AuditInfo</a:t>
            </a:r>
            <a:endParaRPr lang="en-GB" sz="1400" dirty="0">
              <a:latin typeface="Consolas" pitchFamily="49" charset="0"/>
              <a:cs typeface="Consolas" pitchFamily="49" charset="0"/>
            </a:endParaRPr>
          </a:p>
          <a:p>
            <a:r>
              <a:rPr lang="en-GB" sz="1400" dirty="0">
                <a:latin typeface="Consolas" pitchFamily="49" charset="0"/>
                <a:cs typeface="Consolas" pitchFamily="49" charset="0"/>
              </a:rPr>
              <a:t>  | </a:t>
            </a:r>
            <a:r>
              <a:rPr lang="en-GB" sz="1400" dirty="0" err="1">
                <a:latin typeface="Consolas" pitchFamily="49" charset="0"/>
                <a:cs typeface="Consolas" pitchFamily="49" charset="0"/>
              </a:rPr>
              <a:t>EmailSent</a:t>
            </a:r>
            <a:r>
              <a:rPr lang="en-GB" sz="1400" dirty="0">
                <a:latin typeface="Consolas" pitchFamily="49" charset="0"/>
                <a:cs typeface="Consolas" pitchFamily="49" charset="0"/>
              </a:rPr>
              <a:t> of </a:t>
            </a:r>
            <a:r>
              <a:rPr lang="en-GB" sz="1400" dirty="0" err="1">
                <a:latin typeface="Consolas" pitchFamily="49" charset="0"/>
                <a:cs typeface="Consolas" pitchFamily="49" charset="0"/>
              </a:rPr>
              <a:t>EmailAddress</a:t>
            </a:r>
            <a:r>
              <a:rPr lang="en-GB" sz="1400" dirty="0">
                <a:latin typeface="Consolas" pitchFamily="49" charset="0"/>
                <a:cs typeface="Consolas" pitchFamily="49" charset="0"/>
              </a:rPr>
              <a:t> * </a:t>
            </a:r>
            <a:r>
              <a:rPr lang="en-GB" sz="1400" dirty="0" err="1">
                <a:latin typeface="Consolas" pitchFamily="49" charset="0"/>
                <a:cs typeface="Consolas" pitchFamily="49" charset="0"/>
              </a:rPr>
              <a:t>MsgId</a:t>
            </a:r>
            <a:endParaRPr lang="en-GB" sz="1400" dirty="0">
              <a:latin typeface="Consolas" pitchFamily="49" charset="0"/>
              <a:cs typeface="Consolas" pitchFamily="49" charset="0"/>
            </a:endParaRPr>
          </a:p>
        </p:txBody>
      </p:sp>
      <p:grpSp>
        <p:nvGrpSpPr>
          <p:cNvPr id="15" name="Group 33"/>
          <p:cNvGrpSpPr/>
          <p:nvPr/>
        </p:nvGrpSpPr>
        <p:grpSpPr>
          <a:xfrm>
            <a:off x="2438400" y="3902109"/>
            <a:ext cx="3663086" cy="822290"/>
            <a:chOff x="1441761" y="1713696"/>
            <a:chExt cx="3663086" cy="822290"/>
          </a:xfrm>
        </p:grpSpPr>
        <p:sp>
          <p:nvSpPr>
            <p:cNvPr id="33" name="TextBox 32"/>
            <p:cNvSpPr txBox="1"/>
            <p:nvPr/>
          </p:nvSpPr>
          <p:spPr>
            <a:xfrm rot="21540000">
              <a:off x="3276062" y="1713696"/>
              <a:ext cx="1828785" cy="646331"/>
            </a:xfrm>
            <a:prstGeom prst="rect">
              <a:avLst/>
            </a:prstGeom>
            <a:noFill/>
          </p:spPr>
          <p:txBody>
            <a:bodyPr wrap="square" rtlCol="0">
              <a:spAutoFit/>
            </a:bodyPr>
            <a:lstStyle/>
            <a:p>
              <a:pPr algn="ctr"/>
              <a:r>
                <a:rPr lang="en-GB" dirty="0">
                  <a:solidFill>
                    <a:srgbClr val="C00000"/>
                  </a:solidFill>
                  <a:latin typeface="Conformity" pitchFamily="2" charset="0"/>
                </a:rPr>
                <a:t>Add domain events to the choices</a:t>
              </a:r>
            </a:p>
          </p:txBody>
        </p:sp>
        <p:sp>
          <p:nvSpPr>
            <p:cNvPr id="34" name="Freeform 33"/>
            <p:cNvSpPr/>
            <p:nvPr/>
          </p:nvSpPr>
          <p:spPr>
            <a:xfrm rot="10800000" flipH="1">
              <a:off x="1441761" y="2154987"/>
              <a:ext cx="2057400" cy="380999"/>
            </a:xfrm>
            <a:custGeom>
              <a:avLst/>
              <a:gdLst>
                <a:gd name="connsiteX0" fmla="*/ 1047750 w 1047750"/>
                <a:gd name="connsiteY0" fmla="*/ 441325 h 441325"/>
                <a:gd name="connsiteX1" fmla="*/ 733425 w 1047750"/>
                <a:gd name="connsiteY1" fmla="*/ 60325 h 441325"/>
                <a:gd name="connsiteX2" fmla="*/ 0 w 1047750"/>
                <a:gd name="connsiteY2" fmla="*/ 79375 h 441325"/>
                <a:gd name="connsiteX0" fmla="*/ 3882575 w 4215347"/>
                <a:gd name="connsiteY0" fmla="*/ 472546 h 1021821"/>
                <a:gd name="connsiteX1" fmla="*/ 3568250 w 4215347"/>
                <a:gd name="connsiteY1" fmla="*/ 91546 h 1021821"/>
                <a:gd name="connsiteX2" fmla="*/ 0 w 4215347"/>
                <a:gd name="connsiteY2" fmla="*/ 1021821 h 1021821"/>
                <a:gd name="connsiteX0" fmla="*/ 3882575 w 3882575"/>
                <a:gd name="connsiteY0" fmla="*/ 160338 h 709613"/>
                <a:gd name="connsiteX1" fmla="*/ 1469909 w 3882575"/>
                <a:gd name="connsiteY1" fmla="*/ 252412 h 709613"/>
                <a:gd name="connsiteX2" fmla="*/ 0 w 3882575"/>
                <a:gd name="connsiteY2" fmla="*/ 709613 h 709613"/>
                <a:gd name="connsiteX0" fmla="*/ 2834825 w 2834825"/>
                <a:gd name="connsiteY0" fmla="*/ 203200 h 508001"/>
                <a:gd name="connsiteX1" fmla="*/ 1469909 w 2834825"/>
                <a:gd name="connsiteY1" fmla="*/ 50800 h 508001"/>
                <a:gd name="connsiteX2" fmla="*/ 0 w 2834825"/>
                <a:gd name="connsiteY2" fmla="*/ 508001 h 508001"/>
                <a:gd name="connsiteX0" fmla="*/ 2834825 w 2834825"/>
                <a:gd name="connsiteY0" fmla="*/ 0 h 304801"/>
                <a:gd name="connsiteX1" fmla="*/ 0 w 2834825"/>
                <a:gd name="connsiteY1" fmla="*/ 304801 h 304801"/>
                <a:gd name="connsiteX0" fmla="*/ 2624838 w 2624838"/>
                <a:gd name="connsiteY0" fmla="*/ 0 h 533401"/>
                <a:gd name="connsiteX1" fmla="*/ 0 w 2624838"/>
                <a:gd name="connsiteY1" fmla="*/ 533401 h 533401"/>
                <a:gd name="connsiteX0" fmla="*/ 2624838 w 2624838"/>
                <a:gd name="connsiteY0" fmla="*/ 18143 h 551544"/>
                <a:gd name="connsiteX1" fmla="*/ 0 w 2624838"/>
                <a:gd name="connsiteY1" fmla="*/ 551544 h 551544"/>
                <a:gd name="connsiteX0" fmla="*/ 2624838 w 2624838"/>
                <a:gd name="connsiteY0" fmla="*/ 18143 h 551544"/>
                <a:gd name="connsiteX1" fmla="*/ 0 w 2624838"/>
                <a:gd name="connsiteY1" fmla="*/ 551544 h 551544"/>
                <a:gd name="connsiteX0" fmla="*/ 2209865 w 10479430"/>
                <a:gd name="connsiteY0" fmla="*/ 18143 h 2227944"/>
                <a:gd name="connsiteX1" fmla="*/ 10204449 w 10479430"/>
                <a:gd name="connsiteY1" fmla="*/ 2227944 h 2227944"/>
                <a:gd name="connsiteX0" fmla="*/ 2209865 w 13821080"/>
                <a:gd name="connsiteY0" fmla="*/ 18143 h 2227944"/>
                <a:gd name="connsiteX1" fmla="*/ 10204449 w 13821080"/>
                <a:gd name="connsiteY1" fmla="*/ 2227944 h 2227944"/>
                <a:gd name="connsiteX0" fmla="*/ 2209865 w 6418691"/>
                <a:gd name="connsiteY0" fmla="*/ 18143 h 1008743"/>
                <a:gd name="connsiteX1" fmla="*/ 2802060 w 6418691"/>
                <a:gd name="connsiteY1" fmla="*/ 1008743 h 1008743"/>
                <a:gd name="connsiteX0" fmla="*/ 0 w 4208826"/>
                <a:gd name="connsiteY0" fmla="*/ 0 h 990600"/>
                <a:gd name="connsiteX1" fmla="*/ 592195 w 4208826"/>
                <a:gd name="connsiteY1" fmla="*/ 990600 h 990600"/>
                <a:gd name="connsiteX0" fmla="*/ 0 w 5985404"/>
                <a:gd name="connsiteY0" fmla="*/ 0 h 914401"/>
                <a:gd name="connsiteX1" fmla="*/ 2368773 w 5985404"/>
                <a:gd name="connsiteY1" fmla="*/ 914401 h 914401"/>
                <a:gd name="connsiteX0" fmla="*/ 0 w 6577599"/>
                <a:gd name="connsiteY0" fmla="*/ 0 h 990602"/>
                <a:gd name="connsiteX1" fmla="*/ 2960968 w 6577599"/>
                <a:gd name="connsiteY1" fmla="*/ 990602 h 990602"/>
                <a:gd name="connsiteX0" fmla="*/ 0 w 6577599"/>
                <a:gd name="connsiteY0" fmla="*/ 0 h 990602"/>
                <a:gd name="connsiteX1" fmla="*/ 2960968 w 6577599"/>
                <a:gd name="connsiteY1" fmla="*/ 990602 h 990602"/>
                <a:gd name="connsiteX0" fmla="*/ 0 w 13091693"/>
                <a:gd name="connsiteY0" fmla="*/ 0 h 1676402"/>
                <a:gd name="connsiteX1" fmla="*/ 9475063 w 13091693"/>
                <a:gd name="connsiteY1" fmla="*/ 1676402 h 1676402"/>
                <a:gd name="connsiteX0" fmla="*/ 0 w 5689300"/>
                <a:gd name="connsiteY0" fmla="*/ 0 h 1066800"/>
                <a:gd name="connsiteX1" fmla="*/ 2072670 w 5689300"/>
                <a:gd name="connsiteY1" fmla="*/ 1066800 h 1066800"/>
                <a:gd name="connsiteX0" fmla="*/ 0 w 4208822"/>
                <a:gd name="connsiteY0" fmla="*/ 2365829 h 2761343"/>
                <a:gd name="connsiteX1" fmla="*/ 592192 w 4208822"/>
                <a:gd name="connsiteY1" fmla="*/ 384629 h 2761343"/>
                <a:gd name="connsiteX0" fmla="*/ 0 w 4504918"/>
                <a:gd name="connsiteY0" fmla="*/ 2289628 h 2685142"/>
                <a:gd name="connsiteX1" fmla="*/ 888288 w 4504918"/>
                <a:gd name="connsiteY1" fmla="*/ 384629 h 2685142"/>
                <a:gd name="connsiteX0" fmla="*/ 0 w 4504918"/>
                <a:gd name="connsiteY0" fmla="*/ 2289628 h 2289628"/>
                <a:gd name="connsiteX1" fmla="*/ 888288 w 4504918"/>
                <a:gd name="connsiteY1" fmla="*/ 384629 h 2289628"/>
                <a:gd name="connsiteX0" fmla="*/ 0 w 4801014"/>
                <a:gd name="connsiteY0" fmla="*/ 2365829 h 2365829"/>
                <a:gd name="connsiteX1" fmla="*/ 1184384 w 4801014"/>
                <a:gd name="connsiteY1" fmla="*/ 384629 h 2365829"/>
                <a:gd name="connsiteX0" fmla="*/ 1075616 w 2807058"/>
                <a:gd name="connsiteY0" fmla="*/ 1981200 h 1981200"/>
                <a:gd name="connsiteX1" fmla="*/ 2260000 w 2807058"/>
                <a:gd name="connsiteY1" fmla="*/ 0 h 1981200"/>
                <a:gd name="connsiteX0" fmla="*/ 779520 w 2510962"/>
                <a:gd name="connsiteY0" fmla="*/ 1219200 h 1219200"/>
                <a:gd name="connsiteX1" fmla="*/ 2259999 w 2510962"/>
                <a:gd name="connsiteY1" fmla="*/ 0 h 1219200"/>
                <a:gd name="connsiteX0" fmla="*/ 0 w 5033628"/>
                <a:gd name="connsiteY0" fmla="*/ 249048 h 716963"/>
                <a:gd name="connsiteX1" fmla="*/ 5033627 w 5033628"/>
                <a:gd name="connsiteY1" fmla="*/ 477648 h 716963"/>
                <a:gd name="connsiteX0" fmla="*/ 13783 w 5047411"/>
                <a:gd name="connsiteY0" fmla="*/ 0 h 467915"/>
                <a:gd name="connsiteX1" fmla="*/ 5047410 w 5047411"/>
                <a:gd name="connsiteY1" fmla="*/ 228600 h 467915"/>
                <a:gd name="connsiteX0" fmla="*/ 13783 w 2382557"/>
                <a:gd name="connsiteY0" fmla="*/ 0 h 620315"/>
                <a:gd name="connsiteX1" fmla="*/ 2382557 w 2382557"/>
                <a:gd name="connsiteY1" fmla="*/ 381000 h 620315"/>
                <a:gd name="connsiteX0" fmla="*/ 483417 w 2260000"/>
                <a:gd name="connsiteY0" fmla="*/ 0 h 772715"/>
                <a:gd name="connsiteX1" fmla="*/ 2259999 w 2260000"/>
                <a:gd name="connsiteY1" fmla="*/ 533400 h 772715"/>
                <a:gd name="connsiteX0" fmla="*/ 699392 w 2475975"/>
                <a:gd name="connsiteY0" fmla="*/ 0 h 605075"/>
                <a:gd name="connsiteX1" fmla="*/ 2475974 w 2475975"/>
                <a:gd name="connsiteY1" fmla="*/ 533400 h 605075"/>
                <a:gd name="connsiteX0" fmla="*/ 13782 w 7120082"/>
                <a:gd name="connsiteY0" fmla="*/ 0 h 833675"/>
                <a:gd name="connsiteX1" fmla="*/ 7120081 w 7120082"/>
                <a:gd name="connsiteY1" fmla="*/ 762000 h 833675"/>
                <a:gd name="connsiteX0" fmla="*/ -1 w 7106299"/>
                <a:gd name="connsiteY0" fmla="*/ 0 h 833675"/>
                <a:gd name="connsiteX1" fmla="*/ 7106298 w 7106299"/>
                <a:gd name="connsiteY1" fmla="*/ 762000 h 833675"/>
                <a:gd name="connsiteX0" fmla="*/ 1184382 w 8290682"/>
                <a:gd name="connsiteY0" fmla="*/ 0 h 833675"/>
                <a:gd name="connsiteX1" fmla="*/ 0 w 8290682"/>
                <a:gd name="connsiteY1" fmla="*/ 0 h 833675"/>
                <a:gd name="connsiteX2" fmla="*/ 8290681 w 8290682"/>
                <a:gd name="connsiteY2" fmla="*/ 762000 h 833675"/>
                <a:gd name="connsiteX0" fmla="*/ 1184382 w 7106299"/>
                <a:gd name="connsiteY0" fmla="*/ 0 h 452675"/>
                <a:gd name="connsiteX1" fmla="*/ 0 w 7106299"/>
                <a:gd name="connsiteY1" fmla="*/ 0 h 452675"/>
                <a:gd name="connsiteX2" fmla="*/ 7106299 w 7106299"/>
                <a:gd name="connsiteY2" fmla="*/ 381000 h 452675"/>
                <a:gd name="connsiteX0" fmla="*/ 1184382 w 7106299"/>
                <a:gd name="connsiteY0" fmla="*/ 0 h 381000"/>
                <a:gd name="connsiteX1" fmla="*/ 0 w 7106299"/>
                <a:gd name="connsiteY1" fmla="*/ 0 h 381000"/>
                <a:gd name="connsiteX2" fmla="*/ 7106299 w 7106299"/>
                <a:gd name="connsiteY2" fmla="*/ 381000 h 381000"/>
                <a:gd name="connsiteX0" fmla="*/ -1 w 5921916"/>
                <a:gd name="connsiteY0" fmla="*/ 0 h 381000"/>
                <a:gd name="connsiteX1" fmla="*/ 5921916 w 5921916"/>
                <a:gd name="connsiteY1" fmla="*/ 381000 h 381000"/>
                <a:gd name="connsiteX0" fmla="*/ 0 w 7994587"/>
                <a:gd name="connsiteY0" fmla="*/ 0 h 380999"/>
                <a:gd name="connsiteX1" fmla="*/ 7994587 w 7994587"/>
                <a:gd name="connsiteY1" fmla="*/ 380999 h 380999"/>
                <a:gd name="connsiteX0" fmla="*/ 0 w 7994587"/>
                <a:gd name="connsiteY0" fmla="*/ 0 h 380999"/>
                <a:gd name="connsiteX1" fmla="*/ 7994587 w 7994587"/>
                <a:gd name="connsiteY1" fmla="*/ 380999 h 380999"/>
              </a:gdLst>
              <a:ahLst/>
              <a:cxnLst>
                <a:cxn ang="0">
                  <a:pos x="connsiteX0" y="connsiteY0"/>
                </a:cxn>
                <a:cxn ang="0">
                  <a:pos x="connsiteX1" y="connsiteY1"/>
                </a:cxn>
              </a:cxnLst>
              <a:rect l="l" t="t" r="r" b="b"/>
              <a:pathLst>
                <a:path w="7994587" h="380999">
                  <a:moveTo>
                    <a:pt x="0" y="0"/>
                  </a:moveTo>
                  <a:cubicBezTo>
                    <a:pt x="2664862" y="127000"/>
                    <a:pt x="6409604" y="70223"/>
                    <a:pt x="7994587" y="380999"/>
                  </a:cubicBezTo>
                </a:path>
              </a:pathLst>
            </a:custGeom>
            <a:ln w="19050">
              <a:solidFill>
                <a:srgbClr val="C0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sp>
        <p:nvSpPr>
          <p:cNvPr id="35" name="Rounded Rectangle 34"/>
          <p:cNvSpPr/>
          <p:nvPr/>
        </p:nvSpPr>
        <p:spPr>
          <a:xfrm>
            <a:off x="685800" y="4572000"/>
            <a:ext cx="3886200" cy="762000"/>
          </a:xfrm>
          <a:prstGeom prst="roundRect">
            <a:avLst/>
          </a:prstGeom>
          <a:solidFill>
            <a:srgbClr val="FFFF99">
              <a:alpha val="16078"/>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Rounded Rectangle 40"/>
          <p:cNvSpPr/>
          <p:nvPr/>
        </p:nvSpPr>
        <p:spPr>
          <a:xfrm>
            <a:off x="5943600" y="838200"/>
            <a:ext cx="1447800" cy="1828800"/>
          </a:xfrm>
          <a:prstGeom prst="roundRect">
            <a:avLst/>
          </a:prstGeom>
          <a:solidFill>
            <a:srgbClr val="FFFF99">
              <a:alpha val="16078"/>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38" name="Group 33"/>
          <p:cNvGrpSpPr/>
          <p:nvPr/>
        </p:nvGrpSpPr>
        <p:grpSpPr>
          <a:xfrm>
            <a:off x="5514391" y="1904842"/>
            <a:ext cx="3181430" cy="1861765"/>
            <a:chOff x="4060552" y="859587"/>
            <a:chExt cx="3181430" cy="1861765"/>
          </a:xfrm>
        </p:grpSpPr>
        <p:sp>
          <p:nvSpPr>
            <p:cNvPr id="42" name="TextBox 41"/>
            <p:cNvSpPr txBox="1"/>
            <p:nvPr/>
          </p:nvSpPr>
          <p:spPr>
            <a:xfrm rot="21540000">
              <a:off x="4497609" y="1798022"/>
              <a:ext cx="2744373" cy="923330"/>
            </a:xfrm>
            <a:prstGeom prst="rect">
              <a:avLst/>
            </a:prstGeom>
            <a:noFill/>
          </p:spPr>
          <p:txBody>
            <a:bodyPr wrap="square" rtlCol="0">
              <a:spAutoFit/>
            </a:bodyPr>
            <a:lstStyle/>
            <a:p>
              <a:pPr algn="ctr"/>
              <a:r>
                <a:rPr lang="en-GB" dirty="0">
                  <a:solidFill>
                    <a:srgbClr val="C00000"/>
                  </a:solidFill>
                  <a:latin typeface="Conformity" pitchFamily="2" charset="0"/>
                </a:rPr>
                <a:t>Communicate new information to downstream processes without being a failure</a:t>
              </a:r>
            </a:p>
          </p:txBody>
        </p:sp>
        <p:sp>
          <p:nvSpPr>
            <p:cNvPr id="43" name="Freeform 42"/>
            <p:cNvSpPr/>
            <p:nvPr/>
          </p:nvSpPr>
          <p:spPr>
            <a:xfrm rot="10800000" flipH="1">
              <a:off x="4060552" y="859587"/>
              <a:ext cx="646194" cy="1219200"/>
            </a:xfrm>
            <a:custGeom>
              <a:avLst/>
              <a:gdLst>
                <a:gd name="connsiteX0" fmla="*/ 1047750 w 1047750"/>
                <a:gd name="connsiteY0" fmla="*/ 441325 h 441325"/>
                <a:gd name="connsiteX1" fmla="*/ 733425 w 1047750"/>
                <a:gd name="connsiteY1" fmla="*/ 60325 h 441325"/>
                <a:gd name="connsiteX2" fmla="*/ 0 w 1047750"/>
                <a:gd name="connsiteY2" fmla="*/ 79375 h 441325"/>
                <a:gd name="connsiteX0" fmla="*/ 3882575 w 4215347"/>
                <a:gd name="connsiteY0" fmla="*/ 472546 h 1021821"/>
                <a:gd name="connsiteX1" fmla="*/ 3568250 w 4215347"/>
                <a:gd name="connsiteY1" fmla="*/ 91546 h 1021821"/>
                <a:gd name="connsiteX2" fmla="*/ 0 w 4215347"/>
                <a:gd name="connsiteY2" fmla="*/ 1021821 h 1021821"/>
                <a:gd name="connsiteX0" fmla="*/ 3882575 w 3882575"/>
                <a:gd name="connsiteY0" fmla="*/ 160338 h 709613"/>
                <a:gd name="connsiteX1" fmla="*/ 1469909 w 3882575"/>
                <a:gd name="connsiteY1" fmla="*/ 252412 h 709613"/>
                <a:gd name="connsiteX2" fmla="*/ 0 w 3882575"/>
                <a:gd name="connsiteY2" fmla="*/ 709613 h 709613"/>
                <a:gd name="connsiteX0" fmla="*/ 2834825 w 2834825"/>
                <a:gd name="connsiteY0" fmla="*/ 203200 h 508001"/>
                <a:gd name="connsiteX1" fmla="*/ 1469909 w 2834825"/>
                <a:gd name="connsiteY1" fmla="*/ 50800 h 508001"/>
                <a:gd name="connsiteX2" fmla="*/ 0 w 2834825"/>
                <a:gd name="connsiteY2" fmla="*/ 508001 h 508001"/>
                <a:gd name="connsiteX0" fmla="*/ 2834825 w 2834825"/>
                <a:gd name="connsiteY0" fmla="*/ 0 h 304801"/>
                <a:gd name="connsiteX1" fmla="*/ 0 w 2834825"/>
                <a:gd name="connsiteY1" fmla="*/ 304801 h 304801"/>
                <a:gd name="connsiteX0" fmla="*/ 2624838 w 2624838"/>
                <a:gd name="connsiteY0" fmla="*/ 0 h 533401"/>
                <a:gd name="connsiteX1" fmla="*/ 0 w 2624838"/>
                <a:gd name="connsiteY1" fmla="*/ 533401 h 533401"/>
                <a:gd name="connsiteX0" fmla="*/ 2624838 w 2624838"/>
                <a:gd name="connsiteY0" fmla="*/ 18143 h 551544"/>
                <a:gd name="connsiteX1" fmla="*/ 0 w 2624838"/>
                <a:gd name="connsiteY1" fmla="*/ 551544 h 551544"/>
                <a:gd name="connsiteX0" fmla="*/ 2624838 w 2624838"/>
                <a:gd name="connsiteY0" fmla="*/ 18143 h 551544"/>
                <a:gd name="connsiteX1" fmla="*/ 0 w 2624838"/>
                <a:gd name="connsiteY1" fmla="*/ 551544 h 551544"/>
                <a:gd name="connsiteX0" fmla="*/ 2209865 w 10479430"/>
                <a:gd name="connsiteY0" fmla="*/ 18143 h 2227944"/>
                <a:gd name="connsiteX1" fmla="*/ 10204449 w 10479430"/>
                <a:gd name="connsiteY1" fmla="*/ 2227944 h 2227944"/>
                <a:gd name="connsiteX0" fmla="*/ 2209865 w 13821080"/>
                <a:gd name="connsiteY0" fmla="*/ 18143 h 2227944"/>
                <a:gd name="connsiteX1" fmla="*/ 10204449 w 13821080"/>
                <a:gd name="connsiteY1" fmla="*/ 2227944 h 2227944"/>
                <a:gd name="connsiteX0" fmla="*/ 2209865 w 6418691"/>
                <a:gd name="connsiteY0" fmla="*/ 18143 h 1008743"/>
                <a:gd name="connsiteX1" fmla="*/ 2802060 w 6418691"/>
                <a:gd name="connsiteY1" fmla="*/ 1008743 h 1008743"/>
                <a:gd name="connsiteX0" fmla="*/ 0 w 4208826"/>
                <a:gd name="connsiteY0" fmla="*/ 0 h 990600"/>
                <a:gd name="connsiteX1" fmla="*/ 592195 w 4208826"/>
                <a:gd name="connsiteY1" fmla="*/ 990600 h 990600"/>
                <a:gd name="connsiteX0" fmla="*/ 0 w 5985404"/>
                <a:gd name="connsiteY0" fmla="*/ 0 h 914401"/>
                <a:gd name="connsiteX1" fmla="*/ 2368773 w 5985404"/>
                <a:gd name="connsiteY1" fmla="*/ 914401 h 914401"/>
                <a:gd name="connsiteX0" fmla="*/ 0 w 6577599"/>
                <a:gd name="connsiteY0" fmla="*/ 0 h 990602"/>
                <a:gd name="connsiteX1" fmla="*/ 2960968 w 6577599"/>
                <a:gd name="connsiteY1" fmla="*/ 990602 h 990602"/>
                <a:gd name="connsiteX0" fmla="*/ 0 w 6577599"/>
                <a:gd name="connsiteY0" fmla="*/ 0 h 990602"/>
                <a:gd name="connsiteX1" fmla="*/ 2960968 w 6577599"/>
                <a:gd name="connsiteY1" fmla="*/ 990602 h 990602"/>
                <a:gd name="connsiteX0" fmla="*/ 0 w 13091693"/>
                <a:gd name="connsiteY0" fmla="*/ 0 h 1676402"/>
                <a:gd name="connsiteX1" fmla="*/ 9475063 w 13091693"/>
                <a:gd name="connsiteY1" fmla="*/ 1676402 h 1676402"/>
                <a:gd name="connsiteX0" fmla="*/ 0 w 5689300"/>
                <a:gd name="connsiteY0" fmla="*/ 0 h 1066800"/>
                <a:gd name="connsiteX1" fmla="*/ 2072670 w 5689300"/>
                <a:gd name="connsiteY1" fmla="*/ 1066800 h 1066800"/>
                <a:gd name="connsiteX0" fmla="*/ 0 w 4208822"/>
                <a:gd name="connsiteY0" fmla="*/ 2365829 h 2761343"/>
                <a:gd name="connsiteX1" fmla="*/ 592192 w 4208822"/>
                <a:gd name="connsiteY1" fmla="*/ 384629 h 2761343"/>
                <a:gd name="connsiteX0" fmla="*/ 0 w 4504918"/>
                <a:gd name="connsiteY0" fmla="*/ 2289628 h 2685142"/>
                <a:gd name="connsiteX1" fmla="*/ 888288 w 4504918"/>
                <a:gd name="connsiteY1" fmla="*/ 384629 h 2685142"/>
                <a:gd name="connsiteX0" fmla="*/ 0 w 4504918"/>
                <a:gd name="connsiteY0" fmla="*/ 2289628 h 2289628"/>
                <a:gd name="connsiteX1" fmla="*/ 888288 w 4504918"/>
                <a:gd name="connsiteY1" fmla="*/ 384629 h 2289628"/>
                <a:gd name="connsiteX0" fmla="*/ 0 w 4801014"/>
                <a:gd name="connsiteY0" fmla="*/ 2365829 h 2365829"/>
                <a:gd name="connsiteX1" fmla="*/ 1184384 w 4801014"/>
                <a:gd name="connsiteY1" fmla="*/ 384629 h 2365829"/>
                <a:gd name="connsiteX0" fmla="*/ 1075616 w 2807058"/>
                <a:gd name="connsiteY0" fmla="*/ 1981200 h 1981200"/>
                <a:gd name="connsiteX1" fmla="*/ 2260000 w 2807058"/>
                <a:gd name="connsiteY1" fmla="*/ 0 h 1981200"/>
                <a:gd name="connsiteX0" fmla="*/ 779520 w 2510962"/>
                <a:gd name="connsiteY0" fmla="*/ 1219200 h 1219200"/>
                <a:gd name="connsiteX1" fmla="*/ 2259999 w 2510962"/>
                <a:gd name="connsiteY1" fmla="*/ 0 h 1219200"/>
              </a:gdLst>
              <a:ahLst/>
              <a:cxnLst>
                <a:cxn ang="0">
                  <a:pos x="connsiteX0" y="connsiteY0"/>
                </a:cxn>
                <a:cxn ang="0">
                  <a:pos x="connsiteX1" y="connsiteY1"/>
                </a:cxn>
              </a:cxnLst>
              <a:rect l="l" t="t" r="r" b="b"/>
              <a:pathLst>
                <a:path w="2510962" h="1219200">
                  <a:moveTo>
                    <a:pt x="779520" y="1219200"/>
                  </a:moveTo>
                  <a:cubicBezTo>
                    <a:pt x="2510961" y="970152"/>
                    <a:pt x="-1" y="239315"/>
                    <a:pt x="2259999" y="0"/>
                  </a:cubicBezTo>
                </a:path>
              </a:pathLst>
            </a:custGeom>
            <a:ln w="19050">
              <a:solidFill>
                <a:srgbClr val="C0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Data flow (functional) design</a:t>
            </a:r>
          </a:p>
        </p:txBody>
      </p:sp>
      <p:grpSp>
        <p:nvGrpSpPr>
          <p:cNvPr id="63" name="Group 62"/>
          <p:cNvGrpSpPr/>
          <p:nvPr/>
        </p:nvGrpSpPr>
        <p:grpSpPr>
          <a:xfrm>
            <a:off x="685800" y="1066800"/>
            <a:ext cx="7620000" cy="457200"/>
            <a:chOff x="762000" y="1676400"/>
            <a:chExt cx="7620000" cy="457200"/>
          </a:xfrm>
        </p:grpSpPr>
        <p:grpSp>
          <p:nvGrpSpPr>
            <p:cNvPr id="38" name="Group 37"/>
            <p:cNvGrpSpPr/>
            <p:nvPr/>
          </p:nvGrpSpPr>
          <p:grpSpPr>
            <a:xfrm>
              <a:off x="1905000" y="1676400"/>
              <a:ext cx="6477000" cy="457200"/>
              <a:chOff x="1905000" y="914400"/>
              <a:chExt cx="6477000" cy="457200"/>
            </a:xfrm>
          </p:grpSpPr>
          <p:sp>
            <p:nvSpPr>
              <p:cNvPr id="39" name="AutoShape 9"/>
              <p:cNvSpPr>
                <a:spLocks noChangeArrowheads="1"/>
              </p:cNvSpPr>
              <p:nvPr/>
            </p:nvSpPr>
            <p:spPr bwMode="auto">
              <a:xfrm>
                <a:off x="7391400" y="990600"/>
                <a:ext cx="990600" cy="317500"/>
              </a:xfrm>
              <a:prstGeom prst="roundRect">
                <a:avLst>
                  <a:gd name="adj" fmla="val 16667"/>
                </a:avLst>
              </a:prstGeom>
              <a:noFill/>
              <a:ln w="6350">
                <a:noFill/>
                <a:round/>
                <a:headEnd/>
                <a:tailEnd/>
              </a:ln>
              <a:effectLst/>
            </p:spPr>
            <p:txBody>
              <a:bodyPr vert="horz" wrap="square" lIns="18000" tIns="10800" rIns="18000" bIns="10800" numCol="1" anchor="t" anchorCtr="0" compatLnSpc="1">
                <a:prstTxWarp prst="textNoShape">
                  <a:avLst/>
                </a:prstTxWarp>
              </a:bodyPr>
              <a:lstStyle/>
              <a:p>
                <a:pPr marL="0" marR="0" lvl="0" indent="0" algn="r" defTabSz="914400" rtl="0" eaLnBrk="1" fontAlgn="base" latinLnBrk="0" hangingPunct="1">
                  <a:lnSpc>
                    <a:spcPct val="100000"/>
                  </a:lnSpc>
                  <a:spcBef>
                    <a:spcPct val="0"/>
                  </a:spcBef>
                  <a:spcAft>
                    <a:spcPts val="1000"/>
                  </a:spcAft>
                  <a:buClrTx/>
                  <a:buSzTx/>
                  <a:buFontTx/>
                  <a:buNone/>
                  <a:tabLst/>
                </a:pPr>
                <a:r>
                  <a:rPr kumimoji="0" lang="en-GB" sz="1600" b="0" i="0" u="none" strike="noStrike" cap="none" normalizeH="0" baseline="0" dirty="0">
                    <a:ln>
                      <a:noFill/>
                    </a:ln>
                    <a:solidFill>
                      <a:schemeClr val="tx1"/>
                    </a:solidFill>
                    <a:effectLst/>
                    <a:latin typeface="Calibri" pitchFamily="34" charset="0"/>
                    <a:cs typeface="Arial" pitchFamily="34" charset="0"/>
                  </a:rPr>
                  <a:t>Response</a:t>
                </a: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cxnSp>
            <p:nvCxnSpPr>
              <p:cNvPr id="40" name="AutoShape 11"/>
              <p:cNvCxnSpPr>
                <a:cxnSpLocks noChangeShapeType="1"/>
                <a:stCxn id="43" idx="3"/>
              </p:cNvCxnSpPr>
              <p:nvPr/>
            </p:nvCxnSpPr>
            <p:spPr bwMode="auto">
              <a:xfrm>
                <a:off x="6781800" y="1143000"/>
                <a:ext cx="533400" cy="0"/>
              </a:xfrm>
              <a:prstGeom prst="straightConnector1">
                <a:avLst/>
              </a:prstGeom>
              <a:noFill/>
              <a:ln w="19050">
                <a:solidFill>
                  <a:srgbClr val="00B050"/>
                </a:solidFill>
                <a:round/>
                <a:headEnd/>
                <a:tailEnd type="triangle" w="med" len="med"/>
              </a:ln>
            </p:spPr>
          </p:cxnSp>
          <p:sp>
            <p:nvSpPr>
              <p:cNvPr id="41" name="AutoShape 12"/>
              <p:cNvSpPr>
                <a:spLocks noChangeArrowheads="1"/>
              </p:cNvSpPr>
              <p:nvPr/>
            </p:nvSpPr>
            <p:spPr bwMode="auto">
              <a:xfrm>
                <a:off x="2590800" y="990600"/>
                <a:ext cx="1066800" cy="304800"/>
              </a:xfrm>
              <a:prstGeom prst="roundRect">
                <a:avLst>
                  <a:gd name="adj" fmla="val 16667"/>
                </a:avLst>
              </a:prstGeom>
              <a:solidFill>
                <a:srgbClr val="FFFFFF"/>
              </a:solidFill>
              <a:ln w="6350">
                <a:solidFill>
                  <a:srgbClr val="000000"/>
                </a:solidFill>
                <a:round/>
                <a:headEnd/>
                <a:tailEnd/>
              </a:ln>
              <a:effectLst/>
            </p:spPr>
            <p:txBody>
              <a:bodyPr vert="horz" wrap="square" lIns="91440" tIns="10800" rIns="91440" bIns="1080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GB" sz="1600" b="0" i="0" u="none" strike="noStrike" cap="none" normalizeH="0" baseline="0" dirty="0">
                    <a:ln>
                      <a:noFill/>
                    </a:ln>
                    <a:solidFill>
                      <a:schemeClr val="tx1"/>
                    </a:solidFill>
                    <a:effectLst/>
                    <a:latin typeface="Calibri" pitchFamily="34" charset="0"/>
                    <a:cs typeface="Arial" pitchFamily="34" charset="0"/>
                  </a:rPr>
                  <a:t>Validate</a:t>
                </a: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sp>
            <p:nvSpPr>
              <p:cNvPr id="42" name="AutoShape 13"/>
              <p:cNvSpPr>
                <a:spLocks noChangeArrowheads="1"/>
              </p:cNvSpPr>
              <p:nvPr/>
            </p:nvSpPr>
            <p:spPr bwMode="auto">
              <a:xfrm>
                <a:off x="3962400" y="990600"/>
                <a:ext cx="1230312" cy="304800"/>
              </a:xfrm>
              <a:prstGeom prst="roundRect">
                <a:avLst>
                  <a:gd name="adj" fmla="val 16667"/>
                </a:avLst>
              </a:prstGeom>
              <a:solidFill>
                <a:srgbClr val="FFFFFF"/>
              </a:solidFill>
              <a:ln w="6350">
                <a:solidFill>
                  <a:srgbClr val="000000"/>
                </a:solidFill>
                <a:round/>
                <a:headEnd/>
                <a:tailEnd/>
              </a:ln>
              <a:effectLst/>
            </p:spPr>
            <p:txBody>
              <a:bodyPr vert="horz" wrap="square" lIns="91440" tIns="10800" rIns="91440" bIns="1080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GB" sz="1600" b="0" i="0" u="none" strike="noStrike" cap="none" normalizeH="0" baseline="0" dirty="0">
                    <a:ln>
                      <a:noFill/>
                    </a:ln>
                    <a:solidFill>
                      <a:schemeClr val="tx1"/>
                    </a:solidFill>
                    <a:effectLst/>
                    <a:latin typeface="Calibri" pitchFamily="34" charset="0"/>
                    <a:cs typeface="Arial" pitchFamily="34" charset="0"/>
                  </a:rPr>
                  <a:t>Update</a:t>
                </a: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sp>
            <p:nvSpPr>
              <p:cNvPr id="43" name="AutoShape 14"/>
              <p:cNvSpPr>
                <a:spLocks noChangeArrowheads="1"/>
              </p:cNvSpPr>
              <p:nvPr/>
            </p:nvSpPr>
            <p:spPr bwMode="auto">
              <a:xfrm>
                <a:off x="5562600" y="990600"/>
                <a:ext cx="1219200" cy="304800"/>
              </a:xfrm>
              <a:prstGeom prst="roundRect">
                <a:avLst>
                  <a:gd name="adj" fmla="val 16667"/>
                </a:avLst>
              </a:prstGeom>
              <a:solidFill>
                <a:srgbClr val="FFFFFF"/>
              </a:solidFill>
              <a:ln w="6350">
                <a:solidFill>
                  <a:srgbClr val="000000"/>
                </a:solidFill>
                <a:round/>
                <a:headEnd/>
                <a:tailEnd/>
              </a:ln>
              <a:effectLst/>
            </p:spPr>
            <p:txBody>
              <a:bodyPr vert="horz" wrap="square" lIns="91440" tIns="10800" rIns="91440" bIns="1080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GB" sz="1600" b="0" i="0" u="none" strike="noStrike" cap="none" normalizeH="0" baseline="0" dirty="0">
                    <a:ln>
                      <a:noFill/>
                    </a:ln>
                    <a:solidFill>
                      <a:schemeClr val="tx1"/>
                    </a:solidFill>
                    <a:effectLst/>
                    <a:latin typeface="Calibri" pitchFamily="34" charset="0"/>
                    <a:cs typeface="Arial" pitchFamily="34" charset="0"/>
                  </a:rPr>
                  <a:t>Send</a:t>
                </a: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cxnSp>
            <p:nvCxnSpPr>
              <p:cNvPr id="44" name="AutoShape 15"/>
              <p:cNvCxnSpPr>
                <a:cxnSpLocks noChangeShapeType="1"/>
                <a:stCxn id="41" idx="3"/>
                <a:endCxn id="42" idx="1"/>
              </p:cNvCxnSpPr>
              <p:nvPr/>
            </p:nvCxnSpPr>
            <p:spPr bwMode="auto">
              <a:xfrm>
                <a:off x="3657600" y="1143000"/>
                <a:ext cx="304800" cy="0"/>
              </a:xfrm>
              <a:prstGeom prst="straightConnector1">
                <a:avLst/>
              </a:prstGeom>
              <a:noFill/>
              <a:ln w="19050">
                <a:solidFill>
                  <a:srgbClr val="00B050"/>
                </a:solidFill>
                <a:round/>
                <a:headEnd/>
                <a:tailEnd type="triangle" w="med" len="med"/>
              </a:ln>
            </p:spPr>
          </p:cxnSp>
          <p:cxnSp>
            <p:nvCxnSpPr>
              <p:cNvPr id="45" name="AutoShape 16"/>
              <p:cNvCxnSpPr>
                <a:cxnSpLocks noChangeShapeType="1"/>
                <a:stCxn id="42" idx="3"/>
                <a:endCxn id="43" idx="1"/>
              </p:cNvCxnSpPr>
              <p:nvPr/>
            </p:nvCxnSpPr>
            <p:spPr bwMode="auto">
              <a:xfrm>
                <a:off x="5192712" y="1143000"/>
                <a:ext cx="369888" cy="0"/>
              </a:xfrm>
              <a:prstGeom prst="straightConnector1">
                <a:avLst/>
              </a:prstGeom>
              <a:noFill/>
              <a:ln w="19050">
                <a:solidFill>
                  <a:srgbClr val="00B050"/>
                </a:solidFill>
                <a:round/>
                <a:headEnd/>
                <a:tailEnd type="triangle" w="med" len="med"/>
              </a:ln>
            </p:spPr>
          </p:cxnSp>
          <p:cxnSp>
            <p:nvCxnSpPr>
              <p:cNvPr id="46" name="AutoShape 15"/>
              <p:cNvCxnSpPr>
                <a:cxnSpLocks noChangeShapeType="1"/>
                <a:endCxn id="41" idx="1"/>
              </p:cNvCxnSpPr>
              <p:nvPr/>
            </p:nvCxnSpPr>
            <p:spPr bwMode="auto">
              <a:xfrm>
                <a:off x="1905000" y="1143000"/>
                <a:ext cx="685800" cy="0"/>
              </a:xfrm>
              <a:prstGeom prst="straightConnector1">
                <a:avLst/>
              </a:prstGeom>
              <a:noFill/>
              <a:ln w="19050">
                <a:solidFill>
                  <a:srgbClr val="00B050"/>
                </a:solidFill>
                <a:round/>
                <a:headEnd/>
                <a:tailEnd type="triangle" w="med" len="med"/>
              </a:ln>
            </p:spPr>
          </p:cxnSp>
          <p:sp>
            <p:nvSpPr>
              <p:cNvPr id="62" name="AutoShape 12"/>
              <p:cNvSpPr>
                <a:spLocks noChangeArrowheads="1"/>
              </p:cNvSpPr>
              <p:nvPr/>
            </p:nvSpPr>
            <p:spPr bwMode="auto">
              <a:xfrm>
                <a:off x="2438400" y="914400"/>
                <a:ext cx="4495800" cy="457200"/>
              </a:xfrm>
              <a:prstGeom prst="roundRect">
                <a:avLst>
                  <a:gd name="adj" fmla="val 16667"/>
                </a:avLst>
              </a:prstGeom>
              <a:solidFill>
                <a:srgbClr val="FFFFFF"/>
              </a:solidFill>
              <a:ln w="6350">
                <a:solidFill>
                  <a:srgbClr val="000000"/>
                </a:solidFill>
                <a:round/>
                <a:headEnd/>
                <a:tailEnd/>
              </a:ln>
              <a:effectLst/>
            </p:spPr>
            <p:txBody>
              <a:bodyPr vert="horz" wrap="square" lIns="91440" tIns="10800" rIns="91440" bIns="1080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GB" sz="1600" b="0" i="0" u="none" strike="noStrike" cap="none" normalizeH="0" baseline="0" dirty="0">
                    <a:ln>
                      <a:noFill/>
                    </a:ln>
                    <a:solidFill>
                      <a:schemeClr val="tx1"/>
                    </a:solidFill>
                    <a:effectLst/>
                    <a:latin typeface="Calibri" pitchFamily="34" charset="0"/>
                    <a:cs typeface="Arial" pitchFamily="34" charset="0"/>
                  </a:rPr>
                  <a:t>A singl</a:t>
                </a:r>
                <a:r>
                  <a:rPr lang="en-GB" sz="1600" dirty="0">
                    <a:latin typeface="Calibri" pitchFamily="34" charset="0"/>
                    <a:cs typeface="Arial" pitchFamily="34" charset="0"/>
                  </a:rPr>
                  <a:t>e function representing the use case</a:t>
                </a: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grpSp>
        <p:sp>
          <p:nvSpPr>
            <p:cNvPr id="60" name="AutoShape 3"/>
            <p:cNvSpPr>
              <a:spLocks noChangeArrowheads="1"/>
            </p:cNvSpPr>
            <p:nvPr/>
          </p:nvSpPr>
          <p:spPr bwMode="auto">
            <a:xfrm>
              <a:off x="762000" y="1752600"/>
              <a:ext cx="1093788" cy="249237"/>
            </a:xfrm>
            <a:prstGeom prst="roundRect">
              <a:avLst>
                <a:gd name="adj" fmla="val 16667"/>
              </a:avLst>
            </a:prstGeom>
            <a:noFill/>
            <a:ln w="6350">
              <a:noFill/>
              <a:round/>
              <a:headEnd/>
              <a:tailEnd/>
            </a:ln>
            <a:effectLst/>
          </p:spPr>
          <p:txBody>
            <a:bodyPr vert="horz" wrap="square" lIns="18000" tIns="10800" rIns="18000" bIns="10800" numCol="1" anchor="t" anchorCtr="0" compatLnSpc="1">
              <a:prstTxWarp prst="textNoShape">
                <a:avLst/>
              </a:prstTxWarp>
            </a:bodyPr>
            <a:lstStyle/>
            <a:p>
              <a:pPr marL="0" marR="0" lvl="0" indent="0" algn="r" defTabSz="914400" rtl="0" eaLnBrk="1" fontAlgn="base" latinLnBrk="0" hangingPunct="1">
                <a:lnSpc>
                  <a:spcPct val="100000"/>
                </a:lnSpc>
                <a:spcBef>
                  <a:spcPct val="0"/>
                </a:spcBef>
                <a:spcAft>
                  <a:spcPts val="1000"/>
                </a:spcAft>
                <a:buClrTx/>
                <a:buSzTx/>
                <a:buFontTx/>
                <a:buNone/>
                <a:tabLst/>
              </a:pPr>
              <a:r>
                <a:rPr kumimoji="0" lang="en-GB" sz="1600" b="0" i="0" u="none" strike="noStrike" cap="none" normalizeH="0" baseline="0" dirty="0">
                  <a:ln>
                    <a:noFill/>
                  </a:ln>
                  <a:solidFill>
                    <a:schemeClr val="tx1"/>
                  </a:solidFill>
                  <a:effectLst/>
                  <a:latin typeface="Calibri" pitchFamily="34" charset="0"/>
                  <a:cs typeface="Arial" pitchFamily="34" charset="0"/>
                </a:rPr>
                <a:t>Request</a:t>
              </a: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grpSp>
      <p:grpSp>
        <p:nvGrpSpPr>
          <p:cNvPr id="67" name="Group 66"/>
          <p:cNvGrpSpPr/>
          <p:nvPr/>
        </p:nvGrpSpPr>
        <p:grpSpPr>
          <a:xfrm>
            <a:off x="685800" y="2209800"/>
            <a:ext cx="7620000" cy="762000"/>
            <a:chOff x="685800" y="1905000"/>
            <a:chExt cx="7620000" cy="762000"/>
          </a:xfrm>
        </p:grpSpPr>
        <p:sp>
          <p:nvSpPr>
            <p:cNvPr id="100355" name="AutoShape 3"/>
            <p:cNvSpPr>
              <a:spLocks noChangeArrowheads="1"/>
            </p:cNvSpPr>
            <p:nvPr/>
          </p:nvSpPr>
          <p:spPr bwMode="auto">
            <a:xfrm>
              <a:off x="685800" y="2209800"/>
              <a:ext cx="1093788" cy="249237"/>
            </a:xfrm>
            <a:prstGeom prst="roundRect">
              <a:avLst>
                <a:gd name="adj" fmla="val 16667"/>
              </a:avLst>
            </a:prstGeom>
            <a:noFill/>
            <a:ln w="6350">
              <a:noFill/>
              <a:round/>
              <a:headEnd/>
              <a:tailEnd/>
            </a:ln>
            <a:effectLst/>
          </p:spPr>
          <p:txBody>
            <a:bodyPr vert="horz" wrap="square" lIns="18000" tIns="10800" rIns="18000" bIns="10800" numCol="1" anchor="t" anchorCtr="0" compatLnSpc="1">
              <a:prstTxWarp prst="textNoShape">
                <a:avLst/>
              </a:prstTxWarp>
            </a:bodyPr>
            <a:lstStyle/>
            <a:p>
              <a:pPr marL="0" marR="0" lvl="0" indent="0" algn="r" defTabSz="914400" rtl="0" eaLnBrk="1" fontAlgn="base" latinLnBrk="0" hangingPunct="1">
                <a:lnSpc>
                  <a:spcPct val="100000"/>
                </a:lnSpc>
                <a:spcBef>
                  <a:spcPct val="0"/>
                </a:spcBef>
                <a:spcAft>
                  <a:spcPts val="1000"/>
                </a:spcAft>
                <a:buClrTx/>
                <a:buSzTx/>
                <a:buFontTx/>
                <a:buNone/>
                <a:tabLst/>
              </a:pPr>
              <a:r>
                <a:rPr kumimoji="0" lang="en-GB" sz="1600" b="0" i="0" u="none" strike="noStrike" cap="none" normalizeH="0" baseline="0" dirty="0">
                  <a:ln>
                    <a:noFill/>
                  </a:ln>
                  <a:solidFill>
                    <a:schemeClr val="tx1"/>
                  </a:solidFill>
                  <a:effectLst/>
                  <a:latin typeface="Calibri" pitchFamily="34" charset="0"/>
                  <a:cs typeface="Arial" pitchFamily="34" charset="0"/>
                </a:rPr>
                <a:t>Request</a:t>
              </a: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sp>
          <p:nvSpPr>
            <p:cNvPr id="100361" name="AutoShape 9"/>
            <p:cNvSpPr>
              <a:spLocks noChangeArrowheads="1"/>
            </p:cNvSpPr>
            <p:nvPr/>
          </p:nvSpPr>
          <p:spPr bwMode="auto">
            <a:xfrm>
              <a:off x="7315200" y="2209800"/>
              <a:ext cx="990600" cy="317500"/>
            </a:xfrm>
            <a:prstGeom prst="roundRect">
              <a:avLst>
                <a:gd name="adj" fmla="val 16667"/>
              </a:avLst>
            </a:prstGeom>
            <a:noFill/>
            <a:ln w="6350">
              <a:noFill/>
              <a:round/>
              <a:headEnd/>
              <a:tailEnd/>
            </a:ln>
            <a:effectLst/>
          </p:spPr>
          <p:txBody>
            <a:bodyPr vert="horz" wrap="square" lIns="18000" tIns="10800" rIns="18000" bIns="10800" numCol="1" anchor="t" anchorCtr="0" compatLnSpc="1">
              <a:prstTxWarp prst="textNoShape">
                <a:avLst/>
              </a:prstTxWarp>
            </a:bodyPr>
            <a:lstStyle/>
            <a:p>
              <a:pPr marL="0" marR="0" lvl="0" indent="0" algn="r" defTabSz="914400" rtl="0" eaLnBrk="1" fontAlgn="base" latinLnBrk="0" hangingPunct="1">
                <a:lnSpc>
                  <a:spcPct val="100000"/>
                </a:lnSpc>
                <a:spcBef>
                  <a:spcPct val="0"/>
                </a:spcBef>
                <a:spcAft>
                  <a:spcPts val="1000"/>
                </a:spcAft>
                <a:buClrTx/>
                <a:buSzTx/>
                <a:buFontTx/>
                <a:buNone/>
                <a:tabLst/>
              </a:pPr>
              <a:r>
                <a:rPr kumimoji="0" lang="en-GB" sz="1600" b="0" i="0" u="none" strike="noStrike" cap="none" normalizeH="0" baseline="0" dirty="0">
                  <a:ln>
                    <a:noFill/>
                  </a:ln>
                  <a:solidFill>
                    <a:schemeClr val="tx1"/>
                  </a:solidFill>
                  <a:effectLst/>
                  <a:latin typeface="Calibri" pitchFamily="34" charset="0"/>
                  <a:cs typeface="Arial" pitchFamily="34" charset="0"/>
                </a:rPr>
                <a:t>Response</a:t>
              </a: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cxnSp>
          <p:nvCxnSpPr>
            <p:cNvPr id="100363" name="AutoShape 11"/>
            <p:cNvCxnSpPr>
              <a:cxnSpLocks noChangeShapeType="1"/>
              <a:stCxn id="100366" idx="3"/>
            </p:cNvCxnSpPr>
            <p:nvPr/>
          </p:nvCxnSpPr>
          <p:spPr bwMode="auto">
            <a:xfrm>
              <a:off x="6705600" y="2362200"/>
              <a:ext cx="533400" cy="0"/>
            </a:xfrm>
            <a:prstGeom prst="straightConnector1">
              <a:avLst/>
            </a:prstGeom>
            <a:noFill/>
            <a:ln w="19050">
              <a:solidFill>
                <a:srgbClr val="00B050"/>
              </a:solidFill>
              <a:round/>
              <a:headEnd/>
              <a:tailEnd type="triangle" w="med" len="med"/>
            </a:ln>
          </p:spPr>
        </p:cxnSp>
        <p:sp>
          <p:nvSpPr>
            <p:cNvPr id="100364" name="AutoShape 12"/>
            <p:cNvSpPr>
              <a:spLocks noChangeArrowheads="1"/>
            </p:cNvSpPr>
            <p:nvPr/>
          </p:nvSpPr>
          <p:spPr bwMode="auto">
            <a:xfrm>
              <a:off x="2514600" y="2209800"/>
              <a:ext cx="1066800" cy="304800"/>
            </a:xfrm>
            <a:prstGeom prst="roundRect">
              <a:avLst>
                <a:gd name="adj" fmla="val 16667"/>
              </a:avLst>
            </a:prstGeom>
            <a:solidFill>
              <a:srgbClr val="FFFFFF"/>
            </a:solidFill>
            <a:ln w="6350">
              <a:solidFill>
                <a:srgbClr val="000000"/>
              </a:solidFill>
              <a:round/>
              <a:headEnd/>
              <a:tailEnd/>
            </a:ln>
            <a:effectLst/>
          </p:spPr>
          <p:txBody>
            <a:bodyPr vert="horz" wrap="square" lIns="91440" tIns="10800" rIns="91440" bIns="1080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GB" sz="1600" b="0" i="0" u="none" strike="noStrike" cap="none" normalizeH="0" baseline="0" dirty="0">
                  <a:ln>
                    <a:noFill/>
                  </a:ln>
                  <a:solidFill>
                    <a:schemeClr val="tx1"/>
                  </a:solidFill>
                  <a:effectLst/>
                  <a:latin typeface="Calibri" pitchFamily="34" charset="0"/>
                  <a:cs typeface="Arial" pitchFamily="34" charset="0"/>
                </a:rPr>
                <a:t>Validate</a:t>
              </a: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sp>
          <p:nvSpPr>
            <p:cNvPr id="100365" name="AutoShape 13"/>
            <p:cNvSpPr>
              <a:spLocks noChangeArrowheads="1"/>
            </p:cNvSpPr>
            <p:nvPr/>
          </p:nvSpPr>
          <p:spPr bwMode="auto">
            <a:xfrm>
              <a:off x="3886200" y="2209800"/>
              <a:ext cx="1230312" cy="304800"/>
            </a:xfrm>
            <a:prstGeom prst="roundRect">
              <a:avLst>
                <a:gd name="adj" fmla="val 16667"/>
              </a:avLst>
            </a:prstGeom>
            <a:solidFill>
              <a:srgbClr val="FFFFFF"/>
            </a:solidFill>
            <a:ln w="6350">
              <a:solidFill>
                <a:srgbClr val="000000"/>
              </a:solidFill>
              <a:round/>
              <a:headEnd/>
              <a:tailEnd/>
            </a:ln>
            <a:effectLst/>
          </p:spPr>
          <p:txBody>
            <a:bodyPr vert="horz" wrap="square" lIns="91440" tIns="10800" rIns="91440" bIns="1080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GB" sz="1600" b="0" i="0" u="none" strike="noStrike" cap="none" normalizeH="0" baseline="0" dirty="0">
                  <a:ln>
                    <a:noFill/>
                  </a:ln>
                  <a:solidFill>
                    <a:schemeClr val="tx1"/>
                  </a:solidFill>
                  <a:effectLst/>
                  <a:latin typeface="Calibri" pitchFamily="34" charset="0"/>
                  <a:cs typeface="Arial" pitchFamily="34" charset="0"/>
                </a:rPr>
                <a:t>Update</a:t>
              </a: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sp>
          <p:nvSpPr>
            <p:cNvPr id="100366" name="AutoShape 14"/>
            <p:cNvSpPr>
              <a:spLocks noChangeArrowheads="1"/>
            </p:cNvSpPr>
            <p:nvPr/>
          </p:nvSpPr>
          <p:spPr bwMode="auto">
            <a:xfrm>
              <a:off x="5486400" y="2209800"/>
              <a:ext cx="1219200" cy="304800"/>
            </a:xfrm>
            <a:prstGeom prst="roundRect">
              <a:avLst>
                <a:gd name="adj" fmla="val 16667"/>
              </a:avLst>
            </a:prstGeom>
            <a:solidFill>
              <a:srgbClr val="FFFFFF"/>
            </a:solidFill>
            <a:ln w="6350">
              <a:solidFill>
                <a:srgbClr val="000000"/>
              </a:solidFill>
              <a:round/>
              <a:headEnd/>
              <a:tailEnd/>
            </a:ln>
            <a:effectLst/>
          </p:spPr>
          <p:txBody>
            <a:bodyPr vert="horz" wrap="square" lIns="91440" tIns="10800" rIns="91440" bIns="1080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GB" sz="1600" b="0" i="0" u="none" strike="noStrike" cap="none" normalizeH="0" baseline="0" dirty="0">
                  <a:ln>
                    <a:noFill/>
                  </a:ln>
                  <a:solidFill>
                    <a:schemeClr val="tx1"/>
                  </a:solidFill>
                  <a:effectLst/>
                  <a:latin typeface="Calibri" pitchFamily="34" charset="0"/>
                  <a:cs typeface="Arial" pitchFamily="34" charset="0"/>
                </a:rPr>
                <a:t>Send</a:t>
              </a: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cxnSp>
          <p:nvCxnSpPr>
            <p:cNvPr id="100367" name="AutoShape 15"/>
            <p:cNvCxnSpPr>
              <a:cxnSpLocks noChangeShapeType="1"/>
              <a:stCxn id="100364" idx="3"/>
              <a:endCxn id="100365" idx="1"/>
            </p:cNvCxnSpPr>
            <p:nvPr/>
          </p:nvCxnSpPr>
          <p:spPr bwMode="auto">
            <a:xfrm>
              <a:off x="3581400" y="2362200"/>
              <a:ext cx="304800" cy="0"/>
            </a:xfrm>
            <a:prstGeom prst="straightConnector1">
              <a:avLst/>
            </a:prstGeom>
            <a:noFill/>
            <a:ln w="19050">
              <a:solidFill>
                <a:srgbClr val="00B050"/>
              </a:solidFill>
              <a:round/>
              <a:headEnd/>
              <a:tailEnd type="triangle" w="med" len="med"/>
            </a:ln>
          </p:spPr>
        </p:cxnSp>
        <p:cxnSp>
          <p:nvCxnSpPr>
            <p:cNvPr id="100368" name="AutoShape 16"/>
            <p:cNvCxnSpPr>
              <a:cxnSpLocks noChangeShapeType="1"/>
              <a:stCxn id="100365" idx="3"/>
              <a:endCxn id="100366" idx="1"/>
            </p:cNvCxnSpPr>
            <p:nvPr/>
          </p:nvCxnSpPr>
          <p:spPr bwMode="auto">
            <a:xfrm>
              <a:off x="5116512" y="2362200"/>
              <a:ext cx="369888" cy="0"/>
            </a:xfrm>
            <a:prstGeom prst="straightConnector1">
              <a:avLst/>
            </a:prstGeom>
            <a:noFill/>
            <a:ln w="19050">
              <a:solidFill>
                <a:srgbClr val="00B050"/>
              </a:solidFill>
              <a:round/>
              <a:headEnd/>
              <a:tailEnd type="triangle" w="med" len="med"/>
            </a:ln>
          </p:spPr>
        </p:cxnSp>
        <p:cxnSp>
          <p:nvCxnSpPr>
            <p:cNvPr id="21" name="AutoShape 15"/>
            <p:cNvCxnSpPr>
              <a:cxnSpLocks noChangeShapeType="1"/>
              <a:endCxn id="100364" idx="1"/>
            </p:cNvCxnSpPr>
            <p:nvPr/>
          </p:nvCxnSpPr>
          <p:spPr bwMode="auto">
            <a:xfrm>
              <a:off x="1828800" y="2362200"/>
              <a:ext cx="685800" cy="0"/>
            </a:xfrm>
            <a:prstGeom prst="straightConnector1">
              <a:avLst/>
            </a:prstGeom>
            <a:noFill/>
            <a:ln w="19050">
              <a:solidFill>
                <a:srgbClr val="00B050"/>
              </a:solidFill>
              <a:round/>
              <a:headEnd/>
              <a:tailEnd type="triangle" w="med" len="med"/>
            </a:ln>
          </p:spPr>
        </p:cxnSp>
        <p:sp>
          <p:nvSpPr>
            <p:cNvPr id="66" name="AutoShape 12"/>
            <p:cNvSpPr>
              <a:spLocks noChangeArrowheads="1"/>
            </p:cNvSpPr>
            <p:nvPr/>
          </p:nvSpPr>
          <p:spPr bwMode="auto">
            <a:xfrm>
              <a:off x="2362200" y="1905000"/>
              <a:ext cx="4495800" cy="762000"/>
            </a:xfrm>
            <a:prstGeom prst="roundRect">
              <a:avLst>
                <a:gd name="adj" fmla="val 16667"/>
              </a:avLst>
            </a:prstGeom>
            <a:solidFill>
              <a:srgbClr val="FFFFFF">
                <a:alpha val="30000"/>
              </a:srgbClr>
            </a:solidFill>
            <a:ln w="6350">
              <a:solidFill>
                <a:srgbClr val="000000"/>
              </a:solidFill>
              <a:round/>
              <a:headEnd/>
              <a:tailEnd/>
            </a:ln>
            <a:effectLst/>
          </p:spPr>
          <p:txBody>
            <a:bodyPr vert="horz" wrap="square" lIns="91440" tIns="10800" rIns="91440" bIns="1080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GB" sz="1600" b="0" i="0" u="none" strike="noStrike" cap="none" normalizeH="0" baseline="0" dirty="0">
                  <a:ln>
                    <a:noFill/>
                  </a:ln>
                  <a:solidFill>
                    <a:schemeClr val="tx1"/>
                  </a:solidFill>
                  <a:effectLst/>
                  <a:latin typeface="Calibri" pitchFamily="34" charset="0"/>
                  <a:cs typeface="Arial" pitchFamily="34" charset="0"/>
                </a:rPr>
                <a:t>A singl</a:t>
              </a:r>
              <a:r>
                <a:rPr lang="en-GB" sz="1600" dirty="0">
                  <a:latin typeface="Calibri" pitchFamily="34" charset="0"/>
                  <a:cs typeface="Arial" pitchFamily="34" charset="0"/>
                </a:rPr>
                <a:t>e function representing the use case</a:t>
              </a: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grpSp>
      <p:grpSp>
        <p:nvGrpSpPr>
          <p:cNvPr id="69" name="Group 68"/>
          <p:cNvGrpSpPr/>
          <p:nvPr/>
        </p:nvGrpSpPr>
        <p:grpSpPr>
          <a:xfrm>
            <a:off x="609600" y="3733800"/>
            <a:ext cx="7696200" cy="1600200"/>
            <a:chOff x="609600" y="3733800"/>
            <a:chExt cx="7696200" cy="1600200"/>
          </a:xfrm>
        </p:grpSpPr>
        <p:grpSp>
          <p:nvGrpSpPr>
            <p:cNvPr id="65" name="Group 64"/>
            <p:cNvGrpSpPr/>
            <p:nvPr/>
          </p:nvGrpSpPr>
          <p:grpSpPr>
            <a:xfrm>
              <a:off x="609600" y="4038600"/>
              <a:ext cx="7696200" cy="1143000"/>
              <a:chOff x="685800" y="3048000"/>
              <a:chExt cx="7696200" cy="1143000"/>
            </a:xfrm>
          </p:grpSpPr>
          <p:sp>
            <p:nvSpPr>
              <p:cNvPr id="47" name="AutoShape 3"/>
              <p:cNvSpPr>
                <a:spLocks noChangeArrowheads="1"/>
              </p:cNvSpPr>
              <p:nvPr/>
            </p:nvSpPr>
            <p:spPr bwMode="auto">
              <a:xfrm>
                <a:off x="685800" y="3124200"/>
                <a:ext cx="1093788" cy="249237"/>
              </a:xfrm>
              <a:prstGeom prst="roundRect">
                <a:avLst>
                  <a:gd name="adj" fmla="val 16667"/>
                </a:avLst>
              </a:prstGeom>
              <a:noFill/>
              <a:ln w="6350">
                <a:noFill/>
                <a:round/>
                <a:headEnd/>
                <a:tailEnd/>
              </a:ln>
              <a:effectLst/>
            </p:spPr>
            <p:txBody>
              <a:bodyPr vert="horz" wrap="square" lIns="18000" tIns="10800" rIns="18000" bIns="10800" numCol="1" anchor="t" anchorCtr="0" compatLnSpc="1">
                <a:prstTxWarp prst="textNoShape">
                  <a:avLst/>
                </a:prstTxWarp>
              </a:bodyPr>
              <a:lstStyle/>
              <a:p>
                <a:pPr marL="0" marR="0" lvl="0" indent="0" algn="r" defTabSz="914400" rtl="0" eaLnBrk="1" fontAlgn="base" latinLnBrk="0" hangingPunct="1">
                  <a:lnSpc>
                    <a:spcPct val="100000"/>
                  </a:lnSpc>
                  <a:spcBef>
                    <a:spcPct val="0"/>
                  </a:spcBef>
                  <a:spcAft>
                    <a:spcPts val="1000"/>
                  </a:spcAft>
                  <a:buClrTx/>
                  <a:buSzTx/>
                  <a:buFontTx/>
                  <a:buNone/>
                  <a:tabLst/>
                </a:pPr>
                <a:r>
                  <a:rPr kumimoji="0" lang="en-GB" sz="1600" b="0" i="0" u="none" strike="noStrike" cap="none" normalizeH="0" baseline="0" dirty="0">
                    <a:ln>
                      <a:noFill/>
                    </a:ln>
                    <a:solidFill>
                      <a:schemeClr val="tx1"/>
                    </a:solidFill>
                    <a:effectLst/>
                    <a:latin typeface="Calibri" pitchFamily="34" charset="0"/>
                    <a:cs typeface="Arial" pitchFamily="34" charset="0"/>
                  </a:rPr>
                  <a:t>Request</a:t>
                </a: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cxnSp>
            <p:nvCxnSpPr>
              <p:cNvPr id="48" name="AutoShape 4"/>
              <p:cNvCxnSpPr>
                <a:cxnSpLocks noChangeShapeType="1"/>
                <a:stCxn id="53" idx="2"/>
              </p:cNvCxnSpPr>
              <p:nvPr/>
            </p:nvCxnSpPr>
            <p:spPr bwMode="auto">
              <a:xfrm rot="16200000" flipH="1">
                <a:off x="4838700" y="1638300"/>
                <a:ext cx="685800" cy="4267200"/>
              </a:xfrm>
              <a:prstGeom prst="curvedConnector2">
                <a:avLst/>
              </a:prstGeom>
              <a:noFill/>
              <a:ln w="19050">
                <a:solidFill>
                  <a:srgbClr val="C00000"/>
                </a:solidFill>
                <a:round/>
                <a:headEnd/>
                <a:tailEnd type="triangle" w="med" len="med"/>
              </a:ln>
            </p:spPr>
          </p:cxnSp>
          <p:cxnSp>
            <p:nvCxnSpPr>
              <p:cNvPr id="49" name="AutoShape 5"/>
              <p:cNvCxnSpPr>
                <a:cxnSpLocks noChangeShapeType="1"/>
                <a:stCxn id="54" idx="2"/>
              </p:cNvCxnSpPr>
              <p:nvPr/>
            </p:nvCxnSpPr>
            <p:spPr bwMode="auto">
              <a:xfrm rot="16200000" flipH="1">
                <a:off x="5641578" y="2288778"/>
                <a:ext cx="533400" cy="2813844"/>
              </a:xfrm>
              <a:prstGeom prst="curvedConnector2">
                <a:avLst/>
              </a:prstGeom>
              <a:noFill/>
              <a:ln w="19050">
                <a:solidFill>
                  <a:srgbClr val="C00000"/>
                </a:solidFill>
                <a:round/>
                <a:headEnd/>
                <a:tailEnd type="triangle" w="med" len="med"/>
              </a:ln>
            </p:spPr>
          </p:cxnSp>
          <p:sp>
            <p:nvSpPr>
              <p:cNvPr id="50" name="AutoShape 8"/>
              <p:cNvSpPr>
                <a:spLocks noChangeArrowheads="1"/>
              </p:cNvSpPr>
              <p:nvPr/>
            </p:nvSpPr>
            <p:spPr bwMode="auto">
              <a:xfrm>
                <a:off x="5029200" y="3429000"/>
                <a:ext cx="660400" cy="249237"/>
              </a:xfrm>
              <a:prstGeom prst="roundRect">
                <a:avLst>
                  <a:gd name="adj" fmla="val 16667"/>
                </a:avLst>
              </a:prstGeom>
              <a:noFill/>
              <a:ln w="6350">
                <a:noFill/>
                <a:round/>
                <a:headEnd/>
                <a:tailEnd/>
              </a:ln>
              <a:effectLst/>
            </p:spPr>
            <p:txBody>
              <a:bodyPr vert="horz" wrap="square" lIns="18000" tIns="10800" rIns="18000" bIns="1080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GB" sz="1600" b="0" i="0" u="none" strike="noStrike" cap="none" normalizeH="0" baseline="0" dirty="0">
                    <a:ln>
                      <a:noFill/>
                    </a:ln>
                    <a:solidFill>
                      <a:schemeClr val="tx1"/>
                    </a:solidFill>
                    <a:effectLst/>
                    <a:latin typeface="Calibri" pitchFamily="34" charset="0"/>
                    <a:cs typeface="Arial" pitchFamily="34" charset="0"/>
                  </a:rPr>
                  <a:t>Errors</a:t>
                </a: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sp>
            <p:nvSpPr>
              <p:cNvPr id="51" name="AutoShape 9"/>
              <p:cNvSpPr>
                <a:spLocks noChangeArrowheads="1"/>
              </p:cNvSpPr>
              <p:nvPr/>
            </p:nvSpPr>
            <p:spPr bwMode="auto">
              <a:xfrm>
                <a:off x="7391400" y="3048000"/>
                <a:ext cx="990600" cy="609600"/>
              </a:xfrm>
              <a:prstGeom prst="roundRect">
                <a:avLst>
                  <a:gd name="adj" fmla="val 16667"/>
                </a:avLst>
              </a:prstGeom>
              <a:noFill/>
              <a:ln w="6350">
                <a:noFill/>
                <a:round/>
                <a:headEnd/>
                <a:tailEnd/>
              </a:ln>
              <a:effectLst/>
            </p:spPr>
            <p:txBody>
              <a:bodyPr vert="horz" wrap="square" lIns="18000" tIns="10800" rIns="18000" bIns="10800" numCol="1" anchor="t" anchorCtr="0" compatLnSpc="1">
                <a:prstTxWarp prst="textNoShape">
                  <a:avLst/>
                </a:prstTxWarp>
              </a:bodyPr>
              <a:lstStyle/>
              <a:p>
                <a:pPr marL="0" marR="0" lvl="0" indent="0" defTabSz="914400" rtl="0" eaLnBrk="1" fontAlgn="base" latinLnBrk="0" hangingPunct="1">
                  <a:lnSpc>
                    <a:spcPct val="100000"/>
                  </a:lnSpc>
                  <a:spcBef>
                    <a:spcPct val="0"/>
                  </a:spcBef>
                  <a:spcAft>
                    <a:spcPts val="1000"/>
                  </a:spcAft>
                  <a:buClrTx/>
                  <a:buSzTx/>
                  <a:buFontTx/>
                  <a:buNone/>
                  <a:tabLst/>
                </a:pPr>
                <a:r>
                  <a:rPr kumimoji="0" lang="en-GB" sz="1600" b="0" i="0" u="none" strike="noStrike" cap="none" normalizeH="0" baseline="0" dirty="0">
                    <a:ln>
                      <a:noFill/>
                    </a:ln>
                    <a:solidFill>
                      <a:schemeClr val="tx1"/>
                    </a:solidFill>
                    <a:effectLst/>
                    <a:latin typeface="Calibri" pitchFamily="34" charset="0"/>
                    <a:cs typeface="Arial" pitchFamily="34" charset="0"/>
                  </a:rPr>
                  <a:t>Success</a:t>
                </a:r>
                <a:r>
                  <a:rPr kumimoji="0" lang="en-GB" sz="1600" b="0" i="0" u="none" strike="noStrike" cap="none" normalizeH="0" dirty="0">
                    <a:ln>
                      <a:noFill/>
                    </a:ln>
                    <a:solidFill>
                      <a:schemeClr val="tx1"/>
                    </a:solidFill>
                    <a:effectLst/>
                    <a:latin typeface="Calibri" pitchFamily="34" charset="0"/>
                    <a:cs typeface="Arial" pitchFamily="34" charset="0"/>
                  </a:rPr>
                  <a:t> </a:t>
                </a:r>
                <a:r>
                  <a:rPr kumimoji="0" lang="en-GB" sz="1600" b="0" i="0" u="none" strike="noStrike" cap="none" normalizeH="0" baseline="0" dirty="0">
                    <a:ln>
                      <a:noFill/>
                    </a:ln>
                    <a:solidFill>
                      <a:schemeClr val="tx1"/>
                    </a:solidFill>
                    <a:effectLst/>
                    <a:latin typeface="Calibri" pitchFamily="34" charset="0"/>
                    <a:cs typeface="Arial" pitchFamily="34" charset="0"/>
                  </a:rPr>
                  <a:t>Response</a:t>
                </a: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cxnSp>
            <p:nvCxnSpPr>
              <p:cNvPr id="52" name="AutoShape 11"/>
              <p:cNvCxnSpPr>
                <a:cxnSpLocks noChangeShapeType="1"/>
                <a:stCxn id="55" idx="3"/>
              </p:cNvCxnSpPr>
              <p:nvPr/>
            </p:nvCxnSpPr>
            <p:spPr bwMode="auto">
              <a:xfrm>
                <a:off x="6705600" y="3276600"/>
                <a:ext cx="609600" cy="0"/>
              </a:xfrm>
              <a:prstGeom prst="straightConnector1">
                <a:avLst/>
              </a:prstGeom>
              <a:noFill/>
              <a:ln w="19050">
                <a:solidFill>
                  <a:srgbClr val="00B050"/>
                </a:solidFill>
                <a:round/>
                <a:headEnd/>
                <a:tailEnd type="triangle" w="med" len="med"/>
              </a:ln>
            </p:spPr>
          </p:cxnSp>
          <p:sp>
            <p:nvSpPr>
              <p:cNvPr id="53" name="AutoShape 12"/>
              <p:cNvSpPr>
                <a:spLocks noChangeArrowheads="1"/>
              </p:cNvSpPr>
              <p:nvPr/>
            </p:nvSpPr>
            <p:spPr bwMode="auto">
              <a:xfrm>
                <a:off x="2514600" y="3124200"/>
                <a:ext cx="1066800" cy="304800"/>
              </a:xfrm>
              <a:prstGeom prst="roundRect">
                <a:avLst>
                  <a:gd name="adj" fmla="val 16667"/>
                </a:avLst>
              </a:prstGeom>
              <a:solidFill>
                <a:srgbClr val="FFFFFF"/>
              </a:solidFill>
              <a:ln w="6350">
                <a:solidFill>
                  <a:srgbClr val="000000"/>
                </a:solidFill>
                <a:round/>
                <a:headEnd/>
                <a:tailEnd/>
              </a:ln>
              <a:effectLst/>
            </p:spPr>
            <p:txBody>
              <a:bodyPr vert="horz" wrap="square" lIns="91440" tIns="10800" rIns="91440" bIns="1080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GB" sz="1600" b="0" i="0" u="none" strike="noStrike" cap="none" normalizeH="0" baseline="0" dirty="0">
                    <a:ln>
                      <a:noFill/>
                    </a:ln>
                    <a:solidFill>
                      <a:schemeClr val="tx1"/>
                    </a:solidFill>
                    <a:effectLst/>
                    <a:latin typeface="Calibri" pitchFamily="34" charset="0"/>
                    <a:cs typeface="Arial" pitchFamily="34" charset="0"/>
                  </a:rPr>
                  <a:t>Validate</a:t>
                </a: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sp>
            <p:nvSpPr>
              <p:cNvPr id="54" name="AutoShape 13"/>
              <p:cNvSpPr>
                <a:spLocks noChangeArrowheads="1"/>
              </p:cNvSpPr>
              <p:nvPr/>
            </p:nvSpPr>
            <p:spPr bwMode="auto">
              <a:xfrm>
                <a:off x="3886200" y="3124200"/>
                <a:ext cx="1230312" cy="304800"/>
              </a:xfrm>
              <a:prstGeom prst="roundRect">
                <a:avLst>
                  <a:gd name="adj" fmla="val 16667"/>
                </a:avLst>
              </a:prstGeom>
              <a:solidFill>
                <a:srgbClr val="FFFFFF"/>
              </a:solidFill>
              <a:ln w="6350">
                <a:solidFill>
                  <a:srgbClr val="000000"/>
                </a:solidFill>
                <a:round/>
                <a:headEnd/>
                <a:tailEnd/>
              </a:ln>
              <a:effectLst/>
            </p:spPr>
            <p:txBody>
              <a:bodyPr vert="horz" wrap="square" lIns="91440" tIns="10800" rIns="91440" bIns="1080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GB" sz="1600" b="0" i="0" u="none" strike="noStrike" cap="none" normalizeH="0" baseline="0" dirty="0">
                    <a:ln>
                      <a:noFill/>
                    </a:ln>
                    <a:solidFill>
                      <a:schemeClr val="tx1"/>
                    </a:solidFill>
                    <a:effectLst/>
                    <a:latin typeface="Calibri" pitchFamily="34" charset="0"/>
                    <a:cs typeface="Arial" pitchFamily="34" charset="0"/>
                  </a:rPr>
                  <a:t>Update</a:t>
                </a: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sp>
            <p:nvSpPr>
              <p:cNvPr id="55" name="AutoShape 14"/>
              <p:cNvSpPr>
                <a:spLocks noChangeArrowheads="1"/>
              </p:cNvSpPr>
              <p:nvPr/>
            </p:nvSpPr>
            <p:spPr bwMode="auto">
              <a:xfrm>
                <a:off x="5486400" y="3124200"/>
                <a:ext cx="1219200" cy="304800"/>
              </a:xfrm>
              <a:prstGeom prst="roundRect">
                <a:avLst>
                  <a:gd name="adj" fmla="val 16667"/>
                </a:avLst>
              </a:prstGeom>
              <a:solidFill>
                <a:srgbClr val="FFFFFF"/>
              </a:solidFill>
              <a:ln w="6350">
                <a:solidFill>
                  <a:srgbClr val="000000"/>
                </a:solidFill>
                <a:round/>
                <a:headEnd/>
                <a:tailEnd/>
              </a:ln>
              <a:effectLst/>
            </p:spPr>
            <p:txBody>
              <a:bodyPr vert="horz" wrap="square" lIns="91440" tIns="10800" rIns="91440" bIns="1080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GB" sz="1600" b="0" i="0" u="none" strike="noStrike" cap="none" normalizeH="0" baseline="0" dirty="0">
                    <a:ln>
                      <a:noFill/>
                    </a:ln>
                    <a:solidFill>
                      <a:schemeClr val="tx1"/>
                    </a:solidFill>
                    <a:effectLst/>
                    <a:latin typeface="Calibri" pitchFamily="34" charset="0"/>
                    <a:cs typeface="Arial" pitchFamily="34" charset="0"/>
                  </a:rPr>
                  <a:t>Send</a:t>
                </a: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cxnSp>
            <p:nvCxnSpPr>
              <p:cNvPr id="56" name="AutoShape 15"/>
              <p:cNvCxnSpPr>
                <a:cxnSpLocks noChangeShapeType="1"/>
                <a:stCxn id="53" idx="3"/>
                <a:endCxn id="54" idx="1"/>
              </p:cNvCxnSpPr>
              <p:nvPr/>
            </p:nvCxnSpPr>
            <p:spPr bwMode="auto">
              <a:xfrm>
                <a:off x="3581400" y="3276600"/>
                <a:ext cx="304800" cy="0"/>
              </a:xfrm>
              <a:prstGeom prst="straightConnector1">
                <a:avLst/>
              </a:prstGeom>
              <a:noFill/>
              <a:ln w="19050">
                <a:solidFill>
                  <a:srgbClr val="00B050"/>
                </a:solidFill>
                <a:round/>
                <a:headEnd/>
                <a:tailEnd type="triangle" w="med" len="med"/>
              </a:ln>
            </p:spPr>
          </p:cxnSp>
          <p:cxnSp>
            <p:nvCxnSpPr>
              <p:cNvPr id="57" name="AutoShape 16"/>
              <p:cNvCxnSpPr>
                <a:cxnSpLocks noChangeShapeType="1"/>
                <a:stCxn id="54" idx="3"/>
                <a:endCxn id="55" idx="1"/>
              </p:cNvCxnSpPr>
              <p:nvPr/>
            </p:nvCxnSpPr>
            <p:spPr bwMode="auto">
              <a:xfrm>
                <a:off x="5116512" y="3276600"/>
                <a:ext cx="369888" cy="0"/>
              </a:xfrm>
              <a:prstGeom prst="straightConnector1">
                <a:avLst/>
              </a:prstGeom>
              <a:noFill/>
              <a:ln w="19050">
                <a:solidFill>
                  <a:srgbClr val="00B050"/>
                </a:solidFill>
                <a:round/>
                <a:headEnd/>
                <a:tailEnd type="triangle" w="med" len="med"/>
              </a:ln>
            </p:spPr>
          </p:cxnSp>
          <p:cxnSp>
            <p:nvCxnSpPr>
              <p:cNvPr id="58" name="AutoShape 15"/>
              <p:cNvCxnSpPr>
                <a:cxnSpLocks noChangeShapeType="1"/>
                <a:endCxn id="53" idx="1"/>
              </p:cNvCxnSpPr>
              <p:nvPr/>
            </p:nvCxnSpPr>
            <p:spPr bwMode="auto">
              <a:xfrm>
                <a:off x="1828800" y="3276600"/>
                <a:ext cx="685800" cy="0"/>
              </a:xfrm>
              <a:prstGeom prst="straightConnector1">
                <a:avLst/>
              </a:prstGeom>
              <a:noFill/>
              <a:ln w="19050">
                <a:solidFill>
                  <a:srgbClr val="00B050"/>
                </a:solidFill>
                <a:round/>
                <a:headEnd/>
                <a:tailEnd type="triangle" w="med" len="med"/>
              </a:ln>
            </p:spPr>
          </p:cxnSp>
          <p:cxnSp>
            <p:nvCxnSpPr>
              <p:cNvPr id="59" name="AutoShape 7"/>
              <p:cNvCxnSpPr>
                <a:cxnSpLocks noChangeShapeType="1"/>
                <a:stCxn id="55" idx="2"/>
              </p:cNvCxnSpPr>
              <p:nvPr/>
            </p:nvCxnSpPr>
            <p:spPr bwMode="auto">
              <a:xfrm rot="16200000" flipH="1">
                <a:off x="6515100" y="3009900"/>
                <a:ext cx="381000" cy="1219200"/>
              </a:xfrm>
              <a:prstGeom prst="curvedConnector2">
                <a:avLst/>
              </a:prstGeom>
              <a:noFill/>
              <a:ln w="19050">
                <a:solidFill>
                  <a:srgbClr val="C00000"/>
                </a:solidFill>
                <a:round/>
                <a:headEnd/>
                <a:tailEnd type="triangle" w="med" len="med"/>
              </a:ln>
            </p:spPr>
          </p:cxnSp>
          <p:sp>
            <p:nvSpPr>
              <p:cNvPr id="36" name="AutoShape 9"/>
              <p:cNvSpPr>
                <a:spLocks noChangeArrowheads="1"/>
              </p:cNvSpPr>
              <p:nvPr/>
            </p:nvSpPr>
            <p:spPr bwMode="auto">
              <a:xfrm>
                <a:off x="7391400" y="3657600"/>
                <a:ext cx="990600" cy="533400"/>
              </a:xfrm>
              <a:prstGeom prst="roundRect">
                <a:avLst>
                  <a:gd name="adj" fmla="val 16667"/>
                </a:avLst>
              </a:prstGeom>
              <a:noFill/>
              <a:ln w="6350">
                <a:noFill/>
                <a:round/>
                <a:headEnd/>
                <a:tailEnd/>
              </a:ln>
              <a:effectLst/>
            </p:spPr>
            <p:txBody>
              <a:bodyPr vert="horz" wrap="square" lIns="18000" tIns="10800" rIns="18000" bIns="10800" numCol="1" anchor="t" anchorCtr="0" compatLnSpc="1">
                <a:prstTxWarp prst="textNoShape">
                  <a:avLst/>
                </a:prstTxWarp>
              </a:bodyPr>
              <a:lstStyle/>
              <a:p>
                <a:pPr marL="0" marR="0" lvl="0" indent="0" defTabSz="914400" rtl="0" eaLnBrk="1" fontAlgn="base" latinLnBrk="0" hangingPunct="1">
                  <a:lnSpc>
                    <a:spcPct val="100000"/>
                  </a:lnSpc>
                  <a:spcBef>
                    <a:spcPct val="0"/>
                  </a:spcBef>
                  <a:spcAft>
                    <a:spcPts val="1000"/>
                  </a:spcAft>
                  <a:buClrTx/>
                  <a:buSzTx/>
                  <a:buFontTx/>
                  <a:buNone/>
                  <a:tabLst/>
                </a:pPr>
                <a:r>
                  <a:rPr kumimoji="0" lang="en-GB" sz="1600" b="0" i="0" u="none" strike="noStrike" cap="none" normalizeH="0" baseline="0" dirty="0">
                    <a:ln>
                      <a:noFill/>
                    </a:ln>
                    <a:solidFill>
                      <a:schemeClr val="tx1"/>
                    </a:solidFill>
                    <a:effectLst/>
                    <a:latin typeface="Calibri" pitchFamily="34" charset="0"/>
                    <a:cs typeface="Arial" pitchFamily="34" charset="0"/>
                  </a:rPr>
                  <a:t>Error Response</a:t>
                </a: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grpSp>
        <p:sp>
          <p:nvSpPr>
            <p:cNvPr id="68" name="AutoShape 12"/>
            <p:cNvSpPr>
              <a:spLocks noChangeArrowheads="1"/>
            </p:cNvSpPr>
            <p:nvPr/>
          </p:nvSpPr>
          <p:spPr bwMode="auto">
            <a:xfrm>
              <a:off x="2286000" y="3733800"/>
              <a:ext cx="4495800" cy="1600200"/>
            </a:xfrm>
            <a:prstGeom prst="roundRect">
              <a:avLst>
                <a:gd name="adj" fmla="val 16667"/>
              </a:avLst>
            </a:prstGeom>
            <a:solidFill>
              <a:srgbClr val="FFFFFF">
                <a:alpha val="30000"/>
              </a:srgbClr>
            </a:solidFill>
            <a:ln w="6350">
              <a:solidFill>
                <a:srgbClr val="000000"/>
              </a:solidFill>
              <a:round/>
              <a:headEnd/>
              <a:tailEnd/>
            </a:ln>
            <a:effectLst/>
          </p:spPr>
          <p:txBody>
            <a:bodyPr vert="horz" wrap="square" lIns="91440" tIns="10800" rIns="91440" bIns="1080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GB" sz="1600" b="0" i="0" u="none" strike="noStrike" cap="none" normalizeH="0" baseline="0" dirty="0">
                  <a:ln>
                    <a:noFill/>
                  </a:ln>
                  <a:solidFill>
                    <a:schemeClr val="tx1"/>
                  </a:solidFill>
                  <a:effectLst/>
                  <a:latin typeface="Calibri" pitchFamily="34" charset="0"/>
                  <a:cs typeface="Arial" pitchFamily="34" charset="0"/>
                </a:rPr>
                <a:t>A singl</a:t>
              </a:r>
              <a:r>
                <a:rPr lang="en-GB" sz="1600" dirty="0">
                  <a:latin typeface="Calibri" pitchFamily="34" charset="0"/>
                  <a:cs typeface="Arial" pitchFamily="34" charset="0"/>
                </a:rPr>
                <a:t>e function representing the use case</a:t>
              </a: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grpSp>
      <p:sp>
        <p:nvSpPr>
          <p:cNvPr id="70" name="TextBox 69"/>
          <p:cNvSpPr txBox="1"/>
          <p:nvPr/>
        </p:nvSpPr>
        <p:spPr>
          <a:xfrm rot="21540000">
            <a:off x="6928208" y="5399348"/>
            <a:ext cx="2207097" cy="923330"/>
          </a:xfrm>
          <a:prstGeom prst="rect">
            <a:avLst/>
          </a:prstGeom>
          <a:noFill/>
        </p:spPr>
        <p:txBody>
          <a:bodyPr wrap="square" rtlCol="0">
            <a:spAutoFit/>
          </a:bodyPr>
          <a:lstStyle/>
          <a:p>
            <a:pPr algn="ctr"/>
            <a:r>
              <a:rPr lang="en-GB" dirty="0">
                <a:solidFill>
                  <a:srgbClr val="C00000"/>
                </a:solidFill>
                <a:latin typeface="Conformity" pitchFamily="2" charset="0"/>
              </a:rPr>
              <a:t>Q: How can a function have more than one output?</a:t>
            </a:r>
          </a:p>
        </p:txBody>
      </p:sp>
      <p:sp>
        <p:nvSpPr>
          <p:cNvPr id="71" name="TextBox 70"/>
          <p:cNvSpPr txBox="1"/>
          <p:nvPr/>
        </p:nvSpPr>
        <p:spPr>
          <a:xfrm flipH="1">
            <a:off x="1981200" y="5943600"/>
            <a:ext cx="3811357" cy="646331"/>
          </a:xfrm>
          <a:prstGeom prst="rect">
            <a:avLst/>
          </a:prstGeom>
          <a:noFill/>
        </p:spPr>
        <p:txBody>
          <a:bodyPr wrap="square" rtlCol="0">
            <a:spAutoFit/>
          </a:bodyPr>
          <a:lstStyle/>
          <a:p>
            <a:r>
              <a:rPr lang="en-GB" dirty="0">
                <a:solidFill>
                  <a:srgbClr val="C00000"/>
                </a:solidFill>
                <a:latin typeface="Conformity" pitchFamily="2" charset="0"/>
              </a:rPr>
              <a:t>Q: How can you bypass downstream functions when an error happens?</a:t>
            </a:r>
          </a:p>
        </p:txBody>
      </p:sp>
      <p:cxnSp>
        <p:nvCxnSpPr>
          <p:cNvPr id="73" name="Straight Arrow Connector 72"/>
          <p:cNvCxnSpPr/>
          <p:nvPr/>
        </p:nvCxnSpPr>
        <p:spPr>
          <a:xfrm flipV="1">
            <a:off x="3962400" y="5257800"/>
            <a:ext cx="457200" cy="609600"/>
          </a:xfrm>
          <a:prstGeom prst="straightConnector1">
            <a:avLst/>
          </a:prstGeom>
          <a:noFill/>
          <a:ln w="19050">
            <a:solidFill>
              <a:srgbClr val="C00000"/>
            </a:solidFill>
            <a:round/>
            <a:headEnd/>
            <a:tailEnd type="triangle" w="med" len="med"/>
          </a:ln>
        </p:spPr>
      </p:cxnSp>
      <p:sp>
        <p:nvSpPr>
          <p:cNvPr id="74" name="TextBox 73"/>
          <p:cNvSpPr txBox="1"/>
          <p:nvPr/>
        </p:nvSpPr>
        <p:spPr>
          <a:xfrm rot="21540000">
            <a:off x="7167243" y="2909505"/>
            <a:ext cx="1598015" cy="523220"/>
          </a:xfrm>
          <a:prstGeom prst="rect">
            <a:avLst/>
          </a:prstGeom>
          <a:noFill/>
        </p:spPr>
        <p:txBody>
          <a:bodyPr wrap="square" rtlCol="0">
            <a:spAutoFit/>
          </a:bodyPr>
          <a:lstStyle/>
          <a:p>
            <a:pPr algn="ctr"/>
            <a:r>
              <a:rPr lang="en-GB" sz="1400" dirty="0">
                <a:solidFill>
                  <a:srgbClr val="C00000"/>
                </a:solidFill>
                <a:latin typeface="Conformity" pitchFamily="2" charset="0"/>
              </a:rPr>
              <a:t>Happy path –</a:t>
            </a:r>
            <a:br>
              <a:rPr lang="en-GB" sz="1400" dirty="0">
                <a:solidFill>
                  <a:srgbClr val="C00000"/>
                </a:solidFill>
                <a:latin typeface="Conformity" pitchFamily="2" charset="0"/>
              </a:rPr>
            </a:br>
            <a:r>
              <a:rPr lang="en-GB" sz="1400" dirty="0">
                <a:solidFill>
                  <a:srgbClr val="C00000"/>
                </a:solidFill>
                <a:latin typeface="Conformity" pitchFamily="2" charset="0"/>
              </a:rPr>
              <a:t>without errors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p:bldP spid="71" grpId="0"/>
      <p:bldP spid="74" grpId="0"/>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Events are not errors</a:t>
            </a:r>
          </a:p>
        </p:txBody>
      </p:sp>
      <p:grpSp>
        <p:nvGrpSpPr>
          <p:cNvPr id="3" name="Group 29"/>
          <p:cNvGrpSpPr/>
          <p:nvPr/>
        </p:nvGrpSpPr>
        <p:grpSpPr>
          <a:xfrm>
            <a:off x="457201" y="1539916"/>
            <a:ext cx="1618182" cy="948589"/>
            <a:chOff x="457201" y="1844874"/>
            <a:chExt cx="1618182" cy="948589"/>
          </a:xfrm>
        </p:grpSpPr>
        <p:pic>
          <p:nvPicPr>
            <p:cNvPr id="4" name="Picture 1"/>
            <p:cNvPicPr>
              <a:picLocks noChangeAspect="1" noChangeArrowheads="1"/>
            </p:cNvPicPr>
            <p:nvPr/>
          </p:nvPicPr>
          <p:blipFill>
            <a:blip r:embed="rId2" cstate="print"/>
            <a:srcRect/>
            <a:stretch>
              <a:fillRect/>
            </a:stretch>
          </p:blipFill>
          <p:spPr bwMode="auto">
            <a:xfrm>
              <a:off x="457201" y="1994901"/>
              <a:ext cx="1618182" cy="686963"/>
            </a:xfrm>
            <a:prstGeom prst="rect">
              <a:avLst/>
            </a:prstGeom>
            <a:noFill/>
            <a:ln w="9525">
              <a:noFill/>
              <a:miter lim="800000"/>
              <a:headEnd/>
              <a:tailEnd/>
            </a:ln>
          </p:spPr>
        </p:pic>
        <p:sp>
          <p:nvSpPr>
            <p:cNvPr id="5" name="Rectangle 4"/>
            <p:cNvSpPr/>
            <p:nvPr/>
          </p:nvSpPr>
          <p:spPr>
            <a:xfrm>
              <a:off x="791997" y="1844874"/>
              <a:ext cx="1054476" cy="948589"/>
            </a:xfrm>
            <a:prstGeom prst="rect">
              <a:avLst/>
            </a:prstGeom>
            <a:solidFill>
              <a:srgbClr val="BFBFBF">
                <a:alpha val="41961"/>
              </a:srgb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GB" sz="1600" dirty="0">
                  <a:solidFill>
                    <a:schemeClr val="tx1"/>
                  </a:solidFill>
                </a:rPr>
                <a:t>Validate</a:t>
              </a:r>
            </a:p>
          </p:txBody>
        </p:sp>
      </p:grpSp>
      <p:grpSp>
        <p:nvGrpSpPr>
          <p:cNvPr id="6" name="Group 22"/>
          <p:cNvGrpSpPr/>
          <p:nvPr/>
        </p:nvGrpSpPr>
        <p:grpSpPr>
          <a:xfrm>
            <a:off x="2133600" y="1142841"/>
            <a:ext cx="1880508" cy="1344688"/>
            <a:chOff x="3040642" y="1447799"/>
            <a:chExt cx="1880508" cy="1344688"/>
          </a:xfrm>
        </p:grpSpPr>
        <p:pic>
          <p:nvPicPr>
            <p:cNvPr id="9" name="Picture 3"/>
            <p:cNvPicPr>
              <a:picLocks noChangeAspect="1" noChangeArrowheads="1"/>
            </p:cNvPicPr>
            <p:nvPr/>
          </p:nvPicPr>
          <p:blipFill>
            <a:blip r:embed="rId3" cstate="print"/>
            <a:srcRect/>
            <a:stretch>
              <a:fillRect/>
            </a:stretch>
          </p:blipFill>
          <p:spPr bwMode="auto">
            <a:xfrm>
              <a:off x="3040642" y="1564902"/>
              <a:ext cx="1880508" cy="1156930"/>
            </a:xfrm>
            <a:prstGeom prst="rect">
              <a:avLst/>
            </a:prstGeom>
            <a:noFill/>
            <a:ln w="9525">
              <a:noFill/>
              <a:miter lim="800000"/>
              <a:headEnd/>
              <a:tailEnd/>
            </a:ln>
          </p:spPr>
        </p:pic>
        <p:sp>
          <p:nvSpPr>
            <p:cNvPr id="10" name="Rectangle 9"/>
            <p:cNvSpPr/>
            <p:nvPr/>
          </p:nvSpPr>
          <p:spPr>
            <a:xfrm>
              <a:off x="3470367" y="1509102"/>
              <a:ext cx="1054476" cy="1283385"/>
            </a:xfrm>
            <a:prstGeom prst="rect">
              <a:avLst/>
            </a:prstGeom>
            <a:solidFill>
              <a:srgbClr val="BFBFBF">
                <a:alpha val="41961"/>
              </a:srgb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GB" sz="1600" dirty="0" err="1">
                  <a:solidFill>
                    <a:schemeClr val="tx1"/>
                  </a:solidFill>
                </a:rPr>
                <a:t>UpdateDb</a:t>
              </a:r>
              <a:endParaRPr lang="en-GB" sz="1600" dirty="0">
                <a:solidFill>
                  <a:schemeClr val="tx1"/>
                </a:solidFill>
              </a:endParaRPr>
            </a:p>
          </p:txBody>
        </p:sp>
        <p:grpSp>
          <p:nvGrpSpPr>
            <p:cNvPr id="7" name="Group 32"/>
            <p:cNvGrpSpPr/>
            <p:nvPr/>
          </p:nvGrpSpPr>
          <p:grpSpPr>
            <a:xfrm rot="20280000">
              <a:off x="4786753" y="1447799"/>
              <a:ext cx="52442" cy="447752"/>
              <a:chOff x="5414785" y="2590800"/>
              <a:chExt cx="71615" cy="611453"/>
            </a:xfrm>
          </p:grpSpPr>
          <p:cxnSp>
            <p:nvCxnSpPr>
              <p:cNvPr id="17" name="Straight Connector 16"/>
              <p:cNvCxnSpPr/>
              <p:nvPr/>
            </p:nvCxnSpPr>
            <p:spPr>
              <a:xfrm flipH="1">
                <a:off x="5414785" y="2592653"/>
                <a:ext cx="0" cy="609600"/>
              </a:xfrm>
              <a:prstGeom prst="line">
                <a:avLst/>
              </a:prstGeom>
              <a:ln w="285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H="1">
                <a:off x="5486400" y="2590800"/>
                <a:ext cx="0" cy="609600"/>
              </a:xfrm>
              <a:prstGeom prst="line">
                <a:avLst/>
              </a:prstGeom>
              <a:ln w="285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grpSp>
      <p:grpSp>
        <p:nvGrpSpPr>
          <p:cNvPr id="8" name="Group 21"/>
          <p:cNvGrpSpPr/>
          <p:nvPr/>
        </p:nvGrpSpPr>
        <p:grpSpPr>
          <a:xfrm>
            <a:off x="4045958" y="1523842"/>
            <a:ext cx="1618182" cy="948589"/>
            <a:chOff x="4931613" y="1844874"/>
            <a:chExt cx="1618182" cy="948589"/>
          </a:xfrm>
        </p:grpSpPr>
        <p:pic>
          <p:nvPicPr>
            <p:cNvPr id="12" name="Picture 1"/>
            <p:cNvPicPr>
              <a:picLocks noChangeAspect="1" noChangeArrowheads="1"/>
            </p:cNvPicPr>
            <p:nvPr/>
          </p:nvPicPr>
          <p:blipFill>
            <a:blip r:embed="rId2" cstate="print"/>
            <a:srcRect/>
            <a:stretch>
              <a:fillRect/>
            </a:stretch>
          </p:blipFill>
          <p:spPr bwMode="auto">
            <a:xfrm>
              <a:off x="4931613" y="1994901"/>
              <a:ext cx="1618182" cy="686963"/>
            </a:xfrm>
            <a:prstGeom prst="rect">
              <a:avLst/>
            </a:prstGeom>
            <a:noFill/>
            <a:ln w="9525">
              <a:noFill/>
              <a:miter lim="800000"/>
              <a:headEnd/>
              <a:tailEnd/>
            </a:ln>
          </p:spPr>
        </p:pic>
        <p:sp>
          <p:nvSpPr>
            <p:cNvPr id="13" name="Rectangle 12"/>
            <p:cNvSpPr/>
            <p:nvPr/>
          </p:nvSpPr>
          <p:spPr>
            <a:xfrm>
              <a:off x="5255947" y="1844874"/>
              <a:ext cx="1054476" cy="948589"/>
            </a:xfrm>
            <a:prstGeom prst="rect">
              <a:avLst/>
            </a:prstGeom>
            <a:solidFill>
              <a:srgbClr val="BFBFBF">
                <a:alpha val="41961"/>
              </a:srgb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GB" sz="1600" dirty="0" err="1">
                  <a:solidFill>
                    <a:schemeClr val="tx1"/>
                  </a:solidFill>
                </a:rPr>
                <a:t>SendEmail</a:t>
              </a:r>
              <a:endParaRPr lang="en-GB" sz="1600" dirty="0">
                <a:solidFill>
                  <a:schemeClr val="tx1"/>
                </a:solidFill>
              </a:endParaRPr>
            </a:p>
          </p:txBody>
        </p:sp>
      </p:grpSp>
      <p:grpSp>
        <p:nvGrpSpPr>
          <p:cNvPr id="14" name="Group 24"/>
          <p:cNvGrpSpPr/>
          <p:nvPr/>
        </p:nvGrpSpPr>
        <p:grpSpPr>
          <a:xfrm>
            <a:off x="5943600" y="1066800"/>
            <a:ext cx="1339185" cy="1447642"/>
            <a:chOff x="1963784" y="1345821"/>
            <a:chExt cx="1339185" cy="1447642"/>
          </a:xfrm>
        </p:grpSpPr>
        <p:pic>
          <p:nvPicPr>
            <p:cNvPr id="26" name="Picture 2"/>
            <p:cNvPicPr>
              <a:picLocks noChangeAspect="1" noChangeArrowheads="1"/>
            </p:cNvPicPr>
            <p:nvPr/>
          </p:nvPicPr>
          <p:blipFill>
            <a:blip r:embed="rId4" cstate="print"/>
            <a:srcRect/>
            <a:stretch>
              <a:fillRect/>
            </a:stretch>
          </p:blipFill>
          <p:spPr bwMode="auto">
            <a:xfrm>
              <a:off x="2192909" y="2369299"/>
              <a:ext cx="805260" cy="195564"/>
            </a:xfrm>
            <a:prstGeom prst="rect">
              <a:avLst/>
            </a:prstGeom>
            <a:noFill/>
            <a:ln w="9525">
              <a:noFill/>
              <a:miter lim="800000"/>
              <a:headEnd/>
              <a:tailEnd/>
            </a:ln>
          </p:spPr>
        </p:pic>
        <p:pic>
          <p:nvPicPr>
            <p:cNvPr id="27" name="Picture 3"/>
            <p:cNvPicPr>
              <a:picLocks noChangeAspect="1" noChangeArrowheads="1"/>
            </p:cNvPicPr>
            <p:nvPr/>
          </p:nvPicPr>
          <p:blipFill>
            <a:blip r:embed="rId5" cstate="print"/>
            <a:srcRect/>
            <a:stretch>
              <a:fillRect/>
            </a:stretch>
          </p:blipFill>
          <p:spPr bwMode="auto">
            <a:xfrm>
              <a:off x="2181405" y="2058303"/>
              <a:ext cx="816764" cy="199398"/>
            </a:xfrm>
            <a:prstGeom prst="rect">
              <a:avLst/>
            </a:prstGeom>
            <a:noFill/>
            <a:ln w="9525">
              <a:noFill/>
              <a:miter lim="800000"/>
              <a:headEnd/>
              <a:tailEnd/>
            </a:ln>
          </p:spPr>
        </p:pic>
        <p:sp>
          <p:nvSpPr>
            <p:cNvPr id="28" name="Rectangle 27"/>
            <p:cNvSpPr/>
            <p:nvPr/>
          </p:nvSpPr>
          <p:spPr>
            <a:xfrm>
              <a:off x="2298580" y="1844874"/>
              <a:ext cx="613793" cy="948589"/>
            </a:xfrm>
            <a:prstGeom prst="rect">
              <a:avLst/>
            </a:prstGeom>
            <a:solidFill>
              <a:srgbClr val="BFBFBF">
                <a:alpha val="41961"/>
              </a:srgb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GB" dirty="0">
                <a:solidFill>
                  <a:schemeClr val="tx1"/>
                </a:solidFill>
              </a:endParaRPr>
            </a:p>
          </p:txBody>
        </p:sp>
        <p:sp>
          <p:nvSpPr>
            <p:cNvPr id="29" name="TextBox 28"/>
            <p:cNvSpPr txBox="1"/>
            <p:nvPr/>
          </p:nvSpPr>
          <p:spPr>
            <a:xfrm>
              <a:off x="1963784" y="1345821"/>
              <a:ext cx="1339185" cy="523220"/>
            </a:xfrm>
            <a:prstGeom prst="rect">
              <a:avLst/>
            </a:prstGeom>
            <a:noFill/>
          </p:spPr>
          <p:txBody>
            <a:bodyPr wrap="square" rtlCol="0">
              <a:spAutoFit/>
            </a:bodyPr>
            <a:lstStyle/>
            <a:p>
              <a:pPr algn="ctr"/>
              <a:r>
                <a:rPr lang="en-GB" sz="1400" dirty="0"/>
                <a:t>Tell CRM that email was sent</a:t>
              </a:r>
            </a:p>
          </p:txBody>
        </p:sp>
      </p:grpSp>
      <p:sp>
        <p:nvSpPr>
          <p:cNvPr id="31" name="TextBox 30"/>
          <p:cNvSpPr txBox="1"/>
          <p:nvPr/>
        </p:nvSpPr>
        <p:spPr>
          <a:xfrm>
            <a:off x="457200" y="2819400"/>
            <a:ext cx="4191000" cy="2462213"/>
          </a:xfrm>
          <a:prstGeom prst="rect">
            <a:avLst/>
          </a:prstGeom>
          <a:noFill/>
        </p:spPr>
        <p:txBody>
          <a:bodyPr wrap="square" rtlCol="0">
            <a:spAutoFit/>
          </a:bodyPr>
          <a:lstStyle/>
          <a:p>
            <a:r>
              <a:rPr lang="en-GB" sz="1400" dirty="0">
                <a:latin typeface="Consolas" pitchFamily="49" charset="0"/>
                <a:cs typeface="Consolas" pitchFamily="49" charset="0"/>
              </a:rPr>
              <a:t>type </a:t>
            </a:r>
            <a:r>
              <a:rPr lang="en-GB" sz="1400" b="1" dirty="0" err="1">
                <a:latin typeface="Consolas" pitchFamily="49" charset="0"/>
                <a:cs typeface="Consolas" pitchFamily="49" charset="0"/>
              </a:rPr>
              <a:t>MyUseCaseMessage</a:t>
            </a:r>
            <a:r>
              <a:rPr lang="en-GB" sz="1400" b="1" dirty="0">
                <a:latin typeface="Consolas" pitchFamily="49" charset="0"/>
                <a:cs typeface="Consolas" pitchFamily="49" charset="0"/>
              </a:rPr>
              <a:t> </a:t>
            </a:r>
            <a:r>
              <a:rPr lang="en-GB" sz="1400" dirty="0">
                <a:latin typeface="Consolas" pitchFamily="49" charset="0"/>
                <a:cs typeface="Consolas" pitchFamily="49" charset="0"/>
              </a:rPr>
              <a:t>= </a:t>
            </a:r>
          </a:p>
          <a:p>
            <a:r>
              <a:rPr lang="en-GB" sz="1400" dirty="0">
                <a:latin typeface="Consolas" pitchFamily="49" charset="0"/>
                <a:cs typeface="Consolas" pitchFamily="49" charset="0"/>
              </a:rPr>
              <a:t>  | </a:t>
            </a:r>
            <a:r>
              <a:rPr lang="en-GB" sz="1400" dirty="0" err="1">
                <a:latin typeface="Consolas" pitchFamily="49" charset="0"/>
                <a:cs typeface="Consolas" pitchFamily="49" charset="0"/>
              </a:rPr>
              <a:t>NameMustNotBeBlank</a:t>
            </a:r>
            <a:endParaRPr lang="en-GB" sz="1400" dirty="0">
              <a:latin typeface="Consolas" pitchFamily="49" charset="0"/>
              <a:cs typeface="Consolas" pitchFamily="49" charset="0"/>
            </a:endParaRPr>
          </a:p>
          <a:p>
            <a:r>
              <a:rPr lang="en-GB" sz="1400" dirty="0">
                <a:latin typeface="Consolas" pitchFamily="49" charset="0"/>
                <a:cs typeface="Consolas" pitchFamily="49" charset="0"/>
              </a:rPr>
              <a:t>  | </a:t>
            </a:r>
            <a:r>
              <a:rPr lang="en-GB" sz="1400" dirty="0" err="1">
                <a:latin typeface="Consolas" pitchFamily="49" charset="0"/>
                <a:cs typeface="Consolas" pitchFamily="49" charset="0"/>
              </a:rPr>
              <a:t>EmailMustNotBeBlank</a:t>
            </a:r>
            <a:endParaRPr lang="en-GB" sz="1400" dirty="0">
              <a:latin typeface="Consolas" pitchFamily="49" charset="0"/>
              <a:cs typeface="Consolas" pitchFamily="49" charset="0"/>
            </a:endParaRPr>
          </a:p>
          <a:p>
            <a:r>
              <a:rPr lang="en-GB" sz="1400" dirty="0">
                <a:latin typeface="Consolas" pitchFamily="49" charset="0"/>
                <a:cs typeface="Consolas" pitchFamily="49" charset="0"/>
              </a:rPr>
              <a:t>  | </a:t>
            </a:r>
            <a:r>
              <a:rPr lang="en-GB" sz="1400" dirty="0" err="1">
                <a:latin typeface="Consolas" pitchFamily="49" charset="0"/>
                <a:cs typeface="Consolas" pitchFamily="49" charset="0"/>
              </a:rPr>
              <a:t>EmailNotValid</a:t>
            </a:r>
            <a:r>
              <a:rPr lang="en-GB" sz="1400" dirty="0">
                <a:latin typeface="Consolas" pitchFamily="49" charset="0"/>
                <a:cs typeface="Consolas" pitchFamily="49" charset="0"/>
              </a:rPr>
              <a:t> of </a:t>
            </a:r>
            <a:r>
              <a:rPr lang="en-GB" sz="1400" dirty="0" err="1">
                <a:latin typeface="Consolas" pitchFamily="49" charset="0"/>
                <a:cs typeface="Consolas" pitchFamily="49" charset="0"/>
              </a:rPr>
              <a:t>EmailAddress</a:t>
            </a:r>
            <a:endParaRPr lang="en-GB" sz="1400" dirty="0">
              <a:latin typeface="Consolas" pitchFamily="49" charset="0"/>
              <a:cs typeface="Consolas" pitchFamily="49" charset="0"/>
            </a:endParaRPr>
          </a:p>
          <a:p>
            <a:r>
              <a:rPr lang="en-GB" sz="1400" dirty="0">
                <a:solidFill>
                  <a:schemeClr val="accent3">
                    <a:lumMod val="50000"/>
                  </a:schemeClr>
                </a:solidFill>
                <a:latin typeface="Consolas" pitchFamily="49" charset="0"/>
                <a:cs typeface="Consolas" pitchFamily="49" charset="0"/>
              </a:rPr>
              <a:t>  // database errors</a:t>
            </a:r>
          </a:p>
          <a:p>
            <a:r>
              <a:rPr lang="en-GB" sz="1400" dirty="0">
                <a:latin typeface="Consolas" pitchFamily="49" charset="0"/>
                <a:cs typeface="Consolas" pitchFamily="49" charset="0"/>
              </a:rPr>
              <a:t>  | </a:t>
            </a:r>
            <a:r>
              <a:rPr lang="en-GB" sz="1400" dirty="0" err="1">
                <a:latin typeface="Consolas" pitchFamily="49" charset="0"/>
                <a:cs typeface="Consolas" pitchFamily="49" charset="0"/>
              </a:rPr>
              <a:t>UserIdNotValid</a:t>
            </a:r>
            <a:r>
              <a:rPr lang="en-GB" sz="1400" dirty="0">
                <a:latin typeface="Consolas" pitchFamily="49" charset="0"/>
                <a:cs typeface="Consolas" pitchFamily="49" charset="0"/>
              </a:rPr>
              <a:t> of </a:t>
            </a:r>
            <a:r>
              <a:rPr lang="en-GB" sz="1400" dirty="0" err="1">
                <a:latin typeface="Consolas" pitchFamily="49" charset="0"/>
                <a:cs typeface="Consolas" pitchFamily="49" charset="0"/>
              </a:rPr>
              <a:t>UserId</a:t>
            </a:r>
            <a:endParaRPr lang="en-GB" sz="1400" dirty="0">
              <a:latin typeface="Consolas" pitchFamily="49" charset="0"/>
              <a:cs typeface="Consolas" pitchFamily="49" charset="0"/>
            </a:endParaRPr>
          </a:p>
          <a:p>
            <a:r>
              <a:rPr lang="en-GB" sz="1400" dirty="0">
                <a:solidFill>
                  <a:schemeClr val="accent3">
                    <a:lumMod val="50000"/>
                  </a:schemeClr>
                </a:solidFill>
                <a:latin typeface="Consolas" pitchFamily="49" charset="0"/>
                <a:cs typeface="Consolas" pitchFamily="49" charset="0"/>
              </a:rPr>
              <a:t>  // SMTP errors</a:t>
            </a:r>
          </a:p>
          <a:p>
            <a:r>
              <a:rPr lang="en-GB" sz="1400" dirty="0">
                <a:latin typeface="Consolas" pitchFamily="49" charset="0"/>
                <a:cs typeface="Consolas" pitchFamily="49" charset="0"/>
              </a:rPr>
              <a:t>  | </a:t>
            </a:r>
            <a:r>
              <a:rPr lang="en-GB" sz="1400" dirty="0" err="1">
                <a:latin typeface="Consolas" pitchFamily="49" charset="0"/>
                <a:cs typeface="Consolas" pitchFamily="49" charset="0"/>
              </a:rPr>
              <a:t>SmtpTimeout</a:t>
            </a:r>
            <a:r>
              <a:rPr lang="en-GB" sz="1400" dirty="0">
                <a:latin typeface="Consolas" pitchFamily="49" charset="0"/>
                <a:cs typeface="Consolas" pitchFamily="49" charset="0"/>
              </a:rPr>
              <a:t> of </a:t>
            </a:r>
            <a:r>
              <a:rPr lang="en-GB" sz="1400" dirty="0" err="1">
                <a:latin typeface="Consolas" pitchFamily="49" charset="0"/>
                <a:cs typeface="Consolas" pitchFamily="49" charset="0"/>
              </a:rPr>
              <a:t>SmtpConnection</a:t>
            </a:r>
            <a:endParaRPr lang="en-GB" sz="1400" dirty="0">
              <a:latin typeface="Consolas" pitchFamily="49" charset="0"/>
              <a:cs typeface="Consolas" pitchFamily="49" charset="0"/>
            </a:endParaRPr>
          </a:p>
          <a:p>
            <a:r>
              <a:rPr lang="en-GB" sz="1400" dirty="0">
                <a:solidFill>
                  <a:schemeClr val="accent3">
                    <a:lumMod val="50000"/>
                  </a:schemeClr>
                </a:solidFill>
                <a:latin typeface="Consolas" pitchFamily="49" charset="0"/>
                <a:cs typeface="Consolas" pitchFamily="49" charset="0"/>
              </a:rPr>
              <a:t>  // Domain events</a:t>
            </a:r>
          </a:p>
          <a:p>
            <a:r>
              <a:rPr lang="en-GB" sz="1400" dirty="0">
                <a:latin typeface="Consolas" pitchFamily="49" charset="0"/>
                <a:cs typeface="Consolas" pitchFamily="49" charset="0"/>
              </a:rPr>
              <a:t>  | </a:t>
            </a:r>
            <a:r>
              <a:rPr lang="en-GB" sz="1400" dirty="0" err="1">
                <a:latin typeface="Consolas" pitchFamily="49" charset="0"/>
                <a:cs typeface="Consolas" pitchFamily="49" charset="0"/>
              </a:rPr>
              <a:t>UserSaved</a:t>
            </a:r>
            <a:r>
              <a:rPr lang="en-GB" sz="1400" dirty="0">
                <a:latin typeface="Consolas" pitchFamily="49" charset="0"/>
                <a:cs typeface="Consolas" pitchFamily="49" charset="0"/>
              </a:rPr>
              <a:t> of </a:t>
            </a:r>
            <a:r>
              <a:rPr lang="en-GB" sz="1400" dirty="0" err="1">
                <a:latin typeface="Consolas" pitchFamily="49" charset="0"/>
                <a:cs typeface="Consolas" pitchFamily="49" charset="0"/>
              </a:rPr>
              <a:t>AuditInfo</a:t>
            </a:r>
            <a:endParaRPr lang="en-GB" sz="1400" dirty="0">
              <a:latin typeface="Consolas" pitchFamily="49" charset="0"/>
              <a:cs typeface="Consolas" pitchFamily="49" charset="0"/>
            </a:endParaRPr>
          </a:p>
          <a:p>
            <a:r>
              <a:rPr lang="en-GB" sz="1400" dirty="0">
                <a:latin typeface="Consolas" pitchFamily="49" charset="0"/>
                <a:cs typeface="Consolas" pitchFamily="49" charset="0"/>
              </a:rPr>
              <a:t>  | </a:t>
            </a:r>
            <a:r>
              <a:rPr lang="en-GB" sz="1400" dirty="0" err="1">
                <a:latin typeface="Consolas" pitchFamily="49" charset="0"/>
                <a:cs typeface="Consolas" pitchFamily="49" charset="0"/>
              </a:rPr>
              <a:t>EmailSent</a:t>
            </a:r>
            <a:r>
              <a:rPr lang="en-GB" sz="1400" dirty="0">
                <a:latin typeface="Consolas" pitchFamily="49" charset="0"/>
                <a:cs typeface="Consolas" pitchFamily="49" charset="0"/>
              </a:rPr>
              <a:t> of </a:t>
            </a:r>
            <a:r>
              <a:rPr lang="en-GB" sz="1400" dirty="0" err="1">
                <a:latin typeface="Consolas" pitchFamily="49" charset="0"/>
                <a:cs typeface="Consolas" pitchFamily="49" charset="0"/>
              </a:rPr>
              <a:t>EmailAddress</a:t>
            </a:r>
            <a:r>
              <a:rPr lang="en-GB" sz="1400" dirty="0">
                <a:latin typeface="Consolas" pitchFamily="49" charset="0"/>
                <a:cs typeface="Consolas" pitchFamily="49" charset="0"/>
              </a:rPr>
              <a:t> * </a:t>
            </a:r>
            <a:r>
              <a:rPr lang="en-GB" sz="1400" dirty="0" err="1">
                <a:latin typeface="Consolas" pitchFamily="49" charset="0"/>
                <a:cs typeface="Consolas" pitchFamily="49" charset="0"/>
              </a:rPr>
              <a:t>MsgId</a:t>
            </a:r>
            <a:endParaRPr lang="en-GB" sz="1400" dirty="0">
              <a:latin typeface="Consolas" pitchFamily="49" charset="0"/>
              <a:cs typeface="Consolas" pitchFamily="49" charset="0"/>
            </a:endParaRPr>
          </a:p>
        </p:txBody>
      </p:sp>
      <p:grpSp>
        <p:nvGrpSpPr>
          <p:cNvPr id="15" name="Group 33"/>
          <p:cNvGrpSpPr/>
          <p:nvPr/>
        </p:nvGrpSpPr>
        <p:grpSpPr>
          <a:xfrm>
            <a:off x="2438400" y="3902109"/>
            <a:ext cx="3663086" cy="822290"/>
            <a:chOff x="1441761" y="1713696"/>
            <a:chExt cx="3663086" cy="822290"/>
          </a:xfrm>
        </p:grpSpPr>
        <p:sp>
          <p:nvSpPr>
            <p:cNvPr id="33" name="TextBox 32"/>
            <p:cNvSpPr txBox="1"/>
            <p:nvPr/>
          </p:nvSpPr>
          <p:spPr>
            <a:xfrm rot="21540000">
              <a:off x="3276062" y="1713696"/>
              <a:ext cx="1828785" cy="646331"/>
            </a:xfrm>
            <a:prstGeom prst="rect">
              <a:avLst/>
            </a:prstGeom>
            <a:noFill/>
          </p:spPr>
          <p:txBody>
            <a:bodyPr wrap="square" rtlCol="0">
              <a:spAutoFit/>
            </a:bodyPr>
            <a:lstStyle/>
            <a:p>
              <a:pPr algn="ctr"/>
              <a:r>
                <a:rPr lang="en-GB" dirty="0">
                  <a:solidFill>
                    <a:srgbClr val="C00000"/>
                  </a:solidFill>
                  <a:latin typeface="Conformity" pitchFamily="2" charset="0"/>
                </a:rPr>
                <a:t>Add domain events to the choices</a:t>
              </a:r>
            </a:p>
          </p:txBody>
        </p:sp>
        <p:sp>
          <p:nvSpPr>
            <p:cNvPr id="34" name="Freeform 33"/>
            <p:cNvSpPr/>
            <p:nvPr/>
          </p:nvSpPr>
          <p:spPr>
            <a:xfrm rot="10800000" flipH="1">
              <a:off x="1441761" y="2154987"/>
              <a:ext cx="2057400" cy="380999"/>
            </a:xfrm>
            <a:custGeom>
              <a:avLst/>
              <a:gdLst>
                <a:gd name="connsiteX0" fmla="*/ 1047750 w 1047750"/>
                <a:gd name="connsiteY0" fmla="*/ 441325 h 441325"/>
                <a:gd name="connsiteX1" fmla="*/ 733425 w 1047750"/>
                <a:gd name="connsiteY1" fmla="*/ 60325 h 441325"/>
                <a:gd name="connsiteX2" fmla="*/ 0 w 1047750"/>
                <a:gd name="connsiteY2" fmla="*/ 79375 h 441325"/>
                <a:gd name="connsiteX0" fmla="*/ 3882575 w 4215347"/>
                <a:gd name="connsiteY0" fmla="*/ 472546 h 1021821"/>
                <a:gd name="connsiteX1" fmla="*/ 3568250 w 4215347"/>
                <a:gd name="connsiteY1" fmla="*/ 91546 h 1021821"/>
                <a:gd name="connsiteX2" fmla="*/ 0 w 4215347"/>
                <a:gd name="connsiteY2" fmla="*/ 1021821 h 1021821"/>
                <a:gd name="connsiteX0" fmla="*/ 3882575 w 3882575"/>
                <a:gd name="connsiteY0" fmla="*/ 160338 h 709613"/>
                <a:gd name="connsiteX1" fmla="*/ 1469909 w 3882575"/>
                <a:gd name="connsiteY1" fmla="*/ 252412 h 709613"/>
                <a:gd name="connsiteX2" fmla="*/ 0 w 3882575"/>
                <a:gd name="connsiteY2" fmla="*/ 709613 h 709613"/>
                <a:gd name="connsiteX0" fmla="*/ 2834825 w 2834825"/>
                <a:gd name="connsiteY0" fmla="*/ 203200 h 508001"/>
                <a:gd name="connsiteX1" fmla="*/ 1469909 w 2834825"/>
                <a:gd name="connsiteY1" fmla="*/ 50800 h 508001"/>
                <a:gd name="connsiteX2" fmla="*/ 0 w 2834825"/>
                <a:gd name="connsiteY2" fmla="*/ 508001 h 508001"/>
                <a:gd name="connsiteX0" fmla="*/ 2834825 w 2834825"/>
                <a:gd name="connsiteY0" fmla="*/ 0 h 304801"/>
                <a:gd name="connsiteX1" fmla="*/ 0 w 2834825"/>
                <a:gd name="connsiteY1" fmla="*/ 304801 h 304801"/>
                <a:gd name="connsiteX0" fmla="*/ 2624838 w 2624838"/>
                <a:gd name="connsiteY0" fmla="*/ 0 h 533401"/>
                <a:gd name="connsiteX1" fmla="*/ 0 w 2624838"/>
                <a:gd name="connsiteY1" fmla="*/ 533401 h 533401"/>
                <a:gd name="connsiteX0" fmla="*/ 2624838 w 2624838"/>
                <a:gd name="connsiteY0" fmla="*/ 18143 h 551544"/>
                <a:gd name="connsiteX1" fmla="*/ 0 w 2624838"/>
                <a:gd name="connsiteY1" fmla="*/ 551544 h 551544"/>
                <a:gd name="connsiteX0" fmla="*/ 2624838 w 2624838"/>
                <a:gd name="connsiteY0" fmla="*/ 18143 h 551544"/>
                <a:gd name="connsiteX1" fmla="*/ 0 w 2624838"/>
                <a:gd name="connsiteY1" fmla="*/ 551544 h 551544"/>
                <a:gd name="connsiteX0" fmla="*/ 2209865 w 10479430"/>
                <a:gd name="connsiteY0" fmla="*/ 18143 h 2227944"/>
                <a:gd name="connsiteX1" fmla="*/ 10204449 w 10479430"/>
                <a:gd name="connsiteY1" fmla="*/ 2227944 h 2227944"/>
                <a:gd name="connsiteX0" fmla="*/ 2209865 w 13821080"/>
                <a:gd name="connsiteY0" fmla="*/ 18143 h 2227944"/>
                <a:gd name="connsiteX1" fmla="*/ 10204449 w 13821080"/>
                <a:gd name="connsiteY1" fmla="*/ 2227944 h 2227944"/>
                <a:gd name="connsiteX0" fmla="*/ 2209865 w 6418691"/>
                <a:gd name="connsiteY0" fmla="*/ 18143 h 1008743"/>
                <a:gd name="connsiteX1" fmla="*/ 2802060 w 6418691"/>
                <a:gd name="connsiteY1" fmla="*/ 1008743 h 1008743"/>
                <a:gd name="connsiteX0" fmla="*/ 0 w 4208826"/>
                <a:gd name="connsiteY0" fmla="*/ 0 h 990600"/>
                <a:gd name="connsiteX1" fmla="*/ 592195 w 4208826"/>
                <a:gd name="connsiteY1" fmla="*/ 990600 h 990600"/>
                <a:gd name="connsiteX0" fmla="*/ 0 w 5985404"/>
                <a:gd name="connsiteY0" fmla="*/ 0 h 914401"/>
                <a:gd name="connsiteX1" fmla="*/ 2368773 w 5985404"/>
                <a:gd name="connsiteY1" fmla="*/ 914401 h 914401"/>
                <a:gd name="connsiteX0" fmla="*/ 0 w 6577599"/>
                <a:gd name="connsiteY0" fmla="*/ 0 h 990602"/>
                <a:gd name="connsiteX1" fmla="*/ 2960968 w 6577599"/>
                <a:gd name="connsiteY1" fmla="*/ 990602 h 990602"/>
                <a:gd name="connsiteX0" fmla="*/ 0 w 6577599"/>
                <a:gd name="connsiteY0" fmla="*/ 0 h 990602"/>
                <a:gd name="connsiteX1" fmla="*/ 2960968 w 6577599"/>
                <a:gd name="connsiteY1" fmla="*/ 990602 h 990602"/>
                <a:gd name="connsiteX0" fmla="*/ 0 w 13091693"/>
                <a:gd name="connsiteY0" fmla="*/ 0 h 1676402"/>
                <a:gd name="connsiteX1" fmla="*/ 9475063 w 13091693"/>
                <a:gd name="connsiteY1" fmla="*/ 1676402 h 1676402"/>
                <a:gd name="connsiteX0" fmla="*/ 0 w 5689300"/>
                <a:gd name="connsiteY0" fmla="*/ 0 h 1066800"/>
                <a:gd name="connsiteX1" fmla="*/ 2072670 w 5689300"/>
                <a:gd name="connsiteY1" fmla="*/ 1066800 h 1066800"/>
                <a:gd name="connsiteX0" fmla="*/ 0 w 4208822"/>
                <a:gd name="connsiteY0" fmla="*/ 2365829 h 2761343"/>
                <a:gd name="connsiteX1" fmla="*/ 592192 w 4208822"/>
                <a:gd name="connsiteY1" fmla="*/ 384629 h 2761343"/>
                <a:gd name="connsiteX0" fmla="*/ 0 w 4504918"/>
                <a:gd name="connsiteY0" fmla="*/ 2289628 h 2685142"/>
                <a:gd name="connsiteX1" fmla="*/ 888288 w 4504918"/>
                <a:gd name="connsiteY1" fmla="*/ 384629 h 2685142"/>
                <a:gd name="connsiteX0" fmla="*/ 0 w 4504918"/>
                <a:gd name="connsiteY0" fmla="*/ 2289628 h 2289628"/>
                <a:gd name="connsiteX1" fmla="*/ 888288 w 4504918"/>
                <a:gd name="connsiteY1" fmla="*/ 384629 h 2289628"/>
                <a:gd name="connsiteX0" fmla="*/ 0 w 4801014"/>
                <a:gd name="connsiteY0" fmla="*/ 2365829 h 2365829"/>
                <a:gd name="connsiteX1" fmla="*/ 1184384 w 4801014"/>
                <a:gd name="connsiteY1" fmla="*/ 384629 h 2365829"/>
                <a:gd name="connsiteX0" fmla="*/ 1075616 w 2807058"/>
                <a:gd name="connsiteY0" fmla="*/ 1981200 h 1981200"/>
                <a:gd name="connsiteX1" fmla="*/ 2260000 w 2807058"/>
                <a:gd name="connsiteY1" fmla="*/ 0 h 1981200"/>
                <a:gd name="connsiteX0" fmla="*/ 779520 w 2510962"/>
                <a:gd name="connsiteY0" fmla="*/ 1219200 h 1219200"/>
                <a:gd name="connsiteX1" fmla="*/ 2259999 w 2510962"/>
                <a:gd name="connsiteY1" fmla="*/ 0 h 1219200"/>
                <a:gd name="connsiteX0" fmla="*/ 0 w 5033628"/>
                <a:gd name="connsiteY0" fmla="*/ 249048 h 716963"/>
                <a:gd name="connsiteX1" fmla="*/ 5033627 w 5033628"/>
                <a:gd name="connsiteY1" fmla="*/ 477648 h 716963"/>
                <a:gd name="connsiteX0" fmla="*/ 13783 w 5047411"/>
                <a:gd name="connsiteY0" fmla="*/ 0 h 467915"/>
                <a:gd name="connsiteX1" fmla="*/ 5047410 w 5047411"/>
                <a:gd name="connsiteY1" fmla="*/ 228600 h 467915"/>
                <a:gd name="connsiteX0" fmla="*/ 13783 w 2382557"/>
                <a:gd name="connsiteY0" fmla="*/ 0 h 620315"/>
                <a:gd name="connsiteX1" fmla="*/ 2382557 w 2382557"/>
                <a:gd name="connsiteY1" fmla="*/ 381000 h 620315"/>
                <a:gd name="connsiteX0" fmla="*/ 483417 w 2260000"/>
                <a:gd name="connsiteY0" fmla="*/ 0 h 772715"/>
                <a:gd name="connsiteX1" fmla="*/ 2259999 w 2260000"/>
                <a:gd name="connsiteY1" fmla="*/ 533400 h 772715"/>
                <a:gd name="connsiteX0" fmla="*/ 699392 w 2475975"/>
                <a:gd name="connsiteY0" fmla="*/ 0 h 605075"/>
                <a:gd name="connsiteX1" fmla="*/ 2475974 w 2475975"/>
                <a:gd name="connsiteY1" fmla="*/ 533400 h 605075"/>
                <a:gd name="connsiteX0" fmla="*/ 13782 w 7120082"/>
                <a:gd name="connsiteY0" fmla="*/ 0 h 833675"/>
                <a:gd name="connsiteX1" fmla="*/ 7120081 w 7120082"/>
                <a:gd name="connsiteY1" fmla="*/ 762000 h 833675"/>
                <a:gd name="connsiteX0" fmla="*/ -1 w 7106299"/>
                <a:gd name="connsiteY0" fmla="*/ 0 h 833675"/>
                <a:gd name="connsiteX1" fmla="*/ 7106298 w 7106299"/>
                <a:gd name="connsiteY1" fmla="*/ 762000 h 833675"/>
                <a:gd name="connsiteX0" fmla="*/ 1184382 w 8290682"/>
                <a:gd name="connsiteY0" fmla="*/ 0 h 833675"/>
                <a:gd name="connsiteX1" fmla="*/ 0 w 8290682"/>
                <a:gd name="connsiteY1" fmla="*/ 0 h 833675"/>
                <a:gd name="connsiteX2" fmla="*/ 8290681 w 8290682"/>
                <a:gd name="connsiteY2" fmla="*/ 762000 h 833675"/>
                <a:gd name="connsiteX0" fmla="*/ 1184382 w 7106299"/>
                <a:gd name="connsiteY0" fmla="*/ 0 h 452675"/>
                <a:gd name="connsiteX1" fmla="*/ 0 w 7106299"/>
                <a:gd name="connsiteY1" fmla="*/ 0 h 452675"/>
                <a:gd name="connsiteX2" fmla="*/ 7106299 w 7106299"/>
                <a:gd name="connsiteY2" fmla="*/ 381000 h 452675"/>
                <a:gd name="connsiteX0" fmla="*/ 1184382 w 7106299"/>
                <a:gd name="connsiteY0" fmla="*/ 0 h 381000"/>
                <a:gd name="connsiteX1" fmla="*/ 0 w 7106299"/>
                <a:gd name="connsiteY1" fmla="*/ 0 h 381000"/>
                <a:gd name="connsiteX2" fmla="*/ 7106299 w 7106299"/>
                <a:gd name="connsiteY2" fmla="*/ 381000 h 381000"/>
                <a:gd name="connsiteX0" fmla="*/ -1 w 5921916"/>
                <a:gd name="connsiteY0" fmla="*/ 0 h 381000"/>
                <a:gd name="connsiteX1" fmla="*/ 5921916 w 5921916"/>
                <a:gd name="connsiteY1" fmla="*/ 381000 h 381000"/>
                <a:gd name="connsiteX0" fmla="*/ 0 w 7994587"/>
                <a:gd name="connsiteY0" fmla="*/ 0 h 380999"/>
                <a:gd name="connsiteX1" fmla="*/ 7994587 w 7994587"/>
                <a:gd name="connsiteY1" fmla="*/ 380999 h 380999"/>
                <a:gd name="connsiteX0" fmla="*/ 0 w 7994587"/>
                <a:gd name="connsiteY0" fmla="*/ 0 h 380999"/>
                <a:gd name="connsiteX1" fmla="*/ 7994587 w 7994587"/>
                <a:gd name="connsiteY1" fmla="*/ 380999 h 380999"/>
              </a:gdLst>
              <a:ahLst/>
              <a:cxnLst>
                <a:cxn ang="0">
                  <a:pos x="connsiteX0" y="connsiteY0"/>
                </a:cxn>
                <a:cxn ang="0">
                  <a:pos x="connsiteX1" y="connsiteY1"/>
                </a:cxn>
              </a:cxnLst>
              <a:rect l="l" t="t" r="r" b="b"/>
              <a:pathLst>
                <a:path w="7994587" h="380999">
                  <a:moveTo>
                    <a:pt x="0" y="0"/>
                  </a:moveTo>
                  <a:cubicBezTo>
                    <a:pt x="2664862" y="127000"/>
                    <a:pt x="6409604" y="70223"/>
                    <a:pt x="7994587" y="380999"/>
                  </a:cubicBezTo>
                </a:path>
              </a:pathLst>
            </a:custGeom>
            <a:ln w="19050">
              <a:solidFill>
                <a:srgbClr val="C0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sp>
        <p:nvSpPr>
          <p:cNvPr id="35" name="Rounded Rectangle 34"/>
          <p:cNvSpPr/>
          <p:nvPr/>
        </p:nvSpPr>
        <p:spPr>
          <a:xfrm>
            <a:off x="685800" y="4572000"/>
            <a:ext cx="3886200" cy="762000"/>
          </a:xfrm>
          <a:prstGeom prst="roundRect">
            <a:avLst/>
          </a:prstGeom>
          <a:solidFill>
            <a:srgbClr val="FFFF99">
              <a:alpha val="16078"/>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TextBox 35"/>
          <p:cNvSpPr txBox="1"/>
          <p:nvPr/>
        </p:nvSpPr>
        <p:spPr>
          <a:xfrm>
            <a:off x="2057400" y="5486400"/>
            <a:ext cx="6705600" cy="923330"/>
          </a:xfrm>
          <a:prstGeom prst="rect">
            <a:avLst/>
          </a:prstGeom>
          <a:noFill/>
        </p:spPr>
        <p:txBody>
          <a:bodyPr wrap="square" rtlCol="0">
            <a:spAutoFit/>
          </a:bodyPr>
          <a:lstStyle/>
          <a:p>
            <a:r>
              <a:rPr lang="en-GB" dirty="0">
                <a:latin typeface="Consolas" pitchFamily="49" charset="0"/>
                <a:cs typeface="Consolas" pitchFamily="49" charset="0"/>
              </a:rPr>
              <a:t>type Result&lt;'</a:t>
            </a:r>
            <a:r>
              <a:rPr lang="en-GB" dirty="0" err="1">
                <a:latin typeface="Consolas" pitchFamily="49" charset="0"/>
                <a:cs typeface="Consolas" pitchFamily="49" charset="0"/>
              </a:rPr>
              <a:t>TEntity</a:t>
            </a:r>
            <a:r>
              <a:rPr lang="en-GB" dirty="0">
                <a:latin typeface="Consolas" pitchFamily="49" charset="0"/>
                <a:cs typeface="Consolas" pitchFamily="49" charset="0"/>
              </a:rPr>
              <a:t>&gt; = </a:t>
            </a:r>
          </a:p>
          <a:p>
            <a:r>
              <a:rPr lang="en-GB" dirty="0">
                <a:latin typeface="Consolas" pitchFamily="49" charset="0"/>
                <a:cs typeface="Consolas" pitchFamily="49" charset="0"/>
              </a:rPr>
              <a:t>    | </a:t>
            </a:r>
            <a:r>
              <a:rPr lang="en-GB" dirty="0">
                <a:solidFill>
                  <a:srgbClr val="00B050"/>
                </a:solidFill>
                <a:latin typeface="Consolas" pitchFamily="49" charset="0"/>
                <a:cs typeface="Consolas" pitchFamily="49" charset="0"/>
              </a:rPr>
              <a:t>Success</a:t>
            </a:r>
            <a:r>
              <a:rPr lang="en-GB" dirty="0">
                <a:latin typeface="Consolas" pitchFamily="49" charset="0"/>
                <a:cs typeface="Consolas" pitchFamily="49" charset="0"/>
              </a:rPr>
              <a:t> of '</a:t>
            </a:r>
            <a:r>
              <a:rPr lang="en-GB" dirty="0" err="1">
                <a:latin typeface="Consolas" pitchFamily="49" charset="0"/>
                <a:cs typeface="Consolas" pitchFamily="49" charset="0"/>
              </a:rPr>
              <a:t>TEntity</a:t>
            </a:r>
            <a:r>
              <a:rPr lang="en-GB" dirty="0">
                <a:latin typeface="Consolas" pitchFamily="49" charset="0"/>
                <a:cs typeface="Consolas" pitchFamily="49" charset="0"/>
              </a:rPr>
              <a:t> * Message list</a:t>
            </a:r>
          </a:p>
          <a:p>
            <a:r>
              <a:rPr lang="en-GB" dirty="0">
                <a:latin typeface="Consolas" pitchFamily="49" charset="0"/>
                <a:cs typeface="Consolas" pitchFamily="49" charset="0"/>
              </a:rPr>
              <a:t>    | </a:t>
            </a:r>
            <a:r>
              <a:rPr lang="en-GB" dirty="0">
                <a:solidFill>
                  <a:srgbClr val="C00000"/>
                </a:solidFill>
                <a:latin typeface="Consolas" pitchFamily="49" charset="0"/>
                <a:cs typeface="Consolas" pitchFamily="49" charset="0"/>
              </a:rPr>
              <a:t>Failure</a:t>
            </a:r>
            <a:r>
              <a:rPr lang="en-GB" dirty="0">
                <a:latin typeface="Consolas" pitchFamily="49" charset="0"/>
                <a:cs typeface="Consolas" pitchFamily="49" charset="0"/>
              </a:rPr>
              <a:t> of Message list</a:t>
            </a:r>
          </a:p>
        </p:txBody>
      </p:sp>
      <p:sp>
        <p:nvSpPr>
          <p:cNvPr id="37" name="Rounded Rectangle 36"/>
          <p:cNvSpPr/>
          <p:nvPr/>
        </p:nvSpPr>
        <p:spPr>
          <a:xfrm>
            <a:off x="4267200" y="5791200"/>
            <a:ext cx="3048000" cy="304800"/>
          </a:xfrm>
          <a:prstGeom prst="roundRect">
            <a:avLst/>
          </a:prstGeom>
          <a:solidFill>
            <a:srgbClr val="FFFF99">
              <a:alpha val="16078"/>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6" name="Group 33"/>
          <p:cNvGrpSpPr/>
          <p:nvPr/>
        </p:nvGrpSpPr>
        <p:grpSpPr>
          <a:xfrm>
            <a:off x="5867400" y="4800600"/>
            <a:ext cx="2895632" cy="966484"/>
            <a:chOff x="3166771" y="1340902"/>
            <a:chExt cx="2895632" cy="966484"/>
          </a:xfrm>
        </p:grpSpPr>
        <p:sp>
          <p:nvSpPr>
            <p:cNvPr id="39" name="TextBox 38"/>
            <p:cNvSpPr txBox="1"/>
            <p:nvPr/>
          </p:nvSpPr>
          <p:spPr>
            <a:xfrm rot="21540000">
              <a:off x="3580812" y="1340902"/>
              <a:ext cx="2481591" cy="923330"/>
            </a:xfrm>
            <a:prstGeom prst="rect">
              <a:avLst/>
            </a:prstGeom>
            <a:noFill/>
          </p:spPr>
          <p:txBody>
            <a:bodyPr wrap="square" rtlCol="0">
              <a:spAutoFit/>
            </a:bodyPr>
            <a:lstStyle/>
            <a:p>
              <a:pPr algn="ctr"/>
              <a:r>
                <a:rPr lang="en-GB" dirty="0">
                  <a:solidFill>
                    <a:srgbClr val="C00000"/>
                  </a:solidFill>
                  <a:latin typeface="Conformity" pitchFamily="2" charset="0"/>
                </a:rPr>
                <a:t>Store a list of events </a:t>
              </a:r>
              <a:br>
                <a:rPr lang="en-GB" dirty="0">
                  <a:solidFill>
                    <a:srgbClr val="C00000"/>
                  </a:solidFill>
                  <a:latin typeface="Conformity" pitchFamily="2" charset="0"/>
                </a:rPr>
              </a:br>
              <a:r>
                <a:rPr lang="en-GB" dirty="0">
                  <a:solidFill>
                    <a:srgbClr val="C00000"/>
                  </a:solidFill>
                  <a:latin typeface="Conformity" pitchFamily="2" charset="0"/>
                </a:rPr>
                <a:t>(as well as the entity) </a:t>
              </a:r>
              <a:br>
                <a:rPr lang="en-GB" dirty="0">
                  <a:solidFill>
                    <a:srgbClr val="C00000"/>
                  </a:solidFill>
                  <a:latin typeface="Conformity" pitchFamily="2" charset="0"/>
                </a:rPr>
              </a:br>
              <a:r>
                <a:rPr lang="en-GB" dirty="0">
                  <a:solidFill>
                    <a:srgbClr val="C00000"/>
                  </a:solidFill>
                  <a:latin typeface="Conformity" pitchFamily="2" charset="0"/>
                </a:rPr>
                <a:t>on the Success path</a:t>
              </a:r>
            </a:p>
          </p:txBody>
        </p:sp>
        <p:sp>
          <p:nvSpPr>
            <p:cNvPr id="40" name="Freeform 39"/>
            <p:cNvSpPr/>
            <p:nvPr/>
          </p:nvSpPr>
          <p:spPr>
            <a:xfrm rot="10800000" flipH="1">
              <a:off x="3166771" y="1702311"/>
              <a:ext cx="533400" cy="605075"/>
            </a:xfrm>
            <a:custGeom>
              <a:avLst/>
              <a:gdLst>
                <a:gd name="connsiteX0" fmla="*/ 1047750 w 1047750"/>
                <a:gd name="connsiteY0" fmla="*/ 441325 h 441325"/>
                <a:gd name="connsiteX1" fmla="*/ 733425 w 1047750"/>
                <a:gd name="connsiteY1" fmla="*/ 60325 h 441325"/>
                <a:gd name="connsiteX2" fmla="*/ 0 w 1047750"/>
                <a:gd name="connsiteY2" fmla="*/ 79375 h 441325"/>
                <a:gd name="connsiteX0" fmla="*/ 3882575 w 4215347"/>
                <a:gd name="connsiteY0" fmla="*/ 472546 h 1021821"/>
                <a:gd name="connsiteX1" fmla="*/ 3568250 w 4215347"/>
                <a:gd name="connsiteY1" fmla="*/ 91546 h 1021821"/>
                <a:gd name="connsiteX2" fmla="*/ 0 w 4215347"/>
                <a:gd name="connsiteY2" fmla="*/ 1021821 h 1021821"/>
                <a:gd name="connsiteX0" fmla="*/ 3882575 w 3882575"/>
                <a:gd name="connsiteY0" fmla="*/ 160338 h 709613"/>
                <a:gd name="connsiteX1" fmla="*/ 1469909 w 3882575"/>
                <a:gd name="connsiteY1" fmla="*/ 252412 h 709613"/>
                <a:gd name="connsiteX2" fmla="*/ 0 w 3882575"/>
                <a:gd name="connsiteY2" fmla="*/ 709613 h 709613"/>
                <a:gd name="connsiteX0" fmla="*/ 2834825 w 2834825"/>
                <a:gd name="connsiteY0" fmla="*/ 203200 h 508001"/>
                <a:gd name="connsiteX1" fmla="*/ 1469909 w 2834825"/>
                <a:gd name="connsiteY1" fmla="*/ 50800 h 508001"/>
                <a:gd name="connsiteX2" fmla="*/ 0 w 2834825"/>
                <a:gd name="connsiteY2" fmla="*/ 508001 h 508001"/>
                <a:gd name="connsiteX0" fmla="*/ 2834825 w 2834825"/>
                <a:gd name="connsiteY0" fmla="*/ 0 h 304801"/>
                <a:gd name="connsiteX1" fmla="*/ 0 w 2834825"/>
                <a:gd name="connsiteY1" fmla="*/ 304801 h 304801"/>
                <a:gd name="connsiteX0" fmla="*/ 2624838 w 2624838"/>
                <a:gd name="connsiteY0" fmla="*/ 0 h 533401"/>
                <a:gd name="connsiteX1" fmla="*/ 0 w 2624838"/>
                <a:gd name="connsiteY1" fmla="*/ 533401 h 533401"/>
                <a:gd name="connsiteX0" fmla="*/ 2624838 w 2624838"/>
                <a:gd name="connsiteY0" fmla="*/ 18143 h 551544"/>
                <a:gd name="connsiteX1" fmla="*/ 0 w 2624838"/>
                <a:gd name="connsiteY1" fmla="*/ 551544 h 551544"/>
                <a:gd name="connsiteX0" fmla="*/ 2624838 w 2624838"/>
                <a:gd name="connsiteY0" fmla="*/ 18143 h 551544"/>
                <a:gd name="connsiteX1" fmla="*/ 0 w 2624838"/>
                <a:gd name="connsiteY1" fmla="*/ 551544 h 551544"/>
                <a:gd name="connsiteX0" fmla="*/ 2209865 w 10479430"/>
                <a:gd name="connsiteY0" fmla="*/ 18143 h 2227944"/>
                <a:gd name="connsiteX1" fmla="*/ 10204449 w 10479430"/>
                <a:gd name="connsiteY1" fmla="*/ 2227944 h 2227944"/>
                <a:gd name="connsiteX0" fmla="*/ 2209865 w 13821080"/>
                <a:gd name="connsiteY0" fmla="*/ 18143 h 2227944"/>
                <a:gd name="connsiteX1" fmla="*/ 10204449 w 13821080"/>
                <a:gd name="connsiteY1" fmla="*/ 2227944 h 2227944"/>
                <a:gd name="connsiteX0" fmla="*/ 2209865 w 6418691"/>
                <a:gd name="connsiteY0" fmla="*/ 18143 h 1008743"/>
                <a:gd name="connsiteX1" fmla="*/ 2802060 w 6418691"/>
                <a:gd name="connsiteY1" fmla="*/ 1008743 h 1008743"/>
                <a:gd name="connsiteX0" fmla="*/ 0 w 4208826"/>
                <a:gd name="connsiteY0" fmla="*/ 0 h 990600"/>
                <a:gd name="connsiteX1" fmla="*/ 592195 w 4208826"/>
                <a:gd name="connsiteY1" fmla="*/ 990600 h 990600"/>
                <a:gd name="connsiteX0" fmla="*/ 0 w 5985404"/>
                <a:gd name="connsiteY0" fmla="*/ 0 h 914401"/>
                <a:gd name="connsiteX1" fmla="*/ 2368773 w 5985404"/>
                <a:gd name="connsiteY1" fmla="*/ 914401 h 914401"/>
                <a:gd name="connsiteX0" fmla="*/ 0 w 6577599"/>
                <a:gd name="connsiteY0" fmla="*/ 0 h 990602"/>
                <a:gd name="connsiteX1" fmla="*/ 2960968 w 6577599"/>
                <a:gd name="connsiteY1" fmla="*/ 990602 h 990602"/>
                <a:gd name="connsiteX0" fmla="*/ 0 w 6577599"/>
                <a:gd name="connsiteY0" fmla="*/ 0 h 990602"/>
                <a:gd name="connsiteX1" fmla="*/ 2960968 w 6577599"/>
                <a:gd name="connsiteY1" fmla="*/ 990602 h 990602"/>
                <a:gd name="connsiteX0" fmla="*/ 0 w 13091693"/>
                <a:gd name="connsiteY0" fmla="*/ 0 h 1676402"/>
                <a:gd name="connsiteX1" fmla="*/ 9475063 w 13091693"/>
                <a:gd name="connsiteY1" fmla="*/ 1676402 h 1676402"/>
                <a:gd name="connsiteX0" fmla="*/ 0 w 5689300"/>
                <a:gd name="connsiteY0" fmla="*/ 0 h 1066800"/>
                <a:gd name="connsiteX1" fmla="*/ 2072670 w 5689300"/>
                <a:gd name="connsiteY1" fmla="*/ 1066800 h 1066800"/>
                <a:gd name="connsiteX0" fmla="*/ 0 w 4208822"/>
                <a:gd name="connsiteY0" fmla="*/ 2365829 h 2761343"/>
                <a:gd name="connsiteX1" fmla="*/ 592192 w 4208822"/>
                <a:gd name="connsiteY1" fmla="*/ 384629 h 2761343"/>
                <a:gd name="connsiteX0" fmla="*/ 0 w 4504918"/>
                <a:gd name="connsiteY0" fmla="*/ 2289628 h 2685142"/>
                <a:gd name="connsiteX1" fmla="*/ 888288 w 4504918"/>
                <a:gd name="connsiteY1" fmla="*/ 384629 h 2685142"/>
                <a:gd name="connsiteX0" fmla="*/ 0 w 4504918"/>
                <a:gd name="connsiteY0" fmla="*/ 2289628 h 2289628"/>
                <a:gd name="connsiteX1" fmla="*/ 888288 w 4504918"/>
                <a:gd name="connsiteY1" fmla="*/ 384629 h 2289628"/>
                <a:gd name="connsiteX0" fmla="*/ 0 w 4801014"/>
                <a:gd name="connsiteY0" fmla="*/ 2365829 h 2365829"/>
                <a:gd name="connsiteX1" fmla="*/ 1184384 w 4801014"/>
                <a:gd name="connsiteY1" fmla="*/ 384629 h 2365829"/>
                <a:gd name="connsiteX0" fmla="*/ 1075616 w 2807058"/>
                <a:gd name="connsiteY0" fmla="*/ 1981200 h 1981200"/>
                <a:gd name="connsiteX1" fmla="*/ 2260000 w 2807058"/>
                <a:gd name="connsiteY1" fmla="*/ 0 h 1981200"/>
                <a:gd name="connsiteX0" fmla="*/ 779520 w 2510962"/>
                <a:gd name="connsiteY0" fmla="*/ 1219200 h 1219200"/>
                <a:gd name="connsiteX1" fmla="*/ 2259999 w 2510962"/>
                <a:gd name="connsiteY1" fmla="*/ 0 h 1219200"/>
                <a:gd name="connsiteX0" fmla="*/ 0 w 5033628"/>
                <a:gd name="connsiteY0" fmla="*/ 249048 h 716963"/>
                <a:gd name="connsiteX1" fmla="*/ 5033627 w 5033628"/>
                <a:gd name="connsiteY1" fmla="*/ 477648 h 716963"/>
                <a:gd name="connsiteX0" fmla="*/ 13783 w 5047411"/>
                <a:gd name="connsiteY0" fmla="*/ 0 h 467915"/>
                <a:gd name="connsiteX1" fmla="*/ 5047410 w 5047411"/>
                <a:gd name="connsiteY1" fmla="*/ 228600 h 467915"/>
                <a:gd name="connsiteX0" fmla="*/ 13783 w 2382557"/>
                <a:gd name="connsiteY0" fmla="*/ 0 h 620315"/>
                <a:gd name="connsiteX1" fmla="*/ 2382557 w 2382557"/>
                <a:gd name="connsiteY1" fmla="*/ 381000 h 620315"/>
                <a:gd name="connsiteX0" fmla="*/ 483417 w 2260000"/>
                <a:gd name="connsiteY0" fmla="*/ 0 h 772715"/>
                <a:gd name="connsiteX1" fmla="*/ 2259999 w 2260000"/>
                <a:gd name="connsiteY1" fmla="*/ 533400 h 772715"/>
                <a:gd name="connsiteX0" fmla="*/ 699392 w 2475975"/>
                <a:gd name="connsiteY0" fmla="*/ 0 h 605075"/>
                <a:gd name="connsiteX1" fmla="*/ 2475974 w 2475975"/>
                <a:gd name="connsiteY1" fmla="*/ 533400 h 605075"/>
              </a:gdLst>
              <a:ahLst/>
              <a:cxnLst>
                <a:cxn ang="0">
                  <a:pos x="connsiteX0" y="connsiteY0"/>
                </a:cxn>
                <a:cxn ang="0">
                  <a:pos x="connsiteX1" y="connsiteY1"/>
                </a:cxn>
              </a:cxnLst>
              <a:rect l="l" t="t" r="r" b="b"/>
              <a:pathLst>
                <a:path w="2475975" h="605075">
                  <a:moveTo>
                    <a:pt x="699392" y="0"/>
                  </a:moveTo>
                  <a:cubicBezTo>
                    <a:pt x="685609" y="326486"/>
                    <a:pt x="0" y="605075"/>
                    <a:pt x="2475974" y="533400"/>
                  </a:cubicBezTo>
                </a:path>
              </a:pathLst>
            </a:custGeom>
            <a:ln w="19050">
              <a:solidFill>
                <a:srgbClr val="C0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sp>
        <p:nvSpPr>
          <p:cNvPr id="41" name="Rounded Rectangle 40"/>
          <p:cNvSpPr/>
          <p:nvPr/>
        </p:nvSpPr>
        <p:spPr>
          <a:xfrm>
            <a:off x="5943600" y="838200"/>
            <a:ext cx="1447800" cy="1828800"/>
          </a:xfrm>
          <a:prstGeom prst="roundRect">
            <a:avLst/>
          </a:prstGeom>
          <a:solidFill>
            <a:srgbClr val="FFFF99">
              <a:alpha val="16078"/>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38" name="Group 33"/>
          <p:cNvGrpSpPr/>
          <p:nvPr/>
        </p:nvGrpSpPr>
        <p:grpSpPr>
          <a:xfrm>
            <a:off x="5514391" y="1904842"/>
            <a:ext cx="3181430" cy="1861765"/>
            <a:chOff x="4060552" y="859587"/>
            <a:chExt cx="3181430" cy="1861765"/>
          </a:xfrm>
        </p:grpSpPr>
        <p:sp>
          <p:nvSpPr>
            <p:cNvPr id="42" name="TextBox 41"/>
            <p:cNvSpPr txBox="1"/>
            <p:nvPr/>
          </p:nvSpPr>
          <p:spPr>
            <a:xfrm rot="21540000">
              <a:off x="4497609" y="1798022"/>
              <a:ext cx="2744373" cy="923330"/>
            </a:xfrm>
            <a:prstGeom prst="rect">
              <a:avLst/>
            </a:prstGeom>
            <a:noFill/>
          </p:spPr>
          <p:txBody>
            <a:bodyPr wrap="square" rtlCol="0">
              <a:spAutoFit/>
            </a:bodyPr>
            <a:lstStyle/>
            <a:p>
              <a:pPr algn="ctr"/>
              <a:r>
                <a:rPr lang="en-GB" dirty="0">
                  <a:solidFill>
                    <a:srgbClr val="C00000"/>
                  </a:solidFill>
                  <a:latin typeface="Conformity" pitchFamily="2" charset="0"/>
                </a:rPr>
                <a:t>Communicate new information to downstream processes without being a failure</a:t>
              </a:r>
            </a:p>
          </p:txBody>
        </p:sp>
        <p:sp>
          <p:nvSpPr>
            <p:cNvPr id="43" name="Freeform 42"/>
            <p:cNvSpPr/>
            <p:nvPr/>
          </p:nvSpPr>
          <p:spPr>
            <a:xfrm rot="10800000" flipH="1">
              <a:off x="4060552" y="859587"/>
              <a:ext cx="646194" cy="1219200"/>
            </a:xfrm>
            <a:custGeom>
              <a:avLst/>
              <a:gdLst>
                <a:gd name="connsiteX0" fmla="*/ 1047750 w 1047750"/>
                <a:gd name="connsiteY0" fmla="*/ 441325 h 441325"/>
                <a:gd name="connsiteX1" fmla="*/ 733425 w 1047750"/>
                <a:gd name="connsiteY1" fmla="*/ 60325 h 441325"/>
                <a:gd name="connsiteX2" fmla="*/ 0 w 1047750"/>
                <a:gd name="connsiteY2" fmla="*/ 79375 h 441325"/>
                <a:gd name="connsiteX0" fmla="*/ 3882575 w 4215347"/>
                <a:gd name="connsiteY0" fmla="*/ 472546 h 1021821"/>
                <a:gd name="connsiteX1" fmla="*/ 3568250 w 4215347"/>
                <a:gd name="connsiteY1" fmla="*/ 91546 h 1021821"/>
                <a:gd name="connsiteX2" fmla="*/ 0 w 4215347"/>
                <a:gd name="connsiteY2" fmla="*/ 1021821 h 1021821"/>
                <a:gd name="connsiteX0" fmla="*/ 3882575 w 3882575"/>
                <a:gd name="connsiteY0" fmla="*/ 160338 h 709613"/>
                <a:gd name="connsiteX1" fmla="*/ 1469909 w 3882575"/>
                <a:gd name="connsiteY1" fmla="*/ 252412 h 709613"/>
                <a:gd name="connsiteX2" fmla="*/ 0 w 3882575"/>
                <a:gd name="connsiteY2" fmla="*/ 709613 h 709613"/>
                <a:gd name="connsiteX0" fmla="*/ 2834825 w 2834825"/>
                <a:gd name="connsiteY0" fmla="*/ 203200 h 508001"/>
                <a:gd name="connsiteX1" fmla="*/ 1469909 w 2834825"/>
                <a:gd name="connsiteY1" fmla="*/ 50800 h 508001"/>
                <a:gd name="connsiteX2" fmla="*/ 0 w 2834825"/>
                <a:gd name="connsiteY2" fmla="*/ 508001 h 508001"/>
                <a:gd name="connsiteX0" fmla="*/ 2834825 w 2834825"/>
                <a:gd name="connsiteY0" fmla="*/ 0 h 304801"/>
                <a:gd name="connsiteX1" fmla="*/ 0 w 2834825"/>
                <a:gd name="connsiteY1" fmla="*/ 304801 h 304801"/>
                <a:gd name="connsiteX0" fmla="*/ 2624838 w 2624838"/>
                <a:gd name="connsiteY0" fmla="*/ 0 h 533401"/>
                <a:gd name="connsiteX1" fmla="*/ 0 w 2624838"/>
                <a:gd name="connsiteY1" fmla="*/ 533401 h 533401"/>
                <a:gd name="connsiteX0" fmla="*/ 2624838 w 2624838"/>
                <a:gd name="connsiteY0" fmla="*/ 18143 h 551544"/>
                <a:gd name="connsiteX1" fmla="*/ 0 w 2624838"/>
                <a:gd name="connsiteY1" fmla="*/ 551544 h 551544"/>
                <a:gd name="connsiteX0" fmla="*/ 2624838 w 2624838"/>
                <a:gd name="connsiteY0" fmla="*/ 18143 h 551544"/>
                <a:gd name="connsiteX1" fmla="*/ 0 w 2624838"/>
                <a:gd name="connsiteY1" fmla="*/ 551544 h 551544"/>
                <a:gd name="connsiteX0" fmla="*/ 2209865 w 10479430"/>
                <a:gd name="connsiteY0" fmla="*/ 18143 h 2227944"/>
                <a:gd name="connsiteX1" fmla="*/ 10204449 w 10479430"/>
                <a:gd name="connsiteY1" fmla="*/ 2227944 h 2227944"/>
                <a:gd name="connsiteX0" fmla="*/ 2209865 w 13821080"/>
                <a:gd name="connsiteY0" fmla="*/ 18143 h 2227944"/>
                <a:gd name="connsiteX1" fmla="*/ 10204449 w 13821080"/>
                <a:gd name="connsiteY1" fmla="*/ 2227944 h 2227944"/>
                <a:gd name="connsiteX0" fmla="*/ 2209865 w 6418691"/>
                <a:gd name="connsiteY0" fmla="*/ 18143 h 1008743"/>
                <a:gd name="connsiteX1" fmla="*/ 2802060 w 6418691"/>
                <a:gd name="connsiteY1" fmla="*/ 1008743 h 1008743"/>
                <a:gd name="connsiteX0" fmla="*/ 0 w 4208826"/>
                <a:gd name="connsiteY0" fmla="*/ 0 h 990600"/>
                <a:gd name="connsiteX1" fmla="*/ 592195 w 4208826"/>
                <a:gd name="connsiteY1" fmla="*/ 990600 h 990600"/>
                <a:gd name="connsiteX0" fmla="*/ 0 w 5985404"/>
                <a:gd name="connsiteY0" fmla="*/ 0 h 914401"/>
                <a:gd name="connsiteX1" fmla="*/ 2368773 w 5985404"/>
                <a:gd name="connsiteY1" fmla="*/ 914401 h 914401"/>
                <a:gd name="connsiteX0" fmla="*/ 0 w 6577599"/>
                <a:gd name="connsiteY0" fmla="*/ 0 h 990602"/>
                <a:gd name="connsiteX1" fmla="*/ 2960968 w 6577599"/>
                <a:gd name="connsiteY1" fmla="*/ 990602 h 990602"/>
                <a:gd name="connsiteX0" fmla="*/ 0 w 6577599"/>
                <a:gd name="connsiteY0" fmla="*/ 0 h 990602"/>
                <a:gd name="connsiteX1" fmla="*/ 2960968 w 6577599"/>
                <a:gd name="connsiteY1" fmla="*/ 990602 h 990602"/>
                <a:gd name="connsiteX0" fmla="*/ 0 w 13091693"/>
                <a:gd name="connsiteY0" fmla="*/ 0 h 1676402"/>
                <a:gd name="connsiteX1" fmla="*/ 9475063 w 13091693"/>
                <a:gd name="connsiteY1" fmla="*/ 1676402 h 1676402"/>
                <a:gd name="connsiteX0" fmla="*/ 0 w 5689300"/>
                <a:gd name="connsiteY0" fmla="*/ 0 h 1066800"/>
                <a:gd name="connsiteX1" fmla="*/ 2072670 w 5689300"/>
                <a:gd name="connsiteY1" fmla="*/ 1066800 h 1066800"/>
                <a:gd name="connsiteX0" fmla="*/ 0 w 4208822"/>
                <a:gd name="connsiteY0" fmla="*/ 2365829 h 2761343"/>
                <a:gd name="connsiteX1" fmla="*/ 592192 w 4208822"/>
                <a:gd name="connsiteY1" fmla="*/ 384629 h 2761343"/>
                <a:gd name="connsiteX0" fmla="*/ 0 w 4504918"/>
                <a:gd name="connsiteY0" fmla="*/ 2289628 h 2685142"/>
                <a:gd name="connsiteX1" fmla="*/ 888288 w 4504918"/>
                <a:gd name="connsiteY1" fmla="*/ 384629 h 2685142"/>
                <a:gd name="connsiteX0" fmla="*/ 0 w 4504918"/>
                <a:gd name="connsiteY0" fmla="*/ 2289628 h 2289628"/>
                <a:gd name="connsiteX1" fmla="*/ 888288 w 4504918"/>
                <a:gd name="connsiteY1" fmla="*/ 384629 h 2289628"/>
                <a:gd name="connsiteX0" fmla="*/ 0 w 4801014"/>
                <a:gd name="connsiteY0" fmla="*/ 2365829 h 2365829"/>
                <a:gd name="connsiteX1" fmla="*/ 1184384 w 4801014"/>
                <a:gd name="connsiteY1" fmla="*/ 384629 h 2365829"/>
                <a:gd name="connsiteX0" fmla="*/ 1075616 w 2807058"/>
                <a:gd name="connsiteY0" fmla="*/ 1981200 h 1981200"/>
                <a:gd name="connsiteX1" fmla="*/ 2260000 w 2807058"/>
                <a:gd name="connsiteY1" fmla="*/ 0 h 1981200"/>
                <a:gd name="connsiteX0" fmla="*/ 779520 w 2510962"/>
                <a:gd name="connsiteY0" fmla="*/ 1219200 h 1219200"/>
                <a:gd name="connsiteX1" fmla="*/ 2259999 w 2510962"/>
                <a:gd name="connsiteY1" fmla="*/ 0 h 1219200"/>
              </a:gdLst>
              <a:ahLst/>
              <a:cxnLst>
                <a:cxn ang="0">
                  <a:pos x="connsiteX0" y="connsiteY0"/>
                </a:cxn>
                <a:cxn ang="0">
                  <a:pos x="connsiteX1" y="connsiteY1"/>
                </a:cxn>
              </a:cxnLst>
              <a:rect l="l" t="t" r="r" b="b"/>
              <a:pathLst>
                <a:path w="2510962" h="1219200">
                  <a:moveTo>
                    <a:pt x="779520" y="1219200"/>
                  </a:moveTo>
                  <a:cubicBezTo>
                    <a:pt x="2510961" y="970152"/>
                    <a:pt x="-1" y="239315"/>
                    <a:pt x="2259999" y="0"/>
                  </a:cubicBezTo>
                </a:path>
              </a:pathLst>
            </a:custGeom>
            <a:ln w="19050">
              <a:solidFill>
                <a:srgbClr val="C0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Comic Interlude</a:t>
            </a:r>
          </a:p>
        </p:txBody>
      </p:sp>
      <p:pic>
        <p:nvPicPr>
          <p:cNvPr id="264194" name="Picture 2" descr="http://4.bp.blogspot.com/-i8kTE2lJJbY/Thmf8yjhdgI/AAAAAAAAD9Y/Dwy-um2afMA/s1600/Thomas%2Bthe%2Btank%2Bengine%2Band%2Bfriends%2BSalty%2Bthe%2Bdockyard%2Bdiesel%2Bin%2BDay%2Bof%2Bthe%2Bdiesels%2BCGI%2Bfilm%2Bfor%2Bkids.jpg"/>
          <p:cNvPicPr>
            <a:picLocks noChangeAspect="1" noChangeArrowheads="1"/>
          </p:cNvPicPr>
          <p:nvPr/>
        </p:nvPicPr>
        <p:blipFill>
          <a:blip r:embed="rId3" cstate="print"/>
          <a:srcRect/>
          <a:stretch>
            <a:fillRect/>
          </a:stretch>
        </p:blipFill>
        <p:spPr bwMode="auto">
          <a:xfrm flipH="1">
            <a:off x="2133600" y="2209800"/>
            <a:ext cx="4762500" cy="3171826"/>
          </a:xfrm>
          <a:prstGeom prst="rect">
            <a:avLst/>
          </a:prstGeom>
          <a:noFill/>
        </p:spPr>
      </p:pic>
      <p:sp>
        <p:nvSpPr>
          <p:cNvPr id="5" name="Oval Callout 4"/>
          <p:cNvSpPr/>
          <p:nvPr/>
        </p:nvSpPr>
        <p:spPr>
          <a:xfrm>
            <a:off x="609600" y="1143000"/>
            <a:ext cx="3352800" cy="838200"/>
          </a:xfrm>
          <a:prstGeom prst="wedgeEllipseCallout">
            <a:avLst>
              <a:gd name="adj1" fmla="val 17670"/>
              <a:gd name="adj2" fmla="val 132231"/>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Why can't a train driver be electrocuted?</a:t>
            </a:r>
          </a:p>
        </p:txBody>
      </p:sp>
      <p:sp>
        <p:nvSpPr>
          <p:cNvPr id="6" name="Oval Callout 5"/>
          <p:cNvSpPr/>
          <p:nvPr/>
        </p:nvSpPr>
        <p:spPr>
          <a:xfrm>
            <a:off x="6019800" y="1524000"/>
            <a:ext cx="2971800" cy="990600"/>
          </a:xfrm>
          <a:prstGeom prst="wedgeEllipseCallout">
            <a:avLst>
              <a:gd name="adj1" fmla="val -55394"/>
              <a:gd name="adj2" fmla="val 134170"/>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GB" sz="1600" dirty="0"/>
              <a:t>I don't know, </a:t>
            </a:r>
            <a:br>
              <a:rPr lang="en-GB" sz="1600" dirty="0"/>
            </a:br>
            <a:r>
              <a:rPr lang="en-GB" sz="1600" dirty="0"/>
              <a:t>w</a:t>
            </a:r>
            <a:r>
              <a:rPr lang="en-GB" sz="1600" dirty="0">
                <a:solidFill>
                  <a:schemeClr val="tx1"/>
                </a:solidFill>
              </a:rPr>
              <a:t>hy can't a train driver be electrocuted?</a:t>
            </a:r>
            <a:endParaRPr lang="en-GB" sz="1600" dirty="0"/>
          </a:p>
        </p:txBody>
      </p:sp>
      <p:sp>
        <p:nvSpPr>
          <p:cNvPr id="8" name="Oval Callout 7"/>
          <p:cNvSpPr/>
          <p:nvPr/>
        </p:nvSpPr>
        <p:spPr>
          <a:xfrm>
            <a:off x="228600" y="3962400"/>
            <a:ext cx="2286000" cy="762000"/>
          </a:xfrm>
          <a:prstGeom prst="wedgeEllipseCallout">
            <a:avLst>
              <a:gd name="adj1" fmla="val 62465"/>
              <a:gd name="adj2" fmla="val -62231"/>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GB" sz="1600" dirty="0"/>
              <a:t>Because he's not a conductor!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8" grpId="0" animBg="1"/>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GB" dirty="0"/>
              <a:t>Summary</a:t>
            </a:r>
          </a:p>
        </p:txBody>
      </p:sp>
      <p:sp>
        <p:nvSpPr>
          <p:cNvPr id="4" name="Subtitle 3"/>
          <p:cNvSpPr>
            <a:spLocks noGrp="1"/>
          </p:cNvSpPr>
          <p:nvPr>
            <p:ph type="subTitle" idx="1"/>
          </p:nvPr>
        </p:nvSpPr>
        <p:spPr/>
        <p:txBody>
          <a:bodyPr/>
          <a:lstStyle/>
          <a:p>
            <a:r>
              <a:rPr lang="en-GB" dirty="0"/>
              <a:t>A recipe for handling errors in a functional way</a:t>
            </a:r>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Recipe for handling errors in a functional way</a:t>
            </a:r>
            <a:endParaRPr lang="en-GB" dirty="0"/>
          </a:p>
        </p:txBody>
      </p:sp>
      <p:grpSp>
        <p:nvGrpSpPr>
          <p:cNvPr id="24" name="Group 23"/>
          <p:cNvGrpSpPr/>
          <p:nvPr/>
        </p:nvGrpSpPr>
        <p:grpSpPr>
          <a:xfrm>
            <a:off x="304800" y="936565"/>
            <a:ext cx="4876800" cy="1501835"/>
            <a:chOff x="304800" y="936565"/>
            <a:chExt cx="4876800" cy="1501835"/>
          </a:xfrm>
        </p:grpSpPr>
        <p:sp>
          <p:nvSpPr>
            <p:cNvPr id="3" name="TextBox 2"/>
            <p:cNvSpPr txBox="1"/>
            <p:nvPr/>
          </p:nvSpPr>
          <p:spPr>
            <a:xfrm>
              <a:off x="304800" y="1576626"/>
              <a:ext cx="4876800" cy="861774"/>
            </a:xfrm>
            <a:prstGeom prst="rect">
              <a:avLst/>
            </a:prstGeom>
            <a:noFill/>
          </p:spPr>
          <p:txBody>
            <a:bodyPr wrap="square" rtlCol="0">
              <a:spAutoFit/>
            </a:bodyPr>
            <a:lstStyle/>
            <a:p>
              <a:r>
                <a:rPr lang="en-GB" sz="1600" dirty="0">
                  <a:latin typeface="Consolas" pitchFamily="49" charset="0"/>
                  <a:cs typeface="Consolas" pitchFamily="49" charset="0"/>
                </a:rPr>
                <a:t>type Result&lt;'</a:t>
              </a:r>
              <a:r>
                <a:rPr lang="en-GB" sz="1600" dirty="0" err="1">
                  <a:latin typeface="Consolas" pitchFamily="49" charset="0"/>
                  <a:cs typeface="Consolas" pitchFamily="49" charset="0"/>
                </a:rPr>
                <a:t>TEntity</a:t>
              </a:r>
              <a:r>
                <a:rPr lang="en-GB" sz="1600" dirty="0">
                  <a:latin typeface="Consolas" pitchFamily="49" charset="0"/>
                  <a:cs typeface="Consolas" pitchFamily="49" charset="0"/>
                </a:rPr>
                <a:t>&gt; = </a:t>
              </a:r>
            </a:p>
            <a:p>
              <a:r>
                <a:rPr lang="en-GB" sz="1600" dirty="0">
                  <a:latin typeface="Consolas" pitchFamily="49" charset="0"/>
                  <a:cs typeface="Consolas" pitchFamily="49" charset="0"/>
                </a:rPr>
                <a:t>    | </a:t>
              </a:r>
              <a:r>
                <a:rPr lang="en-GB" sz="1600" dirty="0">
                  <a:solidFill>
                    <a:srgbClr val="00B050"/>
                  </a:solidFill>
                  <a:latin typeface="Consolas" pitchFamily="49" charset="0"/>
                  <a:cs typeface="Consolas" pitchFamily="49" charset="0"/>
                </a:rPr>
                <a:t>Success</a:t>
              </a:r>
              <a:r>
                <a:rPr lang="en-GB" sz="1600" dirty="0">
                  <a:latin typeface="Consolas" pitchFamily="49" charset="0"/>
                  <a:cs typeface="Consolas" pitchFamily="49" charset="0"/>
                </a:rPr>
                <a:t> of '</a:t>
              </a:r>
              <a:r>
                <a:rPr lang="en-GB" sz="1600" dirty="0" err="1">
                  <a:latin typeface="Consolas" pitchFamily="49" charset="0"/>
                  <a:cs typeface="Consolas" pitchFamily="49" charset="0"/>
                </a:rPr>
                <a:t>TEntity</a:t>
              </a:r>
              <a:r>
                <a:rPr lang="en-GB" sz="1600" dirty="0">
                  <a:latin typeface="Consolas" pitchFamily="49" charset="0"/>
                  <a:cs typeface="Consolas" pitchFamily="49" charset="0"/>
                </a:rPr>
                <a:t> * Message list</a:t>
              </a:r>
            </a:p>
            <a:p>
              <a:r>
                <a:rPr lang="en-GB" sz="1600" dirty="0">
                  <a:latin typeface="Consolas" pitchFamily="49" charset="0"/>
                  <a:cs typeface="Consolas" pitchFamily="49" charset="0"/>
                </a:rPr>
                <a:t>    | </a:t>
              </a:r>
              <a:r>
                <a:rPr lang="en-GB" sz="1600" dirty="0">
                  <a:solidFill>
                    <a:srgbClr val="C00000"/>
                  </a:solidFill>
                  <a:latin typeface="Consolas" pitchFamily="49" charset="0"/>
                  <a:cs typeface="Consolas" pitchFamily="49" charset="0"/>
                </a:rPr>
                <a:t>Failure</a:t>
              </a:r>
              <a:r>
                <a:rPr lang="en-GB" sz="1600" dirty="0">
                  <a:latin typeface="Consolas" pitchFamily="49" charset="0"/>
                  <a:cs typeface="Consolas" pitchFamily="49" charset="0"/>
                </a:rPr>
                <a:t> of Message list</a:t>
              </a:r>
            </a:p>
          </p:txBody>
        </p:sp>
        <p:grpSp>
          <p:nvGrpSpPr>
            <p:cNvPr id="4" name="Group 33"/>
            <p:cNvGrpSpPr/>
            <p:nvPr/>
          </p:nvGrpSpPr>
          <p:grpSpPr>
            <a:xfrm>
              <a:off x="1600200" y="936565"/>
              <a:ext cx="3200577" cy="692145"/>
              <a:chOff x="3166771" y="1615241"/>
              <a:chExt cx="3200577" cy="692145"/>
            </a:xfrm>
          </p:grpSpPr>
          <p:sp>
            <p:nvSpPr>
              <p:cNvPr id="5" name="TextBox 4"/>
              <p:cNvSpPr txBox="1"/>
              <p:nvPr/>
            </p:nvSpPr>
            <p:spPr>
              <a:xfrm rot="21540000">
                <a:off x="3580789" y="1615241"/>
                <a:ext cx="2786559" cy="369332"/>
              </a:xfrm>
              <a:prstGeom prst="rect">
                <a:avLst/>
              </a:prstGeom>
              <a:noFill/>
            </p:spPr>
            <p:txBody>
              <a:bodyPr wrap="square" rtlCol="0">
                <a:spAutoFit/>
              </a:bodyPr>
              <a:lstStyle/>
              <a:p>
                <a:pPr algn="ctr"/>
                <a:r>
                  <a:rPr lang="en-GB" dirty="0">
                    <a:solidFill>
                      <a:srgbClr val="C00000"/>
                    </a:solidFill>
                    <a:latin typeface="Conformity" pitchFamily="2" charset="0"/>
                  </a:rPr>
                  <a:t>Step 1: Create a Result type</a:t>
                </a:r>
              </a:p>
            </p:txBody>
          </p:sp>
          <p:sp>
            <p:nvSpPr>
              <p:cNvPr id="6" name="Freeform 5"/>
              <p:cNvSpPr/>
              <p:nvPr/>
            </p:nvSpPr>
            <p:spPr>
              <a:xfrm rot="10800000" flipH="1">
                <a:off x="3166771" y="1702311"/>
                <a:ext cx="533400" cy="605075"/>
              </a:xfrm>
              <a:custGeom>
                <a:avLst/>
                <a:gdLst>
                  <a:gd name="connsiteX0" fmla="*/ 1047750 w 1047750"/>
                  <a:gd name="connsiteY0" fmla="*/ 441325 h 441325"/>
                  <a:gd name="connsiteX1" fmla="*/ 733425 w 1047750"/>
                  <a:gd name="connsiteY1" fmla="*/ 60325 h 441325"/>
                  <a:gd name="connsiteX2" fmla="*/ 0 w 1047750"/>
                  <a:gd name="connsiteY2" fmla="*/ 79375 h 441325"/>
                  <a:gd name="connsiteX0" fmla="*/ 3882575 w 4215347"/>
                  <a:gd name="connsiteY0" fmla="*/ 472546 h 1021821"/>
                  <a:gd name="connsiteX1" fmla="*/ 3568250 w 4215347"/>
                  <a:gd name="connsiteY1" fmla="*/ 91546 h 1021821"/>
                  <a:gd name="connsiteX2" fmla="*/ 0 w 4215347"/>
                  <a:gd name="connsiteY2" fmla="*/ 1021821 h 1021821"/>
                  <a:gd name="connsiteX0" fmla="*/ 3882575 w 3882575"/>
                  <a:gd name="connsiteY0" fmla="*/ 160338 h 709613"/>
                  <a:gd name="connsiteX1" fmla="*/ 1469909 w 3882575"/>
                  <a:gd name="connsiteY1" fmla="*/ 252412 h 709613"/>
                  <a:gd name="connsiteX2" fmla="*/ 0 w 3882575"/>
                  <a:gd name="connsiteY2" fmla="*/ 709613 h 709613"/>
                  <a:gd name="connsiteX0" fmla="*/ 2834825 w 2834825"/>
                  <a:gd name="connsiteY0" fmla="*/ 203200 h 508001"/>
                  <a:gd name="connsiteX1" fmla="*/ 1469909 w 2834825"/>
                  <a:gd name="connsiteY1" fmla="*/ 50800 h 508001"/>
                  <a:gd name="connsiteX2" fmla="*/ 0 w 2834825"/>
                  <a:gd name="connsiteY2" fmla="*/ 508001 h 508001"/>
                  <a:gd name="connsiteX0" fmla="*/ 2834825 w 2834825"/>
                  <a:gd name="connsiteY0" fmla="*/ 0 h 304801"/>
                  <a:gd name="connsiteX1" fmla="*/ 0 w 2834825"/>
                  <a:gd name="connsiteY1" fmla="*/ 304801 h 304801"/>
                  <a:gd name="connsiteX0" fmla="*/ 2624838 w 2624838"/>
                  <a:gd name="connsiteY0" fmla="*/ 0 h 533401"/>
                  <a:gd name="connsiteX1" fmla="*/ 0 w 2624838"/>
                  <a:gd name="connsiteY1" fmla="*/ 533401 h 533401"/>
                  <a:gd name="connsiteX0" fmla="*/ 2624838 w 2624838"/>
                  <a:gd name="connsiteY0" fmla="*/ 18143 h 551544"/>
                  <a:gd name="connsiteX1" fmla="*/ 0 w 2624838"/>
                  <a:gd name="connsiteY1" fmla="*/ 551544 h 551544"/>
                  <a:gd name="connsiteX0" fmla="*/ 2624838 w 2624838"/>
                  <a:gd name="connsiteY0" fmla="*/ 18143 h 551544"/>
                  <a:gd name="connsiteX1" fmla="*/ 0 w 2624838"/>
                  <a:gd name="connsiteY1" fmla="*/ 551544 h 551544"/>
                  <a:gd name="connsiteX0" fmla="*/ 2209865 w 10479430"/>
                  <a:gd name="connsiteY0" fmla="*/ 18143 h 2227944"/>
                  <a:gd name="connsiteX1" fmla="*/ 10204449 w 10479430"/>
                  <a:gd name="connsiteY1" fmla="*/ 2227944 h 2227944"/>
                  <a:gd name="connsiteX0" fmla="*/ 2209865 w 13821080"/>
                  <a:gd name="connsiteY0" fmla="*/ 18143 h 2227944"/>
                  <a:gd name="connsiteX1" fmla="*/ 10204449 w 13821080"/>
                  <a:gd name="connsiteY1" fmla="*/ 2227944 h 2227944"/>
                  <a:gd name="connsiteX0" fmla="*/ 2209865 w 6418691"/>
                  <a:gd name="connsiteY0" fmla="*/ 18143 h 1008743"/>
                  <a:gd name="connsiteX1" fmla="*/ 2802060 w 6418691"/>
                  <a:gd name="connsiteY1" fmla="*/ 1008743 h 1008743"/>
                  <a:gd name="connsiteX0" fmla="*/ 0 w 4208826"/>
                  <a:gd name="connsiteY0" fmla="*/ 0 h 990600"/>
                  <a:gd name="connsiteX1" fmla="*/ 592195 w 4208826"/>
                  <a:gd name="connsiteY1" fmla="*/ 990600 h 990600"/>
                  <a:gd name="connsiteX0" fmla="*/ 0 w 5985404"/>
                  <a:gd name="connsiteY0" fmla="*/ 0 h 914401"/>
                  <a:gd name="connsiteX1" fmla="*/ 2368773 w 5985404"/>
                  <a:gd name="connsiteY1" fmla="*/ 914401 h 914401"/>
                  <a:gd name="connsiteX0" fmla="*/ 0 w 6577599"/>
                  <a:gd name="connsiteY0" fmla="*/ 0 h 990602"/>
                  <a:gd name="connsiteX1" fmla="*/ 2960968 w 6577599"/>
                  <a:gd name="connsiteY1" fmla="*/ 990602 h 990602"/>
                  <a:gd name="connsiteX0" fmla="*/ 0 w 6577599"/>
                  <a:gd name="connsiteY0" fmla="*/ 0 h 990602"/>
                  <a:gd name="connsiteX1" fmla="*/ 2960968 w 6577599"/>
                  <a:gd name="connsiteY1" fmla="*/ 990602 h 990602"/>
                  <a:gd name="connsiteX0" fmla="*/ 0 w 13091693"/>
                  <a:gd name="connsiteY0" fmla="*/ 0 h 1676402"/>
                  <a:gd name="connsiteX1" fmla="*/ 9475063 w 13091693"/>
                  <a:gd name="connsiteY1" fmla="*/ 1676402 h 1676402"/>
                  <a:gd name="connsiteX0" fmla="*/ 0 w 5689300"/>
                  <a:gd name="connsiteY0" fmla="*/ 0 h 1066800"/>
                  <a:gd name="connsiteX1" fmla="*/ 2072670 w 5689300"/>
                  <a:gd name="connsiteY1" fmla="*/ 1066800 h 1066800"/>
                  <a:gd name="connsiteX0" fmla="*/ 0 w 4208822"/>
                  <a:gd name="connsiteY0" fmla="*/ 2365829 h 2761343"/>
                  <a:gd name="connsiteX1" fmla="*/ 592192 w 4208822"/>
                  <a:gd name="connsiteY1" fmla="*/ 384629 h 2761343"/>
                  <a:gd name="connsiteX0" fmla="*/ 0 w 4504918"/>
                  <a:gd name="connsiteY0" fmla="*/ 2289628 h 2685142"/>
                  <a:gd name="connsiteX1" fmla="*/ 888288 w 4504918"/>
                  <a:gd name="connsiteY1" fmla="*/ 384629 h 2685142"/>
                  <a:gd name="connsiteX0" fmla="*/ 0 w 4504918"/>
                  <a:gd name="connsiteY0" fmla="*/ 2289628 h 2289628"/>
                  <a:gd name="connsiteX1" fmla="*/ 888288 w 4504918"/>
                  <a:gd name="connsiteY1" fmla="*/ 384629 h 2289628"/>
                  <a:gd name="connsiteX0" fmla="*/ 0 w 4801014"/>
                  <a:gd name="connsiteY0" fmla="*/ 2365829 h 2365829"/>
                  <a:gd name="connsiteX1" fmla="*/ 1184384 w 4801014"/>
                  <a:gd name="connsiteY1" fmla="*/ 384629 h 2365829"/>
                  <a:gd name="connsiteX0" fmla="*/ 1075616 w 2807058"/>
                  <a:gd name="connsiteY0" fmla="*/ 1981200 h 1981200"/>
                  <a:gd name="connsiteX1" fmla="*/ 2260000 w 2807058"/>
                  <a:gd name="connsiteY1" fmla="*/ 0 h 1981200"/>
                  <a:gd name="connsiteX0" fmla="*/ 779520 w 2510962"/>
                  <a:gd name="connsiteY0" fmla="*/ 1219200 h 1219200"/>
                  <a:gd name="connsiteX1" fmla="*/ 2259999 w 2510962"/>
                  <a:gd name="connsiteY1" fmla="*/ 0 h 1219200"/>
                  <a:gd name="connsiteX0" fmla="*/ 0 w 5033628"/>
                  <a:gd name="connsiteY0" fmla="*/ 249048 h 716963"/>
                  <a:gd name="connsiteX1" fmla="*/ 5033627 w 5033628"/>
                  <a:gd name="connsiteY1" fmla="*/ 477648 h 716963"/>
                  <a:gd name="connsiteX0" fmla="*/ 13783 w 5047411"/>
                  <a:gd name="connsiteY0" fmla="*/ 0 h 467915"/>
                  <a:gd name="connsiteX1" fmla="*/ 5047410 w 5047411"/>
                  <a:gd name="connsiteY1" fmla="*/ 228600 h 467915"/>
                  <a:gd name="connsiteX0" fmla="*/ 13783 w 2382557"/>
                  <a:gd name="connsiteY0" fmla="*/ 0 h 620315"/>
                  <a:gd name="connsiteX1" fmla="*/ 2382557 w 2382557"/>
                  <a:gd name="connsiteY1" fmla="*/ 381000 h 620315"/>
                  <a:gd name="connsiteX0" fmla="*/ 483417 w 2260000"/>
                  <a:gd name="connsiteY0" fmla="*/ 0 h 772715"/>
                  <a:gd name="connsiteX1" fmla="*/ 2259999 w 2260000"/>
                  <a:gd name="connsiteY1" fmla="*/ 533400 h 772715"/>
                  <a:gd name="connsiteX0" fmla="*/ 699392 w 2475975"/>
                  <a:gd name="connsiteY0" fmla="*/ 0 h 605075"/>
                  <a:gd name="connsiteX1" fmla="*/ 2475974 w 2475975"/>
                  <a:gd name="connsiteY1" fmla="*/ 533400 h 605075"/>
                </a:gdLst>
                <a:ahLst/>
                <a:cxnLst>
                  <a:cxn ang="0">
                    <a:pos x="connsiteX0" y="connsiteY0"/>
                  </a:cxn>
                  <a:cxn ang="0">
                    <a:pos x="connsiteX1" y="connsiteY1"/>
                  </a:cxn>
                </a:cxnLst>
                <a:rect l="l" t="t" r="r" b="b"/>
                <a:pathLst>
                  <a:path w="2475975" h="605075">
                    <a:moveTo>
                      <a:pt x="699392" y="0"/>
                    </a:moveTo>
                    <a:cubicBezTo>
                      <a:pt x="685609" y="326486"/>
                      <a:pt x="0" y="605075"/>
                      <a:pt x="2475974" y="533400"/>
                    </a:cubicBezTo>
                  </a:path>
                </a:pathLst>
              </a:custGeom>
              <a:ln w="19050">
                <a:solidFill>
                  <a:srgbClr val="C0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grpSp>
      <p:grpSp>
        <p:nvGrpSpPr>
          <p:cNvPr id="25" name="Group 24"/>
          <p:cNvGrpSpPr/>
          <p:nvPr/>
        </p:nvGrpSpPr>
        <p:grpSpPr>
          <a:xfrm>
            <a:off x="5027775" y="1599326"/>
            <a:ext cx="3963837" cy="1792926"/>
            <a:chOff x="5027775" y="1599326"/>
            <a:chExt cx="3963837" cy="1792926"/>
          </a:xfrm>
        </p:grpSpPr>
        <p:pic>
          <p:nvPicPr>
            <p:cNvPr id="8" name="Picture 9"/>
            <p:cNvPicPr>
              <a:picLocks noChangeAspect="1" noChangeArrowheads="1"/>
            </p:cNvPicPr>
            <p:nvPr/>
          </p:nvPicPr>
          <p:blipFill>
            <a:blip r:embed="rId2" cstate="print"/>
            <a:srcRect/>
            <a:stretch>
              <a:fillRect/>
            </a:stretch>
          </p:blipFill>
          <p:spPr bwMode="auto">
            <a:xfrm>
              <a:off x="5027775" y="2431815"/>
              <a:ext cx="2748601" cy="960437"/>
            </a:xfrm>
            <a:prstGeom prst="rect">
              <a:avLst/>
            </a:prstGeom>
            <a:noFill/>
          </p:spPr>
        </p:pic>
        <p:grpSp>
          <p:nvGrpSpPr>
            <p:cNvPr id="9" name="Group 33"/>
            <p:cNvGrpSpPr/>
            <p:nvPr/>
          </p:nvGrpSpPr>
          <p:grpSpPr>
            <a:xfrm>
              <a:off x="5715000" y="1599326"/>
              <a:ext cx="3276612" cy="828858"/>
              <a:chOff x="2787196" y="1478527"/>
              <a:chExt cx="3276612" cy="828858"/>
            </a:xfrm>
          </p:grpSpPr>
          <p:sp>
            <p:nvSpPr>
              <p:cNvPr id="10" name="TextBox 9"/>
              <p:cNvSpPr txBox="1"/>
              <p:nvPr/>
            </p:nvSpPr>
            <p:spPr>
              <a:xfrm rot="21540000">
                <a:off x="3167392" y="1478527"/>
                <a:ext cx="2896416" cy="646331"/>
              </a:xfrm>
              <a:prstGeom prst="rect">
                <a:avLst/>
              </a:prstGeom>
              <a:noFill/>
            </p:spPr>
            <p:txBody>
              <a:bodyPr wrap="square" rtlCol="0">
                <a:spAutoFit/>
              </a:bodyPr>
              <a:lstStyle/>
              <a:p>
                <a:pPr algn="ctr"/>
                <a:r>
                  <a:rPr lang="en-GB" dirty="0">
                    <a:solidFill>
                      <a:srgbClr val="C00000"/>
                    </a:solidFill>
                    <a:latin typeface="Conformity" pitchFamily="2" charset="0"/>
                  </a:rPr>
                  <a:t>Step 2: Use "bind" to convert switches to two-track functions</a:t>
                </a:r>
              </a:p>
            </p:txBody>
          </p:sp>
          <p:sp>
            <p:nvSpPr>
              <p:cNvPr id="11" name="Freeform 10"/>
              <p:cNvSpPr/>
              <p:nvPr/>
            </p:nvSpPr>
            <p:spPr>
              <a:xfrm rot="10800000" flipH="1">
                <a:off x="2787196" y="1784200"/>
                <a:ext cx="533400" cy="523185"/>
              </a:xfrm>
              <a:custGeom>
                <a:avLst/>
                <a:gdLst>
                  <a:gd name="connsiteX0" fmla="*/ 1047750 w 1047750"/>
                  <a:gd name="connsiteY0" fmla="*/ 441325 h 441325"/>
                  <a:gd name="connsiteX1" fmla="*/ 733425 w 1047750"/>
                  <a:gd name="connsiteY1" fmla="*/ 60325 h 441325"/>
                  <a:gd name="connsiteX2" fmla="*/ 0 w 1047750"/>
                  <a:gd name="connsiteY2" fmla="*/ 79375 h 441325"/>
                  <a:gd name="connsiteX0" fmla="*/ 3882575 w 4215347"/>
                  <a:gd name="connsiteY0" fmla="*/ 472546 h 1021821"/>
                  <a:gd name="connsiteX1" fmla="*/ 3568250 w 4215347"/>
                  <a:gd name="connsiteY1" fmla="*/ 91546 h 1021821"/>
                  <a:gd name="connsiteX2" fmla="*/ 0 w 4215347"/>
                  <a:gd name="connsiteY2" fmla="*/ 1021821 h 1021821"/>
                  <a:gd name="connsiteX0" fmla="*/ 3882575 w 3882575"/>
                  <a:gd name="connsiteY0" fmla="*/ 160338 h 709613"/>
                  <a:gd name="connsiteX1" fmla="*/ 1469909 w 3882575"/>
                  <a:gd name="connsiteY1" fmla="*/ 252412 h 709613"/>
                  <a:gd name="connsiteX2" fmla="*/ 0 w 3882575"/>
                  <a:gd name="connsiteY2" fmla="*/ 709613 h 709613"/>
                  <a:gd name="connsiteX0" fmla="*/ 2834825 w 2834825"/>
                  <a:gd name="connsiteY0" fmla="*/ 203200 h 508001"/>
                  <a:gd name="connsiteX1" fmla="*/ 1469909 w 2834825"/>
                  <a:gd name="connsiteY1" fmla="*/ 50800 h 508001"/>
                  <a:gd name="connsiteX2" fmla="*/ 0 w 2834825"/>
                  <a:gd name="connsiteY2" fmla="*/ 508001 h 508001"/>
                  <a:gd name="connsiteX0" fmla="*/ 2834825 w 2834825"/>
                  <a:gd name="connsiteY0" fmla="*/ 0 h 304801"/>
                  <a:gd name="connsiteX1" fmla="*/ 0 w 2834825"/>
                  <a:gd name="connsiteY1" fmla="*/ 304801 h 304801"/>
                  <a:gd name="connsiteX0" fmla="*/ 2624838 w 2624838"/>
                  <a:gd name="connsiteY0" fmla="*/ 0 h 533401"/>
                  <a:gd name="connsiteX1" fmla="*/ 0 w 2624838"/>
                  <a:gd name="connsiteY1" fmla="*/ 533401 h 533401"/>
                  <a:gd name="connsiteX0" fmla="*/ 2624838 w 2624838"/>
                  <a:gd name="connsiteY0" fmla="*/ 18143 h 551544"/>
                  <a:gd name="connsiteX1" fmla="*/ 0 w 2624838"/>
                  <a:gd name="connsiteY1" fmla="*/ 551544 h 551544"/>
                  <a:gd name="connsiteX0" fmla="*/ 2624838 w 2624838"/>
                  <a:gd name="connsiteY0" fmla="*/ 18143 h 551544"/>
                  <a:gd name="connsiteX1" fmla="*/ 0 w 2624838"/>
                  <a:gd name="connsiteY1" fmla="*/ 551544 h 551544"/>
                  <a:gd name="connsiteX0" fmla="*/ 2209865 w 10479430"/>
                  <a:gd name="connsiteY0" fmla="*/ 18143 h 2227944"/>
                  <a:gd name="connsiteX1" fmla="*/ 10204449 w 10479430"/>
                  <a:gd name="connsiteY1" fmla="*/ 2227944 h 2227944"/>
                  <a:gd name="connsiteX0" fmla="*/ 2209865 w 13821080"/>
                  <a:gd name="connsiteY0" fmla="*/ 18143 h 2227944"/>
                  <a:gd name="connsiteX1" fmla="*/ 10204449 w 13821080"/>
                  <a:gd name="connsiteY1" fmla="*/ 2227944 h 2227944"/>
                  <a:gd name="connsiteX0" fmla="*/ 2209865 w 6418691"/>
                  <a:gd name="connsiteY0" fmla="*/ 18143 h 1008743"/>
                  <a:gd name="connsiteX1" fmla="*/ 2802060 w 6418691"/>
                  <a:gd name="connsiteY1" fmla="*/ 1008743 h 1008743"/>
                  <a:gd name="connsiteX0" fmla="*/ 0 w 4208826"/>
                  <a:gd name="connsiteY0" fmla="*/ 0 h 990600"/>
                  <a:gd name="connsiteX1" fmla="*/ 592195 w 4208826"/>
                  <a:gd name="connsiteY1" fmla="*/ 990600 h 990600"/>
                  <a:gd name="connsiteX0" fmla="*/ 0 w 5985404"/>
                  <a:gd name="connsiteY0" fmla="*/ 0 h 914401"/>
                  <a:gd name="connsiteX1" fmla="*/ 2368773 w 5985404"/>
                  <a:gd name="connsiteY1" fmla="*/ 914401 h 914401"/>
                  <a:gd name="connsiteX0" fmla="*/ 0 w 6577599"/>
                  <a:gd name="connsiteY0" fmla="*/ 0 h 990602"/>
                  <a:gd name="connsiteX1" fmla="*/ 2960968 w 6577599"/>
                  <a:gd name="connsiteY1" fmla="*/ 990602 h 990602"/>
                  <a:gd name="connsiteX0" fmla="*/ 0 w 6577599"/>
                  <a:gd name="connsiteY0" fmla="*/ 0 h 990602"/>
                  <a:gd name="connsiteX1" fmla="*/ 2960968 w 6577599"/>
                  <a:gd name="connsiteY1" fmla="*/ 990602 h 990602"/>
                  <a:gd name="connsiteX0" fmla="*/ 0 w 13091693"/>
                  <a:gd name="connsiteY0" fmla="*/ 0 h 1676402"/>
                  <a:gd name="connsiteX1" fmla="*/ 9475063 w 13091693"/>
                  <a:gd name="connsiteY1" fmla="*/ 1676402 h 1676402"/>
                  <a:gd name="connsiteX0" fmla="*/ 0 w 5689300"/>
                  <a:gd name="connsiteY0" fmla="*/ 0 h 1066800"/>
                  <a:gd name="connsiteX1" fmla="*/ 2072670 w 5689300"/>
                  <a:gd name="connsiteY1" fmla="*/ 1066800 h 1066800"/>
                  <a:gd name="connsiteX0" fmla="*/ 0 w 4208822"/>
                  <a:gd name="connsiteY0" fmla="*/ 2365829 h 2761343"/>
                  <a:gd name="connsiteX1" fmla="*/ 592192 w 4208822"/>
                  <a:gd name="connsiteY1" fmla="*/ 384629 h 2761343"/>
                  <a:gd name="connsiteX0" fmla="*/ 0 w 4504918"/>
                  <a:gd name="connsiteY0" fmla="*/ 2289628 h 2685142"/>
                  <a:gd name="connsiteX1" fmla="*/ 888288 w 4504918"/>
                  <a:gd name="connsiteY1" fmla="*/ 384629 h 2685142"/>
                  <a:gd name="connsiteX0" fmla="*/ 0 w 4504918"/>
                  <a:gd name="connsiteY0" fmla="*/ 2289628 h 2289628"/>
                  <a:gd name="connsiteX1" fmla="*/ 888288 w 4504918"/>
                  <a:gd name="connsiteY1" fmla="*/ 384629 h 2289628"/>
                  <a:gd name="connsiteX0" fmla="*/ 0 w 4801014"/>
                  <a:gd name="connsiteY0" fmla="*/ 2365829 h 2365829"/>
                  <a:gd name="connsiteX1" fmla="*/ 1184384 w 4801014"/>
                  <a:gd name="connsiteY1" fmla="*/ 384629 h 2365829"/>
                  <a:gd name="connsiteX0" fmla="*/ 1075616 w 2807058"/>
                  <a:gd name="connsiteY0" fmla="*/ 1981200 h 1981200"/>
                  <a:gd name="connsiteX1" fmla="*/ 2260000 w 2807058"/>
                  <a:gd name="connsiteY1" fmla="*/ 0 h 1981200"/>
                  <a:gd name="connsiteX0" fmla="*/ 779520 w 2510962"/>
                  <a:gd name="connsiteY0" fmla="*/ 1219200 h 1219200"/>
                  <a:gd name="connsiteX1" fmla="*/ 2259999 w 2510962"/>
                  <a:gd name="connsiteY1" fmla="*/ 0 h 1219200"/>
                  <a:gd name="connsiteX0" fmla="*/ 0 w 5033628"/>
                  <a:gd name="connsiteY0" fmla="*/ 249048 h 716963"/>
                  <a:gd name="connsiteX1" fmla="*/ 5033627 w 5033628"/>
                  <a:gd name="connsiteY1" fmla="*/ 477648 h 716963"/>
                  <a:gd name="connsiteX0" fmla="*/ 13783 w 5047411"/>
                  <a:gd name="connsiteY0" fmla="*/ 0 h 467915"/>
                  <a:gd name="connsiteX1" fmla="*/ 5047410 w 5047411"/>
                  <a:gd name="connsiteY1" fmla="*/ 228600 h 467915"/>
                  <a:gd name="connsiteX0" fmla="*/ 13783 w 2382557"/>
                  <a:gd name="connsiteY0" fmla="*/ 0 h 620315"/>
                  <a:gd name="connsiteX1" fmla="*/ 2382557 w 2382557"/>
                  <a:gd name="connsiteY1" fmla="*/ 381000 h 620315"/>
                  <a:gd name="connsiteX0" fmla="*/ 483417 w 2260000"/>
                  <a:gd name="connsiteY0" fmla="*/ 0 h 772715"/>
                  <a:gd name="connsiteX1" fmla="*/ 2259999 w 2260000"/>
                  <a:gd name="connsiteY1" fmla="*/ 533400 h 772715"/>
                  <a:gd name="connsiteX0" fmla="*/ 699392 w 2475975"/>
                  <a:gd name="connsiteY0" fmla="*/ 0 h 605075"/>
                  <a:gd name="connsiteX1" fmla="*/ 2475974 w 2475975"/>
                  <a:gd name="connsiteY1" fmla="*/ 533400 h 605075"/>
                </a:gdLst>
                <a:ahLst/>
                <a:cxnLst>
                  <a:cxn ang="0">
                    <a:pos x="connsiteX0" y="connsiteY0"/>
                  </a:cxn>
                  <a:cxn ang="0">
                    <a:pos x="connsiteX1" y="connsiteY1"/>
                  </a:cxn>
                </a:cxnLst>
                <a:rect l="l" t="t" r="r" b="b"/>
                <a:pathLst>
                  <a:path w="2475975" h="605075">
                    <a:moveTo>
                      <a:pt x="699392" y="0"/>
                    </a:moveTo>
                    <a:cubicBezTo>
                      <a:pt x="685609" y="326486"/>
                      <a:pt x="0" y="605075"/>
                      <a:pt x="2475974" y="533400"/>
                    </a:cubicBezTo>
                  </a:path>
                </a:pathLst>
              </a:custGeom>
              <a:ln w="19050">
                <a:solidFill>
                  <a:srgbClr val="C0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grpSp>
      <p:grpSp>
        <p:nvGrpSpPr>
          <p:cNvPr id="26" name="Group 25"/>
          <p:cNvGrpSpPr/>
          <p:nvPr/>
        </p:nvGrpSpPr>
        <p:grpSpPr>
          <a:xfrm>
            <a:off x="228600" y="2990965"/>
            <a:ext cx="4814888" cy="1962035"/>
            <a:chOff x="228600" y="2990965"/>
            <a:chExt cx="4814888" cy="1962035"/>
          </a:xfrm>
        </p:grpSpPr>
        <p:grpSp>
          <p:nvGrpSpPr>
            <p:cNvPr id="16" name="Group 15"/>
            <p:cNvGrpSpPr/>
            <p:nvPr/>
          </p:nvGrpSpPr>
          <p:grpSpPr>
            <a:xfrm>
              <a:off x="228600" y="4030387"/>
              <a:ext cx="4814888" cy="922613"/>
              <a:chOff x="595313" y="2362200"/>
              <a:chExt cx="7953375" cy="1524000"/>
            </a:xfrm>
          </p:grpSpPr>
          <p:pic>
            <p:nvPicPr>
              <p:cNvPr id="12" name="Picture 1"/>
              <p:cNvPicPr>
                <a:picLocks noChangeAspect="1" noChangeArrowheads="1"/>
              </p:cNvPicPr>
              <p:nvPr/>
            </p:nvPicPr>
            <p:blipFill>
              <a:blip r:embed="rId3" cstate="print"/>
              <a:srcRect/>
              <a:stretch>
                <a:fillRect/>
              </a:stretch>
            </p:blipFill>
            <p:spPr bwMode="auto">
              <a:xfrm>
                <a:off x="595313" y="2514600"/>
                <a:ext cx="7953375" cy="1371600"/>
              </a:xfrm>
              <a:prstGeom prst="rect">
                <a:avLst/>
              </a:prstGeom>
              <a:noFill/>
              <a:ln w="9525">
                <a:noFill/>
                <a:miter lim="800000"/>
                <a:headEnd/>
                <a:tailEnd/>
              </a:ln>
            </p:spPr>
          </p:pic>
          <p:sp>
            <p:nvSpPr>
              <p:cNvPr id="13" name="Rectangle 12"/>
              <p:cNvSpPr/>
              <p:nvPr/>
            </p:nvSpPr>
            <p:spPr>
              <a:xfrm>
                <a:off x="1303200" y="2362200"/>
                <a:ext cx="1440000" cy="1295400"/>
              </a:xfrm>
              <a:prstGeom prst="rect">
                <a:avLst/>
              </a:prstGeom>
              <a:solidFill>
                <a:srgbClr val="BFBFBF">
                  <a:alpha val="41961"/>
                </a:srgb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GB" sz="1200" dirty="0">
                    <a:solidFill>
                      <a:schemeClr val="tx1"/>
                    </a:solidFill>
                  </a:rPr>
                  <a:t>Validate</a:t>
                </a:r>
              </a:p>
            </p:txBody>
          </p:sp>
          <p:sp>
            <p:nvSpPr>
              <p:cNvPr id="14" name="Rectangle 13"/>
              <p:cNvSpPr/>
              <p:nvPr/>
            </p:nvSpPr>
            <p:spPr>
              <a:xfrm>
                <a:off x="3886200" y="2362200"/>
                <a:ext cx="1440000" cy="1295400"/>
              </a:xfrm>
              <a:prstGeom prst="rect">
                <a:avLst/>
              </a:prstGeom>
              <a:solidFill>
                <a:srgbClr val="BFBFBF">
                  <a:alpha val="41961"/>
                </a:srgb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GB" sz="1200" dirty="0" err="1">
                    <a:solidFill>
                      <a:schemeClr val="tx1"/>
                    </a:solidFill>
                  </a:rPr>
                  <a:t>UpdateDb</a:t>
                </a:r>
                <a:endParaRPr lang="en-GB" sz="1200" dirty="0">
                  <a:solidFill>
                    <a:schemeClr val="tx1"/>
                  </a:solidFill>
                </a:endParaRPr>
              </a:p>
            </p:txBody>
          </p:sp>
          <p:sp>
            <p:nvSpPr>
              <p:cNvPr id="15" name="Rectangle 14"/>
              <p:cNvSpPr/>
              <p:nvPr/>
            </p:nvSpPr>
            <p:spPr>
              <a:xfrm>
                <a:off x="6248400" y="2362200"/>
                <a:ext cx="1440000" cy="1295400"/>
              </a:xfrm>
              <a:prstGeom prst="rect">
                <a:avLst/>
              </a:prstGeom>
              <a:solidFill>
                <a:srgbClr val="BFBFBF">
                  <a:alpha val="41961"/>
                </a:srgb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GB" sz="1200" dirty="0" err="1">
                    <a:solidFill>
                      <a:schemeClr val="tx1"/>
                    </a:solidFill>
                  </a:rPr>
                  <a:t>SendEmail</a:t>
                </a:r>
                <a:endParaRPr lang="en-GB" sz="1200" dirty="0">
                  <a:solidFill>
                    <a:schemeClr val="tx1"/>
                  </a:solidFill>
                </a:endParaRPr>
              </a:p>
            </p:txBody>
          </p:sp>
        </p:grpSp>
        <p:grpSp>
          <p:nvGrpSpPr>
            <p:cNvPr id="17" name="Group 33"/>
            <p:cNvGrpSpPr/>
            <p:nvPr/>
          </p:nvGrpSpPr>
          <p:grpSpPr>
            <a:xfrm>
              <a:off x="1072210" y="2990965"/>
              <a:ext cx="3043014" cy="1187298"/>
              <a:chOff x="2932823" y="1474506"/>
              <a:chExt cx="3043014" cy="1187298"/>
            </a:xfrm>
          </p:grpSpPr>
          <p:sp>
            <p:nvSpPr>
              <p:cNvPr id="18" name="TextBox 17"/>
              <p:cNvSpPr txBox="1"/>
              <p:nvPr/>
            </p:nvSpPr>
            <p:spPr>
              <a:xfrm rot="21540000">
                <a:off x="2932823" y="1474506"/>
                <a:ext cx="3043014" cy="646331"/>
              </a:xfrm>
              <a:prstGeom prst="rect">
                <a:avLst/>
              </a:prstGeom>
              <a:noFill/>
            </p:spPr>
            <p:txBody>
              <a:bodyPr wrap="square" rtlCol="0">
                <a:spAutoFit/>
              </a:bodyPr>
              <a:lstStyle/>
              <a:p>
                <a:pPr algn="ctr"/>
                <a:r>
                  <a:rPr lang="en-GB" dirty="0">
                    <a:solidFill>
                      <a:srgbClr val="C00000"/>
                    </a:solidFill>
                    <a:latin typeface="Conformity" pitchFamily="2" charset="0"/>
                  </a:rPr>
                  <a:t>Step 3: Use composition to glue the two-track functions together</a:t>
                </a:r>
              </a:p>
            </p:txBody>
          </p:sp>
          <p:sp>
            <p:nvSpPr>
              <p:cNvPr id="19" name="Freeform 18"/>
              <p:cNvSpPr/>
              <p:nvPr/>
            </p:nvSpPr>
            <p:spPr>
              <a:xfrm rot="10800000" flipH="1">
                <a:off x="3608515" y="2056728"/>
                <a:ext cx="613401" cy="605076"/>
              </a:xfrm>
              <a:custGeom>
                <a:avLst/>
                <a:gdLst>
                  <a:gd name="connsiteX0" fmla="*/ 1047750 w 1047750"/>
                  <a:gd name="connsiteY0" fmla="*/ 441325 h 441325"/>
                  <a:gd name="connsiteX1" fmla="*/ 733425 w 1047750"/>
                  <a:gd name="connsiteY1" fmla="*/ 60325 h 441325"/>
                  <a:gd name="connsiteX2" fmla="*/ 0 w 1047750"/>
                  <a:gd name="connsiteY2" fmla="*/ 79375 h 441325"/>
                  <a:gd name="connsiteX0" fmla="*/ 3882575 w 4215347"/>
                  <a:gd name="connsiteY0" fmla="*/ 472546 h 1021821"/>
                  <a:gd name="connsiteX1" fmla="*/ 3568250 w 4215347"/>
                  <a:gd name="connsiteY1" fmla="*/ 91546 h 1021821"/>
                  <a:gd name="connsiteX2" fmla="*/ 0 w 4215347"/>
                  <a:gd name="connsiteY2" fmla="*/ 1021821 h 1021821"/>
                  <a:gd name="connsiteX0" fmla="*/ 3882575 w 3882575"/>
                  <a:gd name="connsiteY0" fmla="*/ 160338 h 709613"/>
                  <a:gd name="connsiteX1" fmla="*/ 1469909 w 3882575"/>
                  <a:gd name="connsiteY1" fmla="*/ 252412 h 709613"/>
                  <a:gd name="connsiteX2" fmla="*/ 0 w 3882575"/>
                  <a:gd name="connsiteY2" fmla="*/ 709613 h 709613"/>
                  <a:gd name="connsiteX0" fmla="*/ 2834825 w 2834825"/>
                  <a:gd name="connsiteY0" fmla="*/ 203200 h 508001"/>
                  <a:gd name="connsiteX1" fmla="*/ 1469909 w 2834825"/>
                  <a:gd name="connsiteY1" fmla="*/ 50800 h 508001"/>
                  <a:gd name="connsiteX2" fmla="*/ 0 w 2834825"/>
                  <a:gd name="connsiteY2" fmla="*/ 508001 h 508001"/>
                  <a:gd name="connsiteX0" fmla="*/ 2834825 w 2834825"/>
                  <a:gd name="connsiteY0" fmla="*/ 0 h 304801"/>
                  <a:gd name="connsiteX1" fmla="*/ 0 w 2834825"/>
                  <a:gd name="connsiteY1" fmla="*/ 304801 h 304801"/>
                  <a:gd name="connsiteX0" fmla="*/ 2624838 w 2624838"/>
                  <a:gd name="connsiteY0" fmla="*/ 0 h 533401"/>
                  <a:gd name="connsiteX1" fmla="*/ 0 w 2624838"/>
                  <a:gd name="connsiteY1" fmla="*/ 533401 h 533401"/>
                  <a:gd name="connsiteX0" fmla="*/ 2624838 w 2624838"/>
                  <a:gd name="connsiteY0" fmla="*/ 18143 h 551544"/>
                  <a:gd name="connsiteX1" fmla="*/ 0 w 2624838"/>
                  <a:gd name="connsiteY1" fmla="*/ 551544 h 551544"/>
                  <a:gd name="connsiteX0" fmla="*/ 2624838 w 2624838"/>
                  <a:gd name="connsiteY0" fmla="*/ 18143 h 551544"/>
                  <a:gd name="connsiteX1" fmla="*/ 0 w 2624838"/>
                  <a:gd name="connsiteY1" fmla="*/ 551544 h 551544"/>
                  <a:gd name="connsiteX0" fmla="*/ 2209865 w 10479430"/>
                  <a:gd name="connsiteY0" fmla="*/ 18143 h 2227944"/>
                  <a:gd name="connsiteX1" fmla="*/ 10204449 w 10479430"/>
                  <a:gd name="connsiteY1" fmla="*/ 2227944 h 2227944"/>
                  <a:gd name="connsiteX0" fmla="*/ 2209865 w 13821080"/>
                  <a:gd name="connsiteY0" fmla="*/ 18143 h 2227944"/>
                  <a:gd name="connsiteX1" fmla="*/ 10204449 w 13821080"/>
                  <a:gd name="connsiteY1" fmla="*/ 2227944 h 2227944"/>
                  <a:gd name="connsiteX0" fmla="*/ 2209865 w 6418691"/>
                  <a:gd name="connsiteY0" fmla="*/ 18143 h 1008743"/>
                  <a:gd name="connsiteX1" fmla="*/ 2802060 w 6418691"/>
                  <a:gd name="connsiteY1" fmla="*/ 1008743 h 1008743"/>
                  <a:gd name="connsiteX0" fmla="*/ 0 w 4208826"/>
                  <a:gd name="connsiteY0" fmla="*/ 0 h 990600"/>
                  <a:gd name="connsiteX1" fmla="*/ 592195 w 4208826"/>
                  <a:gd name="connsiteY1" fmla="*/ 990600 h 990600"/>
                  <a:gd name="connsiteX0" fmla="*/ 0 w 5985404"/>
                  <a:gd name="connsiteY0" fmla="*/ 0 h 914401"/>
                  <a:gd name="connsiteX1" fmla="*/ 2368773 w 5985404"/>
                  <a:gd name="connsiteY1" fmla="*/ 914401 h 914401"/>
                  <a:gd name="connsiteX0" fmla="*/ 0 w 6577599"/>
                  <a:gd name="connsiteY0" fmla="*/ 0 h 990602"/>
                  <a:gd name="connsiteX1" fmla="*/ 2960968 w 6577599"/>
                  <a:gd name="connsiteY1" fmla="*/ 990602 h 990602"/>
                  <a:gd name="connsiteX0" fmla="*/ 0 w 6577599"/>
                  <a:gd name="connsiteY0" fmla="*/ 0 h 990602"/>
                  <a:gd name="connsiteX1" fmla="*/ 2960968 w 6577599"/>
                  <a:gd name="connsiteY1" fmla="*/ 990602 h 990602"/>
                  <a:gd name="connsiteX0" fmla="*/ 0 w 13091693"/>
                  <a:gd name="connsiteY0" fmla="*/ 0 h 1676402"/>
                  <a:gd name="connsiteX1" fmla="*/ 9475063 w 13091693"/>
                  <a:gd name="connsiteY1" fmla="*/ 1676402 h 1676402"/>
                  <a:gd name="connsiteX0" fmla="*/ 0 w 5689300"/>
                  <a:gd name="connsiteY0" fmla="*/ 0 h 1066800"/>
                  <a:gd name="connsiteX1" fmla="*/ 2072670 w 5689300"/>
                  <a:gd name="connsiteY1" fmla="*/ 1066800 h 1066800"/>
                  <a:gd name="connsiteX0" fmla="*/ 0 w 4208822"/>
                  <a:gd name="connsiteY0" fmla="*/ 2365829 h 2761343"/>
                  <a:gd name="connsiteX1" fmla="*/ 592192 w 4208822"/>
                  <a:gd name="connsiteY1" fmla="*/ 384629 h 2761343"/>
                  <a:gd name="connsiteX0" fmla="*/ 0 w 4504918"/>
                  <a:gd name="connsiteY0" fmla="*/ 2289628 h 2685142"/>
                  <a:gd name="connsiteX1" fmla="*/ 888288 w 4504918"/>
                  <a:gd name="connsiteY1" fmla="*/ 384629 h 2685142"/>
                  <a:gd name="connsiteX0" fmla="*/ 0 w 4504918"/>
                  <a:gd name="connsiteY0" fmla="*/ 2289628 h 2289628"/>
                  <a:gd name="connsiteX1" fmla="*/ 888288 w 4504918"/>
                  <a:gd name="connsiteY1" fmla="*/ 384629 h 2289628"/>
                  <a:gd name="connsiteX0" fmla="*/ 0 w 4801014"/>
                  <a:gd name="connsiteY0" fmla="*/ 2365829 h 2365829"/>
                  <a:gd name="connsiteX1" fmla="*/ 1184384 w 4801014"/>
                  <a:gd name="connsiteY1" fmla="*/ 384629 h 2365829"/>
                  <a:gd name="connsiteX0" fmla="*/ 1075616 w 2807058"/>
                  <a:gd name="connsiteY0" fmla="*/ 1981200 h 1981200"/>
                  <a:gd name="connsiteX1" fmla="*/ 2260000 w 2807058"/>
                  <a:gd name="connsiteY1" fmla="*/ 0 h 1981200"/>
                  <a:gd name="connsiteX0" fmla="*/ 779520 w 2510962"/>
                  <a:gd name="connsiteY0" fmla="*/ 1219200 h 1219200"/>
                  <a:gd name="connsiteX1" fmla="*/ 2259999 w 2510962"/>
                  <a:gd name="connsiteY1" fmla="*/ 0 h 1219200"/>
                  <a:gd name="connsiteX0" fmla="*/ 0 w 5033628"/>
                  <a:gd name="connsiteY0" fmla="*/ 249048 h 716963"/>
                  <a:gd name="connsiteX1" fmla="*/ 5033627 w 5033628"/>
                  <a:gd name="connsiteY1" fmla="*/ 477648 h 716963"/>
                  <a:gd name="connsiteX0" fmla="*/ 13783 w 5047411"/>
                  <a:gd name="connsiteY0" fmla="*/ 0 h 467915"/>
                  <a:gd name="connsiteX1" fmla="*/ 5047410 w 5047411"/>
                  <a:gd name="connsiteY1" fmla="*/ 228600 h 467915"/>
                  <a:gd name="connsiteX0" fmla="*/ 13783 w 2382557"/>
                  <a:gd name="connsiteY0" fmla="*/ 0 h 620315"/>
                  <a:gd name="connsiteX1" fmla="*/ 2382557 w 2382557"/>
                  <a:gd name="connsiteY1" fmla="*/ 381000 h 620315"/>
                  <a:gd name="connsiteX0" fmla="*/ 483417 w 2260000"/>
                  <a:gd name="connsiteY0" fmla="*/ 0 h 772715"/>
                  <a:gd name="connsiteX1" fmla="*/ 2259999 w 2260000"/>
                  <a:gd name="connsiteY1" fmla="*/ 533400 h 772715"/>
                  <a:gd name="connsiteX0" fmla="*/ 699392 w 2475975"/>
                  <a:gd name="connsiteY0" fmla="*/ 0 h 605075"/>
                  <a:gd name="connsiteX1" fmla="*/ 2475974 w 2475975"/>
                  <a:gd name="connsiteY1" fmla="*/ 533400 h 605075"/>
                  <a:gd name="connsiteX0" fmla="*/ 13783 w 1790366"/>
                  <a:gd name="connsiteY0" fmla="*/ 0 h 533400"/>
                  <a:gd name="connsiteX1" fmla="*/ 1790365 w 1790366"/>
                  <a:gd name="connsiteY1" fmla="*/ 533400 h 533400"/>
                  <a:gd name="connsiteX0" fmla="*/ 13783 w 2139913"/>
                  <a:gd name="connsiteY0" fmla="*/ 0 h 533400"/>
                  <a:gd name="connsiteX1" fmla="*/ 1790365 w 2139913"/>
                  <a:gd name="connsiteY1" fmla="*/ 533400 h 533400"/>
                  <a:gd name="connsiteX0" fmla="*/ 13783 w 2847330"/>
                  <a:gd name="connsiteY0" fmla="*/ 0 h 605076"/>
                  <a:gd name="connsiteX1" fmla="*/ 2497783 w 2847330"/>
                  <a:gd name="connsiteY1" fmla="*/ 605076 h 605076"/>
                </a:gdLst>
                <a:ahLst/>
                <a:cxnLst>
                  <a:cxn ang="0">
                    <a:pos x="connsiteX0" y="connsiteY0"/>
                  </a:cxn>
                  <a:cxn ang="0">
                    <a:pos x="connsiteX1" y="connsiteY1"/>
                  </a:cxn>
                </a:cxnLst>
                <a:rect l="l" t="t" r="r" b="b"/>
                <a:pathLst>
                  <a:path w="2847330" h="605076">
                    <a:moveTo>
                      <a:pt x="13783" y="0"/>
                    </a:moveTo>
                    <a:cubicBezTo>
                      <a:pt x="0" y="326486"/>
                      <a:pt x="2847331" y="247341"/>
                      <a:pt x="2497783" y="605076"/>
                    </a:cubicBezTo>
                  </a:path>
                </a:pathLst>
              </a:custGeom>
              <a:ln w="19050">
                <a:solidFill>
                  <a:srgbClr val="C0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grpSp>
      <p:grpSp>
        <p:nvGrpSpPr>
          <p:cNvPr id="27" name="Group 26"/>
          <p:cNvGrpSpPr/>
          <p:nvPr/>
        </p:nvGrpSpPr>
        <p:grpSpPr>
          <a:xfrm>
            <a:off x="4876800" y="4634329"/>
            <a:ext cx="3886200" cy="1537871"/>
            <a:chOff x="4876800" y="4634329"/>
            <a:chExt cx="3886200" cy="1537871"/>
          </a:xfrm>
        </p:grpSpPr>
        <p:sp>
          <p:nvSpPr>
            <p:cNvPr id="20" name="TextBox 19"/>
            <p:cNvSpPr txBox="1"/>
            <p:nvPr/>
          </p:nvSpPr>
          <p:spPr>
            <a:xfrm>
              <a:off x="4876800" y="5218093"/>
              <a:ext cx="3886200" cy="954107"/>
            </a:xfrm>
            <a:prstGeom prst="rect">
              <a:avLst/>
            </a:prstGeom>
            <a:noFill/>
          </p:spPr>
          <p:txBody>
            <a:bodyPr wrap="square" rtlCol="0">
              <a:spAutoFit/>
            </a:bodyPr>
            <a:lstStyle/>
            <a:p>
              <a:r>
                <a:rPr lang="en-GB" sz="1400" dirty="0">
                  <a:latin typeface="Consolas" pitchFamily="49" charset="0"/>
                  <a:cs typeface="Consolas" pitchFamily="49" charset="0"/>
                </a:rPr>
                <a:t>type Message = </a:t>
              </a:r>
            </a:p>
            <a:p>
              <a:r>
                <a:rPr lang="en-GB" sz="1400" dirty="0">
                  <a:latin typeface="Consolas" pitchFamily="49" charset="0"/>
                  <a:cs typeface="Consolas" pitchFamily="49" charset="0"/>
                </a:rPr>
                <a:t>  | </a:t>
              </a:r>
              <a:r>
                <a:rPr lang="en-GB" sz="1400" dirty="0" err="1">
                  <a:latin typeface="Consolas" pitchFamily="49" charset="0"/>
                  <a:cs typeface="Consolas" pitchFamily="49" charset="0"/>
                </a:rPr>
                <a:t>NameMustNotBeBlank</a:t>
              </a:r>
              <a:endParaRPr lang="en-GB" sz="1400" dirty="0">
                <a:latin typeface="Consolas" pitchFamily="49" charset="0"/>
                <a:cs typeface="Consolas" pitchFamily="49" charset="0"/>
              </a:endParaRPr>
            </a:p>
            <a:p>
              <a:r>
                <a:rPr lang="en-GB" sz="1400" dirty="0">
                  <a:latin typeface="Consolas" pitchFamily="49" charset="0"/>
                  <a:cs typeface="Consolas" pitchFamily="49" charset="0"/>
                </a:rPr>
                <a:t>  | </a:t>
              </a:r>
              <a:r>
                <a:rPr lang="en-GB" sz="1400" dirty="0" err="1">
                  <a:latin typeface="Consolas" pitchFamily="49" charset="0"/>
                  <a:cs typeface="Consolas" pitchFamily="49" charset="0"/>
                </a:rPr>
                <a:t>EmailMustNotBeBlank</a:t>
              </a:r>
              <a:endParaRPr lang="en-GB" sz="1400" dirty="0">
                <a:latin typeface="Consolas" pitchFamily="49" charset="0"/>
                <a:cs typeface="Consolas" pitchFamily="49" charset="0"/>
              </a:endParaRPr>
            </a:p>
            <a:p>
              <a:r>
                <a:rPr lang="en-GB" sz="1400" dirty="0">
                  <a:latin typeface="Consolas" pitchFamily="49" charset="0"/>
                  <a:cs typeface="Consolas" pitchFamily="49" charset="0"/>
                </a:rPr>
                <a:t>  | </a:t>
              </a:r>
              <a:r>
                <a:rPr lang="en-GB" sz="1400" dirty="0" err="1">
                  <a:latin typeface="Consolas" pitchFamily="49" charset="0"/>
                  <a:cs typeface="Consolas" pitchFamily="49" charset="0"/>
                </a:rPr>
                <a:t>EmailNotValid</a:t>
              </a:r>
              <a:r>
                <a:rPr lang="en-GB" sz="1400" dirty="0">
                  <a:latin typeface="Consolas" pitchFamily="49" charset="0"/>
                  <a:cs typeface="Consolas" pitchFamily="49" charset="0"/>
                </a:rPr>
                <a:t> of </a:t>
              </a:r>
              <a:r>
                <a:rPr lang="en-GB" sz="1400" dirty="0" err="1">
                  <a:latin typeface="Consolas" pitchFamily="49" charset="0"/>
                  <a:cs typeface="Consolas" pitchFamily="49" charset="0"/>
                </a:rPr>
                <a:t>EmailAddress</a:t>
              </a:r>
              <a:endParaRPr lang="en-GB" sz="1400" dirty="0">
                <a:latin typeface="Consolas" pitchFamily="49" charset="0"/>
                <a:cs typeface="Consolas" pitchFamily="49" charset="0"/>
              </a:endParaRPr>
            </a:p>
          </p:txBody>
        </p:sp>
        <p:grpSp>
          <p:nvGrpSpPr>
            <p:cNvPr id="21" name="Group 33"/>
            <p:cNvGrpSpPr/>
            <p:nvPr/>
          </p:nvGrpSpPr>
          <p:grpSpPr>
            <a:xfrm>
              <a:off x="5263215" y="4634329"/>
              <a:ext cx="2966406" cy="1040963"/>
              <a:chOff x="2867386" y="2186808"/>
              <a:chExt cx="2966406" cy="1040963"/>
            </a:xfrm>
          </p:grpSpPr>
          <p:sp>
            <p:nvSpPr>
              <p:cNvPr id="22" name="TextBox 21"/>
              <p:cNvSpPr txBox="1"/>
              <p:nvPr/>
            </p:nvSpPr>
            <p:spPr>
              <a:xfrm rot="21540000">
                <a:off x="2867386" y="2186808"/>
                <a:ext cx="2966406" cy="646331"/>
              </a:xfrm>
              <a:prstGeom prst="rect">
                <a:avLst/>
              </a:prstGeom>
              <a:noFill/>
            </p:spPr>
            <p:txBody>
              <a:bodyPr wrap="square" rtlCol="0">
                <a:spAutoFit/>
              </a:bodyPr>
              <a:lstStyle/>
              <a:p>
                <a:pPr algn="ctr"/>
                <a:r>
                  <a:rPr lang="en-GB" dirty="0">
                    <a:solidFill>
                      <a:srgbClr val="C00000"/>
                    </a:solidFill>
                    <a:latin typeface="Conformity" pitchFamily="2" charset="0"/>
                  </a:rPr>
                  <a:t>Step 4: Make error cases first class citizens</a:t>
                </a:r>
              </a:p>
            </p:txBody>
          </p:sp>
          <p:sp>
            <p:nvSpPr>
              <p:cNvPr id="23" name="Freeform 22"/>
              <p:cNvSpPr/>
              <p:nvPr/>
            </p:nvSpPr>
            <p:spPr>
              <a:xfrm rot="10800000">
                <a:off x="4843171" y="2541971"/>
                <a:ext cx="533400" cy="685800"/>
              </a:xfrm>
              <a:custGeom>
                <a:avLst/>
                <a:gdLst>
                  <a:gd name="connsiteX0" fmla="*/ 1047750 w 1047750"/>
                  <a:gd name="connsiteY0" fmla="*/ 441325 h 441325"/>
                  <a:gd name="connsiteX1" fmla="*/ 733425 w 1047750"/>
                  <a:gd name="connsiteY1" fmla="*/ 60325 h 441325"/>
                  <a:gd name="connsiteX2" fmla="*/ 0 w 1047750"/>
                  <a:gd name="connsiteY2" fmla="*/ 79375 h 441325"/>
                  <a:gd name="connsiteX0" fmla="*/ 3882575 w 4215347"/>
                  <a:gd name="connsiteY0" fmla="*/ 472546 h 1021821"/>
                  <a:gd name="connsiteX1" fmla="*/ 3568250 w 4215347"/>
                  <a:gd name="connsiteY1" fmla="*/ 91546 h 1021821"/>
                  <a:gd name="connsiteX2" fmla="*/ 0 w 4215347"/>
                  <a:gd name="connsiteY2" fmla="*/ 1021821 h 1021821"/>
                  <a:gd name="connsiteX0" fmla="*/ 3882575 w 3882575"/>
                  <a:gd name="connsiteY0" fmla="*/ 160338 h 709613"/>
                  <a:gd name="connsiteX1" fmla="*/ 1469909 w 3882575"/>
                  <a:gd name="connsiteY1" fmla="*/ 252412 h 709613"/>
                  <a:gd name="connsiteX2" fmla="*/ 0 w 3882575"/>
                  <a:gd name="connsiteY2" fmla="*/ 709613 h 709613"/>
                  <a:gd name="connsiteX0" fmla="*/ 2834825 w 2834825"/>
                  <a:gd name="connsiteY0" fmla="*/ 203200 h 508001"/>
                  <a:gd name="connsiteX1" fmla="*/ 1469909 w 2834825"/>
                  <a:gd name="connsiteY1" fmla="*/ 50800 h 508001"/>
                  <a:gd name="connsiteX2" fmla="*/ 0 w 2834825"/>
                  <a:gd name="connsiteY2" fmla="*/ 508001 h 508001"/>
                  <a:gd name="connsiteX0" fmla="*/ 2834825 w 2834825"/>
                  <a:gd name="connsiteY0" fmla="*/ 0 h 304801"/>
                  <a:gd name="connsiteX1" fmla="*/ 0 w 2834825"/>
                  <a:gd name="connsiteY1" fmla="*/ 304801 h 304801"/>
                  <a:gd name="connsiteX0" fmla="*/ 2624838 w 2624838"/>
                  <a:gd name="connsiteY0" fmla="*/ 0 h 533401"/>
                  <a:gd name="connsiteX1" fmla="*/ 0 w 2624838"/>
                  <a:gd name="connsiteY1" fmla="*/ 533401 h 533401"/>
                  <a:gd name="connsiteX0" fmla="*/ 2624838 w 2624838"/>
                  <a:gd name="connsiteY0" fmla="*/ 18143 h 551544"/>
                  <a:gd name="connsiteX1" fmla="*/ 0 w 2624838"/>
                  <a:gd name="connsiteY1" fmla="*/ 551544 h 551544"/>
                  <a:gd name="connsiteX0" fmla="*/ 2624838 w 2624838"/>
                  <a:gd name="connsiteY0" fmla="*/ 18143 h 551544"/>
                  <a:gd name="connsiteX1" fmla="*/ 0 w 2624838"/>
                  <a:gd name="connsiteY1" fmla="*/ 551544 h 551544"/>
                  <a:gd name="connsiteX0" fmla="*/ 2209865 w 10479430"/>
                  <a:gd name="connsiteY0" fmla="*/ 18143 h 2227944"/>
                  <a:gd name="connsiteX1" fmla="*/ 10204449 w 10479430"/>
                  <a:gd name="connsiteY1" fmla="*/ 2227944 h 2227944"/>
                  <a:gd name="connsiteX0" fmla="*/ 2209865 w 13821080"/>
                  <a:gd name="connsiteY0" fmla="*/ 18143 h 2227944"/>
                  <a:gd name="connsiteX1" fmla="*/ 10204449 w 13821080"/>
                  <a:gd name="connsiteY1" fmla="*/ 2227944 h 2227944"/>
                  <a:gd name="connsiteX0" fmla="*/ 2209865 w 6418691"/>
                  <a:gd name="connsiteY0" fmla="*/ 18143 h 1008743"/>
                  <a:gd name="connsiteX1" fmla="*/ 2802060 w 6418691"/>
                  <a:gd name="connsiteY1" fmla="*/ 1008743 h 1008743"/>
                  <a:gd name="connsiteX0" fmla="*/ 0 w 4208826"/>
                  <a:gd name="connsiteY0" fmla="*/ 0 h 990600"/>
                  <a:gd name="connsiteX1" fmla="*/ 592195 w 4208826"/>
                  <a:gd name="connsiteY1" fmla="*/ 990600 h 990600"/>
                  <a:gd name="connsiteX0" fmla="*/ 0 w 5985404"/>
                  <a:gd name="connsiteY0" fmla="*/ 0 h 914401"/>
                  <a:gd name="connsiteX1" fmla="*/ 2368773 w 5985404"/>
                  <a:gd name="connsiteY1" fmla="*/ 914401 h 914401"/>
                  <a:gd name="connsiteX0" fmla="*/ 0 w 6577599"/>
                  <a:gd name="connsiteY0" fmla="*/ 0 h 990602"/>
                  <a:gd name="connsiteX1" fmla="*/ 2960968 w 6577599"/>
                  <a:gd name="connsiteY1" fmla="*/ 990602 h 990602"/>
                  <a:gd name="connsiteX0" fmla="*/ 0 w 6577599"/>
                  <a:gd name="connsiteY0" fmla="*/ 0 h 990602"/>
                  <a:gd name="connsiteX1" fmla="*/ 2960968 w 6577599"/>
                  <a:gd name="connsiteY1" fmla="*/ 990602 h 990602"/>
                  <a:gd name="connsiteX0" fmla="*/ 0 w 13091693"/>
                  <a:gd name="connsiteY0" fmla="*/ 0 h 1676402"/>
                  <a:gd name="connsiteX1" fmla="*/ 9475063 w 13091693"/>
                  <a:gd name="connsiteY1" fmla="*/ 1676402 h 1676402"/>
                  <a:gd name="connsiteX0" fmla="*/ 0 w 5689300"/>
                  <a:gd name="connsiteY0" fmla="*/ 0 h 1066800"/>
                  <a:gd name="connsiteX1" fmla="*/ 2072670 w 5689300"/>
                  <a:gd name="connsiteY1" fmla="*/ 1066800 h 1066800"/>
                  <a:gd name="connsiteX0" fmla="*/ 0 w 4208822"/>
                  <a:gd name="connsiteY0" fmla="*/ 2365829 h 2761343"/>
                  <a:gd name="connsiteX1" fmla="*/ 592192 w 4208822"/>
                  <a:gd name="connsiteY1" fmla="*/ 384629 h 2761343"/>
                  <a:gd name="connsiteX0" fmla="*/ 0 w 4504918"/>
                  <a:gd name="connsiteY0" fmla="*/ 2289628 h 2685142"/>
                  <a:gd name="connsiteX1" fmla="*/ 888288 w 4504918"/>
                  <a:gd name="connsiteY1" fmla="*/ 384629 h 2685142"/>
                  <a:gd name="connsiteX0" fmla="*/ 0 w 4504918"/>
                  <a:gd name="connsiteY0" fmla="*/ 2289628 h 2289628"/>
                  <a:gd name="connsiteX1" fmla="*/ 888288 w 4504918"/>
                  <a:gd name="connsiteY1" fmla="*/ 384629 h 2289628"/>
                  <a:gd name="connsiteX0" fmla="*/ 0 w 4801014"/>
                  <a:gd name="connsiteY0" fmla="*/ 2365829 h 2365829"/>
                  <a:gd name="connsiteX1" fmla="*/ 1184384 w 4801014"/>
                  <a:gd name="connsiteY1" fmla="*/ 384629 h 2365829"/>
                  <a:gd name="connsiteX0" fmla="*/ 1075616 w 2807058"/>
                  <a:gd name="connsiteY0" fmla="*/ 1981200 h 1981200"/>
                  <a:gd name="connsiteX1" fmla="*/ 2260000 w 2807058"/>
                  <a:gd name="connsiteY1" fmla="*/ 0 h 1981200"/>
                  <a:gd name="connsiteX0" fmla="*/ 779520 w 2510962"/>
                  <a:gd name="connsiteY0" fmla="*/ 1219200 h 1219200"/>
                  <a:gd name="connsiteX1" fmla="*/ 2259999 w 2510962"/>
                  <a:gd name="connsiteY1" fmla="*/ 0 h 1219200"/>
                  <a:gd name="connsiteX0" fmla="*/ 0 w 5033628"/>
                  <a:gd name="connsiteY0" fmla="*/ 249048 h 716963"/>
                  <a:gd name="connsiteX1" fmla="*/ 5033627 w 5033628"/>
                  <a:gd name="connsiteY1" fmla="*/ 477648 h 716963"/>
                  <a:gd name="connsiteX0" fmla="*/ 13783 w 5047411"/>
                  <a:gd name="connsiteY0" fmla="*/ 0 h 467915"/>
                  <a:gd name="connsiteX1" fmla="*/ 5047410 w 5047411"/>
                  <a:gd name="connsiteY1" fmla="*/ 228600 h 467915"/>
                  <a:gd name="connsiteX0" fmla="*/ 13783 w 2382557"/>
                  <a:gd name="connsiteY0" fmla="*/ 0 h 620315"/>
                  <a:gd name="connsiteX1" fmla="*/ 2382557 w 2382557"/>
                  <a:gd name="connsiteY1" fmla="*/ 381000 h 620315"/>
                  <a:gd name="connsiteX0" fmla="*/ 483417 w 2260000"/>
                  <a:gd name="connsiteY0" fmla="*/ 0 h 772715"/>
                  <a:gd name="connsiteX1" fmla="*/ 2259999 w 2260000"/>
                  <a:gd name="connsiteY1" fmla="*/ 533400 h 772715"/>
                  <a:gd name="connsiteX0" fmla="*/ 699392 w 2475975"/>
                  <a:gd name="connsiteY0" fmla="*/ 0 h 605075"/>
                  <a:gd name="connsiteX1" fmla="*/ 2475974 w 2475975"/>
                  <a:gd name="connsiteY1" fmla="*/ 533400 h 605075"/>
                  <a:gd name="connsiteX0" fmla="*/ 1760524 w 2475975"/>
                  <a:gd name="connsiteY0" fmla="*/ 0 h 752950"/>
                  <a:gd name="connsiteX1" fmla="*/ 2475975 w 2475975"/>
                  <a:gd name="connsiteY1" fmla="*/ 681275 h 752950"/>
                  <a:gd name="connsiteX0" fmla="*/ 3537107 w 3537107"/>
                  <a:gd name="connsiteY0" fmla="*/ 0 h 1214675"/>
                  <a:gd name="connsiteX1" fmla="*/ 2475975 w 3537107"/>
                  <a:gd name="connsiteY1" fmla="*/ 1143000 h 1214675"/>
                  <a:gd name="connsiteX0" fmla="*/ 3537107 w 3537107"/>
                  <a:gd name="connsiteY0" fmla="*/ 0 h 1214675"/>
                  <a:gd name="connsiteX1" fmla="*/ 2475975 w 3537107"/>
                  <a:gd name="connsiteY1" fmla="*/ 1143000 h 1214675"/>
                  <a:gd name="connsiteX0" fmla="*/ 3537107 w 3537107"/>
                  <a:gd name="connsiteY0" fmla="*/ 0 h 909875"/>
                  <a:gd name="connsiteX1" fmla="*/ 2475975 w 3537107"/>
                  <a:gd name="connsiteY1" fmla="*/ 838200 h 909875"/>
                  <a:gd name="connsiteX0" fmla="*/ 3537107 w 3537107"/>
                  <a:gd name="connsiteY0" fmla="*/ 0 h 833675"/>
                  <a:gd name="connsiteX1" fmla="*/ 2475975 w 3537107"/>
                  <a:gd name="connsiteY1" fmla="*/ 762000 h 833675"/>
                </a:gdLst>
                <a:ahLst/>
                <a:cxnLst>
                  <a:cxn ang="0">
                    <a:pos x="connsiteX0" y="connsiteY0"/>
                  </a:cxn>
                  <a:cxn ang="0">
                    <a:pos x="connsiteX1" y="connsiteY1"/>
                  </a:cxn>
                </a:cxnLst>
                <a:rect l="l" t="t" r="r" b="b"/>
                <a:pathLst>
                  <a:path w="3537107" h="833675">
                    <a:moveTo>
                      <a:pt x="3537107" y="0"/>
                    </a:moveTo>
                    <a:cubicBezTo>
                      <a:pt x="872575" y="226978"/>
                      <a:pt x="1" y="833675"/>
                      <a:pt x="2475975" y="762000"/>
                    </a:cubicBezTo>
                  </a:path>
                </a:pathLst>
              </a:custGeom>
              <a:ln w="19050">
                <a:solidFill>
                  <a:srgbClr val="C0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GB" dirty="0"/>
              <a:t>Some topics not covered...</a:t>
            </a:r>
          </a:p>
        </p:txBody>
      </p:sp>
      <p:sp>
        <p:nvSpPr>
          <p:cNvPr id="4" name="Subtitle 3"/>
          <p:cNvSpPr>
            <a:spLocks noGrp="1"/>
          </p:cNvSpPr>
          <p:nvPr>
            <p:ph type="subTitle" idx="1"/>
          </p:nvPr>
        </p:nvSpPr>
        <p:spPr/>
        <p:txBody>
          <a:bodyPr/>
          <a:lstStyle/>
          <a:p>
            <a:r>
              <a:rPr lang="en-GB" dirty="0"/>
              <a:t>... but could be handled </a:t>
            </a:r>
            <a:br>
              <a:rPr lang="en-GB" dirty="0"/>
            </a:br>
            <a:r>
              <a:rPr lang="en-GB" dirty="0"/>
              <a:t>in an obvious way.</a:t>
            </a:r>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Topics not covered</a:t>
            </a:r>
          </a:p>
        </p:txBody>
      </p:sp>
      <p:sp>
        <p:nvSpPr>
          <p:cNvPr id="5" name="TextBox 4"/>
          <p:cNvSpPr txBox="1"/>
          <p:nvPr/>
        </p:nvSpPr>
        <p:spPr>
          <a:xfrm>
            <a:off x="914400" y="1600200"/>
            <a:ext cx="7848600" cy="2185214"/>
          </a:xfrm>
          <a:prstGeom prst="rect">
            <a:avLst/>
          </a:prstGeom>
          <a:noFill/>
        </p:spPr>
        <p:txBody>
          <a:bodyPr wrap="square" rtlCol="0">
            <a:spAutoFit/>
          </a:bodyPr>
          <a:lstStyle/>
          <a:p>
            <a:pPr>
              <a:buFont typeface="Arial" pitchFamily="34" charset="0"/>
              <a:buChar char="•"/>
              <a:tabLst>
                <a:tab pos="360000" algn="l"/>
              </a:tabLst>
            </a:pPr>
            <a:r>
              <a:rPr lang="en-GB" sz="3600" dirty="0"/>
              <a:t>	</a:t>
            </a:r>
            <a:r>
              <a:rPr lang="en-GB" sz="3600" dirty="0" err="1"/>
              <a:t>Async</a:t>
            </a:r>
            <a:r>
              <a:rPr lang="en-GB" sz="3600" dirty="0"/>
              <a:t> on success path </a:t>
            </a:r>
            <a:r>
              <a:rPr lang="en-GB" sz="2800" dirty="0"/>
              <a:t>(instead of sync)</a:t>
            </a:r>
            <a:endParaRPr lang="en-GB" sz="3600" dirty="0"/>
          </a:p>
          <a:p>
            <a:pPr marL="360000" indent="-360000">
              <a:buFont typeface="Arial" pitchFamily="34" charset="0"/>
              <a:buChar char="•"/>
              <a:tabLst>
                <a:tab pos="360000" algn="l"/>
              </a:tabLst>
            </a:pPr>
            <a:r>
              <a:rPr lang="en-GB" sz="3600" dirty="0"/>
              <a:t>Compensating transactions</a:t>
            </a:r>
            <a:br>
              <a:rPr lang="en-GB" sz="3600" dirty="0"/>
            </a:br>
            <a:r>
              <a:rPr lang="en-GB" sz="2800" dirty="0"/>
              <a:t>(instead of two phase commit)</a:t>
            </a:r>
            <a:endParaRPr lang="en-GB" sz="3600" dirty="0"/>
          </a:p>
          <a:p>
            <a:pPr marL="360000" indent="-360000">
              <a:buFont typeface="Arial" pitchFamily="34" charset="0"/>
              <a:buChar char="•"/>
              <a:tabLst>
                <a:tab pos="360000" algn="l"/>
              </a:tabLst>
            </a:pPr>
            <a:r>
              <a:rPr lang="en-GB" sz="3600" dirty="0"/>
              <a:t>Logging (</a:t>
            </a:r>
            <a:r>
              <a:rPr lang="en-GB" sz="3200" dirty="0"/>
              <a:t>tracing, app events, etc.)</a:t>
            </a:r>
            <a:endParaRPr lang="en-GB" sz="36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 don’t always have errors...</a:t>
            </a:r>
          </a:p>
        </p:txBody>
      </p:sp>
      <p:pic>
        <p:nvPicPr>
          <p:cNvPr id="4" name="Picture 3" descr="I_dont_often.jpg"/>
          <p:cNvPicPr>
            <a:picLocks noChangeAspect="1"/>
          </p:cNvPicPr>
          <p:nvPr/>
        </p:nvPicPr>
        <p:blipFill>
          <a:blip r:embed="rId2" cstate="print"/>
          <a:stretch>
            <a:fillRect/>
          </a:stretch>
        </p:blipFill>
        <p:spPr>
          <a:xfrm>
            <a:off x="533400" y="914400"/>
            <a:ext cx="4095750" cy="5124450"/>
          </a:xfrm>
          <a:prstGeom prst="rect">
            <a:avLst/>
          </a:prstGeom>
        </p:spPr>
      </p:pic>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 don’t always have errors...</a:t>
            </a:r>
          </a:p>
        </p:txBody>
      </p:sp>
      <p:pic>
        <p:nvPicPr>
          <p:cNvPr id="4" name="Picture 3" descr="I_dont_often.jpg"/>
          <p:cNvPicPr>
            <a:picLocks noChangeAspect="1"/>
          </p:cNvPicPr>
          <p:nvPr/>
        </p:nvPicPr>
        <p:blipFill>
          <a:blip r:embed="rId2" cstate="print"/>
          <a:stretch>
            <a:fillRect/>
          </a:stretch>
        </p:blipFill>
        <p:spPr>
          <a:xfrm>
            <a:off x="533400" y="914400"/>
            <a:ext cx="4095750" cy="5124450"/>
          </a:xfrm>
          <a:prstGeom prst="rect">
            <a:avLst/>
          </a:prstGeom>
        </p:spPr>
      </p:pic>
      <p:sp>
        <p:nvSpPr>
          <p:cNvPr id="5" name="Subtitle 2"/>
          <p:cNvSpPr txBox="1">
            <a:spLocks/>
          </p:cNvSpPr>
          <p:nvPr/>
        </p:nvSpPr>
        <p:spPr>
          <a:xfrm>
            <a:off x="4572000" y="1739553"/>
            <a:ext cx="4489648" cy="2423120"/>
          </a:xfrm>
          <a:prstGeom prst="rect">
            <a:avLst/>
          </a:prstGeom>
        </p:spPr>
        <p:txBody>
          <a:bodyPr vert="horz" lIns="91440" tIns="45720" rIns="91440" bIns="45720" rtlCol="0">
            <a:normAutofit fontScale="70000" lnSpcReduction="20000"/>
          </a:bodyPr>
          <a:lstStyle/>
          <a:p>
            <a:pPr lvl="0" algn="ctr">
              <a:spcBef>
                <a:spcPct val="20000"/>
              </a:spcBef>
            </a:pPr>
            <a:r>
              <a:rPr kumimoji="0" lang="en-GB" sz="3200" b="1" i="0" u="none" strike="noStrike" kern="1200" cap="none" spc="0" normalizeH="0" baseline="0" noProof="0" dirty="0">
                <a:ln>
                  <a:noFill/>
                </a:ln>
                <a:effectLst/>
                <a:uLnTx/>
                <a:uFillTx/>
                <a:latin typeface="+mn-lt"/>
                <a:ea typeface="+mn-ea"/>
                <a:cs typeface="+mn-cs"/>
              </a:rPr>
              <a:t>Railway Oriented Programming</a:t>
            </a:r>
            <a:br>
              <a:rPr kumimoji="0" lang="en-GB" sz="3200" b="1" i="0" u="none" strike="noStrike" kern="1200" cap="none" spc="0" normalizeH="0" baseline="0" noProof="0" dirty="0">
                <a:ln>
                  <a:noFill/>
                </a:ln>
                <a:effectLst/>
                <a:uLnTx/>
                <a:uFillTx/>
                <a:latin typeface="+mn-lt"/>
                <a:ea typeface="+mn-ea"/>
                <a:cs typeface="+mn-cs"/>
              </a:rPr>
            </a:br>
            <a:endParaRPr kumimoji="0" lang="en-GB" sz="3200" b="1" i="0" u="none" strike="noStrike" kern="1200" cap="none" spc="0" normalizeH="0" baseline="0" noProof="0" dirty="0">
              <a:ln>
                <a:noFill/>
              </a:ln>
              <a:effectLst/>
              <a:uLnTx/>
              <a:uFillTx/>
              <a:latin typeface="+mn-lt"/>
              <a:ea typeface="+mn-ea"/>
              <a:cs typeface="+mn-cs"/>
            </a:endParaRPr>
          </a:p>
          <a:p>
            <a:pPr lvl="0" algn="ctr">
              <a:spcBef>
                <a:spcPct val="20000"/>
              </a:spcBef>
            </a:pPr>
            <a:r>
              <a:rPr lang="en-GB" sz="3200" dirty="0"/>
              <a:t>@</a:t>
            </a:r>
            <a:r>
              <a:rPr lang="en-GB" sz="3200" dirty="0" err="1"/>
              <a:t>ScottWlaschin</a:t>
            </a:r>
            <a:endParaRPr lang="en-GB" sz="3200" dirty="0"/>
          </a:p>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GB" sz="3200" b="0" i="0" u="none" strike="noStrike" kern="1200" cap="none" spc="0" normalizeH="0" baseline="0" noProof="0" dirty="0">
              <a:ln>
                <a:noFill/>
              </a:ln>
              <a:effectLst/>
              <a:uLnTx/>
              <a:uFillTx/>
              <a:latin typeface="+mn-lt"/>
              <a:ea typeface="+mn-ea"/>
              <a:cs typeface="+mn-cs"/>
            </a:endParaRPr>
          </a:p>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en-GB" sz="3200" b="0" i="0" u="none" strike="noStrike" kern="1200" cap="none" spc="0" normalizeH="0" baseline="0" noProof="0" dirty="0">
                <a:ln>
                  <a:noFill/>
                </a:ln>
                <a:effectLst/>
                <a:uLnTx/>
                <a:uFillTx/>
                <a:latin typeface="+mn-lt"/>
                <a:ea typeface="+mn-ea"/>
                <a:cs typeface="+mn-cs"/>
              </a:rPr>
              <a:t>fsharpforfunandprofit.com  </a:t>
            </a:r>
          </a:p>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lang="en-GB" sz="3200" dirty="0"/>
              <a:t>FPbridge.co.uk</a:t>
            </a:r>
            <a:endParaRPr kumimoji="0" lang="en-GB" sz="3200" b="0" i="0" u="none" strike="noStrike" kern="1200" cap="none" spc="0" normalizeH="0" baseline="0" noProof="0" dirty="0">
              <a:ln>
                <a:noFill/>
              </a:ln>
              <a:effectLst/>
              <a:uLnTx/>
              <a:uFillTx/>
              <a:latin typeface="+mn-lt"/>
              <a:ea typeface="+mn-ea"/>
              <a:cs typeface="+mn-cs"/>
            </a:endParaRPr>
          </a:p>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GB" sz="3200" b="0" i="0" u="none" strike="noStrike" kern="1200" cap="none" spc="0" normalizeH="0" baseline="0" noProof="0" dirty="0">
              <a:ln>
                <a:noFill/>
              </a:ln>
              <a:effectLst/>
              <a:uLnTx/>
              <a:uFillTx/>
              <a:latin typeface="+mn-lt"/>
              <a:ea typeface="+mn-ea"/>
              <a:cs typeface="+mn-cs"/>
            </a:endParaRPr>
          </a:p>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GB" sz="3200" b="0" i="0" u="none" strike="noStrike" kern="1200" cap="none" spc="0" normalizeH="0" baseline="0" noProof="0" dirty="0">
              <a:ln>
                <a:noFill/>
              </a:ln>
              <a:effectLst/>
              <a:uLnTx/>
              <a:uFillTx/>
              <a:latin typeface="+mn-lt"/>
              <a:ea typeface="+mn-ea"/>
              <a:cs typeface="+mn-cs"/>
            </a:endParaRPr>
          </a:p>
        </p:txBody>
      </p:sp>
      <p:grpSp>
        <p:nvGrpSpPr>
          <p:cNvPr id="6" name="Group 5"/>
          <p:cNvGrpSpPr/>
          <p:nvPr/>
        </p:nvGrpSpPr>
        <p:grpSpPr>
          <a:xfrm>
            <a:off x="5247784" y="3581400"/>
            <a:ext cx="1863084" cy="1384647"/>
            <a:chOff x="6270228" y="4495800"/>
            <a:chExt cx="1863084" cy="1384647"/>
          </a:xfrm>
        </p:grpSpPr>
        <p:sp>
          <p:nvSpPr>
            <p:cNvPr id="7" name="TextBox 6"/>
            <p:cNvSpPr txBox="1"/>
            <p:nvPr/>
          </p:nvSpPr>
          <p:spPr>
            <a:xfrm rot="60000">
              <a:off x="6280244" y="5234116"/>
              <a:ext cx="1853068" cy="646331"/>
            </a:xfrm>
            <a:prstGeom prst="rect">
              <a:avLst/>
            </a:prstGeom>
            <a:noFill/>
          </p:spPr>
          <p:txBody>
            <a:bodyPr wrap="square" rtlCol="0">
              <a:spAutoFit/>
            </a:bodyPr>
            <a:lstStyle/>
            <a:p>
              <a:r>
                <a:rPr lang="en-GB" dirty="0">
                  <a:solidFill>
                    <a:srgbClr val="C00000"/>
                  </a:solidFill>
                  <a:latin typeface="Conformity" pitchFamily="2" charset="0"/>
                </a:rPr>
                <a:t>Let me know if you need help with F#</a:t>
              </a:r>
            </a:p>
          </p:txBody>
        </p:sp>
        <p:sp>
          <p:nvSpPr>
            <p:cNvPr id="8" name="Freeform 7"/>
            <p:cNvSpPr/>
            <p:nvPr/>
          </p:nvSpPr>
          <p:spPr>
            <a:xfrm>
              <a:off x="6270228" y="4495800"/>
              <a:ext cx="695816" cy="762000"/>
            </a:xfrm>
            <a:custGeom>
              <a:avLst/>
              <a:gdLst>
                <a:gd name="connsiteX0" fmla="*/ 1047750 w 1047750"/>
                <a:gd name="connsiteY0" fmla="*/ 441325 h 441325"/>
                <a:gd name="connsiteX1" fmla="*/ 733425 w 1047750"/>
                <a:gd name="connsiteY1" fmla="*/ 60325 h 441325"/>
                <a:gd name="connsiteX2" fmla="*/ 0 w 1047750"/>
                <a:gd name="connsiteY2" fmla="*/ 79375 h 441325"/>
                <a:gd name="connsiteX0" fmla="*/ 1047750 w 1047750"/>
                <a:gd name="connsiteY0" fmla="*/ 361950 h 361950"/>
                <a:gd name="connsiteX1" fmla="*/ 0 w 1047750"/>
                <a:gd name="connsiteY1" fmla="*/ 0 h 361950"/>
                <a:gd name="connsiteX0" fmla="*/ 685842 w 685842"/>
                <a:gd name="connsiteY0" fmla="*/ 746126 h 746126"/>
                <a:gd name="connsiteX1" fmla="*/ 0 w 685842"/>
                <a:gd name="connsiteY1" fmla="*/ 0 h 746126"/>
                <a:gd name="connsiteX0" fmla="*/ 1737418 w 1737418"/>
                <a:gd name="connsiteY0" fmla="*/ 746126 h 746126"/>
                <a:gd name="connsiteX1" fmla="*/ 1051576 w 1737418"/>
                <a:gd name="connsiteY1" fmla="*/ 0 h 746126"/>
                <a:gd name="connsiteX0" fmla="*/ 901898 w 1051576"/>
                <a:gd name="connsiteY0" fmla="*/ 762000 h 762000"/>
                <a:gd name="connsiteX1" fmla="*/ 1051576 w 1051576"/>
                <a:gd name="connsiteY1" fmla="*/ 0 h 762000"/>
                <a:gd name="connsiteX0" fmla="*/ 901898 w 1051576"/>
                <a:gd name="connsiteY0" fmla="*/ 762000 h 762000"/>
                <a:gd name="connsiteX1" fmla="*/ 1051576 w 1051576"/>
                <a:gd name="connsiteY1" fmla="*/ 0 h 762000"/>
                <a:gd name="connsiteX0" fmla="*/ 1217103 w 1366781"/>
                <a:gd name="connsiteY0" fmla="*/ 762000 h 762000"/>
                <a:gd name="connsiteX1" fmla="*/ 1366781 w 1366781"/>
                <a:gd name="connsiteY1" fmla="*/ 0 h 762000"/>
              </a:gdLst>
              <a:ahLst/>
              <a:cxnLst>
                <a:cxn ang="0">
                  <a:pos x="connsiteX0" y="connsiteY0"/>
                </a:cxn>
                <a:cxn ang="0">
                  <a:pos x="connsiteX1" y="connsiteY1"/>
                </a:cxn>
              </a:cxnLst>
              <a:rect l="l" t="t" r="r" b="b"/>
              <a:pathLst>
                <a:path w="1366781" h="762000">
                  <a:moveTo>
                    <a:pt x="1217103" y="762000"/>
                  </a:moveTo>
                  <a:cubicBezTo>
                    <a:pt x="1108232" y="464882"/>
                    <a:pt x="0" y="199403"/>
                    <a:pt x="1366781" y="0"/>
                  </a:cubicBezTo>
                </a:path>
              </a:pathLst>
            </a:custGeom>
            <a:ln w="1905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sp>
        <p:nvSpPr>
          <p:cNvPr id="12" name="TextBox 11"/>
          <p:cNvSpPr txBox="1"/>
          <p:nvPr/>
        </p:nvSpPr>
        <p:spPr>
          <a:xfrm rot="21420000">
            <a:off x="705770" y="5461975"/>
            <a:ext cx="3734388" cy="707886"/>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GB" sz="2000" dirty="0">
                <a:solidFill>
                  <a:schemeClr val="tx1">
                    <a:lumMod val="85000"/>
                    <a:lumOff val="15000"/>
                  </a:schemeClr>
                </a:solidFill>
                <a:latin typeface="Arial Black" pitchFamily="34" charset="0"/>
              </a:rPr>
              <a:t>Railway Oriented Programming</a:t>
            </a:r>
          </a:p>
        </p:txBody>
      </p:sp>
      <p:grpSp>
        <p:nvGrpSpPr>
          <p:cNvPr id="9" name="Group 8"/>
          <p:cNvGrpSpPr/>
          <p:nvPr/>
        </p:nvGrpSpPr>
        <p:grpSpPr>
          <a:xfrm>
            <a:off x="7401764" y="3352800"/>
            <a:ext cx="1511246" cy="1531571"/>
            <a:chOff x="6411718" y="4191000"/>
            <a:chExt cx="2295656" cy="1531571"/>
          </a:xfrm>
        </p:grpSpPr>
        <p:sp>
          <p:nvSpPr>
            <p:cNvPr id="10" name="TextBox 9"/>
            <p:cNvSpPr txBox="1"/>
            <p:nvPr/>
          </p:nvSpPr>
          <p:spPr>
            <a:xfrm rot="60000">
              <a:off x="6411718" y="4799241"/>
              <a:ext cx="2199029" cy="923330"/>
            </a:xfrm>
            <a:prstGeom prst="rect">
              <a:avLst/>
            </a:prstGeom>
            <a:noFill/>
          </p:spPr>
          <p:txBody>
            <a:bodyPr wrap="square" rtlCol="0">
              <a:spAutoFit/>
            </a:bodyPr>
            <a:lstStyle/>
            <a:p>
              <a:pPr algn="ctr"/>
              <a:r>
                <a:rPr lang="en-GB" dirty="0">
                  <a:solidFill>
                    <a:srgbClr val="C00000"/>
                  </a:solidFill>
                  <a:latin typeface="Conformity" pitchFamily="2" charset="0"/>
                </a:rPr>
                <a:t>Slides will be </a:t>
              </a:r>
              <a:r>
                <a:rPr lang="en-GB">
                  <a:solidFill>
                    <a:srgbClr val="C00000"/>
                  </a:solidFill>
                  <a:latin typeface="Conformity" pitchFamily="2" charset="0"/>
                </a:rPr>
                <a:t>available here &amp; </a:t>
              </a:r>
              <a:r>
                <a:rPr lang="en-GB" dirty="0">
                  <a:solidFill>
                    <a:srgbClr val="C00000"/>
                  </a:solidFill>
                  <a:latin typeface="Conformity" pitchFamily="2" charset="0"/>
                </a:rPr>
                <a:t>code too.</a:t>
              </a:r>
            </a:p>
          </p:txBody>
        </p:sp>
        <p:sp>
          <p:nvSpPr>
            <p:cNvPr id="11" name="Freeform 10"/>
            <p:cNvSpPr/>
            <p:nvPr/>
          </p:nvSpPr>
          <p:spPr>
            <a:xfrm>
              <a:off x="8363750" y="4191000"/>
              <a:ext cx="343624" cy="762000"/>
            </a:xfrm>
            <a:custGeom>
              <a:avLst/>
              <a:gdLst>
                <a:gd name="connsiteX0" fmla="*/ 1047750 w 1047750"/>
                <a:gd name="connsiteY0" fmla="*/ 441325 h 441325"/>
                <a:gd name="connsiteX1" fmla="*/ 733425 w 1047750"/>
                <a:gd name="connsiteY1" fmla="*/ 60325 h 441325"/>
                <a:gd name="connsiteX2" fmla="*/ 0 w 1047750"/>
                <a:gd name="connsiteY2" fmla="*/ 79375 h 441325"/>
                <a:gd name="connsiteX0" fmla="*/ 506018 w 1935584"/>
                <a:gd name="connsiteY0" fmla="*/ 1014413 h 1014413"/>
                <a:gd name="connsiteX1" fmla="*/ 191693 w 1935584"/>
                <a:gd name="connsiteY1" fmla="*/ 633413 h 1014413"/>
                <a:gd name="connsiteX2" fmla="*/ 1656185 w 1935584"/>
                <a:gd name="connsiteY2" fmla="*/ 39688 h 1014413"/>
                <a:gd name="connsiteX0" fmla="*/ 0 w 1150168"/>
                <a:gd name="connsiteY0" fmla="*/ 974725 h 974725"/>
                <a:gd name="connsiteX1" fmla="*/ 1150167 w 1150168"/>
                <a:gd name="connsiteY1" fmla="*/ 0 h 974725"/>
                <a:gd name="connsiteX0" fmla="*/ 454738 w 454738"/>
                <a:gd name="connsiteY0" fmla="*/ 762000 h 762000"/>
                <a:gd name="connsiteX1" fmla="*/ -1 w 454738"/>
                <a:gd name="connsiteY1" fmla="*/ 0 h 762000"/>
                <a:gd name="connsiteX0" fmla="*/ 0 w 227372"/>
                <a:gd name="connsiteY0" fmla="*/ 762000 h 762000"/>
                <a:gd name="connsiteX1" fmla="*/ 227371 w 227372"/>
                <a:gd name="connsiteY1" fmla="*/ 0 h 762000"/>
                <a:gd name="connsiteX0" fmla="*/ 0 w 1357080"/>
                <a:gd name="connsiteY0" fmla="*/ 762000 h 762000"/>
                <a:gd name="connsiteX1" fmla="*/ 227371 w 1357080"/>
                <a:gd name="connsiteY1" fmla="*/ 0 h 762000"/>
                <a:gd name="connsiteX0" fmla="*/ 0 w 1357080"/>
                <a:gd name="connsiteY0" fmla="*/ 762000 h 762000"/>
                <a:gd name="connsiteX1" fmla="*/ 227371 w 1357080"/>
                <a:gd name="connsiteY1" fmla="*/ 0 h 762000"/>
                <a:gd name="connsiteX0" fmla="*/ 227369 w 1584449"/>
                <a:gd name="connsiteY0" fmla="*/ 762000 h 762000"/>
                <a:gd name="connsiteX1" fmla="*/ -1 w 1584449"/>
                <a:gd name="connsiteY1" fmla="*/ 0 h 762000"/>
                <a:gd name="connsiteX0" fmla="*/ 0 w 1357080"/>
                <a:gd name="connsiteY0" fmla="*/ 838200 h 838200"/>
                <a:gd name="connsiteX1" fmla="*/ 227366 w 1357080"/>
                <a:gd name="connsiteY1" fmla="*/ 0 h 838200"/>
              </a:gdLst>
              <a:ahLst/>
              <a:cxnLst>
                <a:cxn ang="0">
                  <a:pos x="connsiteX0" y="connsiteY0"/>
                </a:cxn>
                <a:cxn ang="0">
                  <a:pos x="connsiteX1" y="connsiteY1"/>
                </a:cxn>
              </a:cxnLst>
              <a:rect l="l" t="t" r="r" b="b"/>
              <a:pathLst>
                <a:path w="1357080" h="838200">
                  <a:moveTo>
                    <a:pt x="0" y="838200"/>
                  </a:moveTo>
                  <a:cubicBezTo>
                    <a:pt x="1357080" y="623645"/>
                    <a:pt x="1077104" y="253104"/>
                    <a:pt x="227366" y="0"/>
                  </a:cubicBezTo>
                </a:path>
              </a:pathLst>
            </a:custGeom>
            <a:ln w="1905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sp>
        <p:nvSpPr>
          <p:cNvPr id="13" name="TextBox 12"/>
          <p:cNvSpPr txBox="1"/>
          <p:nvPr/>
        </p:nvSpPr>
        <p:spPr>
          <a:xfrm rot="60000">
            <a:off x="8232771" y="3053914"/>
            <a:ext cx="681067" cy="369332"/>
          </a:xfrm>
          <a:prstGeom prst="rect">
            <a:avLst/>
          </a:prstGeom>
          <a:noFill/>
        </p:spPr>
        <p:txBody>
          <a:bodyPr wrap="square" rtlCol="0">
            <a:spAutoFit/>
          </a:bodyPr>
          <a:lstStyle/>
          <a:p>
            <a:r>
              <a:rPr lang="en-GB" dirty="0">
                <a:solidFill>
                  <a:srgbClr val="C00000"/>
                </a:solidFill>
                <a:latin typeface="Conformity" pitchFamily="2" charset="0"/>
              </a:rPr>
              <a:t>/</a:t>
            </a:r>
            <a:r>
              <a:rPr lang="en-GB" dirty="0" err="1">
                <a:solidFill>
                  <a:srgbClr val="C00000"/>
                </a:solidFill>
                <a:latin typeface="Conformity" pitchFamily="2" charset="0"/>
              </a:rPr>
              <a:t>rop</a:t>
            </a:r>
            <a:endParaRPr lang="en-GB" dirty="0">
              <a:solidFill>
                <a:srgbClr val="C00000"/>
              </a:solidFill>
              <a:latin typeface="Conformity" pitchFamily="2"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3" grpId="0"/>
    </p:bldLst>
  </p:timing>
</p:sld>
</file>

<file path=ppt/slides/slide1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TextBox 2"/>
          <p:cNvSpPr txBox="1"/>
          <p:nvPr/>
        </p:nvSpPr>
        <p:spPr>
          <a:xfrm>
            <a:off x="1295400" y="1600200"/>
            <a:ext cx="5029200" cy="646331"/>
          </a:xfrm>
          <a:prstGeom prst="rect">
            <a:avLst/>
          </a:prstGeom>
          <a:noFill/>
        </p:spPr>
        <p:txBody>
          <a:bodyPr wrap="square" rtlCol="0">
            <a:spAutoFit/>
          </a:bodyPr>
          <a:lstStyle/>
          <a:p>
            <a:r>
              <a:rPr lang="en-GB" dirty="0"/>
              <a:t>“A program is a spell cast over a computer, turning input into </a:t>
            </a:r>
            <a:r>
              <a:rPr lang="en-GB" b="1" dirty="0"/>
              <a:t>error</a:t>
            </a:r>
            <a:r>
              <a:rPr lang="en-GB" dirty="0"/>
              <a:t> messages”</a:t>
            </a:r>
          </a:p>
        </p:txBody>
      </p:sp>
      <p:sp>
        <p:nvSpPr>
          <p:cNvPr id="4" name="TextBox 3"/>
          <p:cNvSpPr txBox="1"/>
          <p:nvPr/>
        </p:nvSpPr>
        <p:spPr>
          <a:xfrm>
            <a:off x="1066800" y="3124200"/>
            <a:ext cx="6858000" cy="1200329"/>
          </a:xfrm>
          <a:prstGeom prst="rect">
            <a:avLst/>
          </a:prstGeom>
          <a:noFill/>
        </p:spPr>
        <p:txBody>
          <a:bodyPr wrap="square" rtlCol="0">
            <a:spAutoFit/>
          </a:bodyPr>
          <a:lstStyle/>
          <a:p>
            <a:r>
              <a:rPr lang="en-GB" dirty="0"/>
              <a:t>“The major difference between a thing that might go wrong and a thing that cannot possibly go wrong is that when a thing that cannot possibly go wrong goes wrong it usually turns out to be impossible to get at or repair”</a:t>
            </a:r>
          </a:p>
        </p:txBody>
      </p:sp>
    </p:spTree>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Functional design</a:t>
            </a:r>
          </a:p>
        </p:txBody>
      </p:sp>
      <p:sp>
        <p:nvSpPr>
          <p:cNvPr id="4" name="TextBox 3"/>
          <p:cNvSpPr txBox="1"/>
          <p:nvPr/>
        </p:nvSpPr>
        <p:spPr>
          <a:xfrm>
            <a:off x="838200" y="986044"/>
            <a:ext cx="7467600" cy="523220"/>
          </a:xfrm>
          <a:prstGeom prst="rect">
            <a:avLst/>
          </a:prstGeom>
          <a:noFill/>
        </p:spPr>
        <p:txBody>
          <a:bodyPr wrap="square" rtlCol="0">
            <a:spAutoFit/>
          </a:bodyPr>
          <a:lstStyle/>
          <a:p>
            <a:r>
              <a:rPr lang="en-GB" sz="2800" dirty="0"/>
              <a:t>How can a function have more than one output?</a:t>
            </a:r>
          </a:p>
        </p:txBody>
      </p:sp>
      <p:sp>
        <p:nvSpPr>
          <p:cNvPr id="5" name="TextBox 4"/>
          <p:cNvSpPr txBox="1"/>
          <p:nvPr/>
        </p:nvSpPr>
        <p:spPr>
          <a:xfrm>
            <a:off x="457200" y="1894820"/>
            <a:ext cx="7391400" cy="3785652"/>
          </a:xfrm>
          <a:prstGeom prst="rect">
            <a:avLst/>
          </a:prstGeom>
          <a:noFill/>
        </p:spPr>
        <p:txBody>
          <a:bodyPr wrap="square" rtlCol="0">
            <a:spAutoFit/>
          </a:bodyPr>
          <a:lstStyle/>
          <a:p>
            <a:r>
              <a:rPr lang="en-GB" sz="2400" dirty="0" err="1">
                <a:latin typeface="Consolas" pitchFamily="49" charset="0"/>
                <a:cs typeface="Consolas" pitchFamily="49" charset="0"/>
              </a:rPr>
              <a:t>const</a:t>
            </a:r>
            <a:r>
              <a:rPr lang="en-GB" sz="2400" dirty="0">
                <a:latin typeface="Consolas" pitchFamily="49" charset="0"/>
                <a:cs typeface="Consolas" pitchFamily="49" charset="0"/>
              </a:rPr>
              <a:t> </a:t>
            </a:r>
            <a:r>
              <a:rPr lang="en-GB" sz="2400" dirty="0" err="1">
                <a:latin typeface="Consolas" pitchFamily="49" charset="0"/>
                <a:cs typeface="Consolas" pitchFamily="49" charset="0"/>
              </a:rPr>
              <a:t>daggy</a:t>
            </a:r>
            <a:r>
              <a:rPr lang="en-GB" sz="2400" dirty="0">
                <a:latin typeface="Consolas" pitchFamily="49" charset="0"/>
                <a:cs typeface="Consolas" pitchFamily="49" charset="0"/>
              </a:rPr>
              <a:t> = require('</a:t>
            </a:r>
            <a:r>
              <a:rPr lang="en-GB" sz="2400" dirty="0" err="1">
                <a:latin typeface="Consolas" pitchFamily="49" charset="0"/>
                <a:cs typeface="Consolas" pitchFamily="49" charset="0"/>
              </a:rPr>
              <a:t>daggy</a:t>
            </a:r>
            <a:r>
              <a:rPr lang="en-GB" sz="2400" dirty="0">
                <a:latin typeface="Consolas" pitchFamily="49" charset="0"/>
                <a:cs typeface="Consolas" pitchFamily="49" charset="0"/>
              </a:rPr>
              <a:t>');</a:t>
            </a:r>
          </a:p>
          <a:p>
            <a:endParaRPr lang="en-GB" sz="2400" dirty="0">
              <a:latin typeface="Consolas" pitchFamily="49" charset="0"/>
              <a:cs typeface="Consolas" pitchFamily="49" charset="0"/>
            </a:endParaRPr>
          </a:p>
          <a:p>
            <a:r>
              <a:rPr lang="en-GB" sz="2400" dirty="0" err="1">
                <a:latin typeface="Consolas" pitchFamily="49" charset="0"/>
                <a:cs typeface="Consolas" pitchFamily="49" charset="0"/>
              </a:rPr>
              <a:t>const</a:t>
            </a:r>
            <a:r>
              <a:rPr lang="en-GB" sz="2400" dirty="0">
                <a:latin typeface="Consolas" pitchFamily="49" charset="0"/>
                <a:cs typeface="Consolas" pitchFamily="49" charset="0"/>
              </a:rPr>
              <a:t> Result = </a:t>
            </a:r>
            <a:r>
              <a:rPr lang="en-GB" sz="2400" dirty="0" err="1">
                <a:latin typeface="Consolas" pitchFamily="49" charset="0"/>
                <a:cs typeface="Consolas" pitchFamily="49" charset="0"/>
              </a:rPr>
              <a:t>daggy.taggedSum</a:t>
            </a:r>
            <a:r>
              <a:rPr lang="en-GB" sz="2400" dirty="0">
                <a:latin typeface="Consolas" pitchFamily="49" charset="0"/>
                <a:cs typeface="Consolas" pitchFamily="49" charset="0"/>
              </a:rPr>
              <a:t>('Result', {</a:t>
            </a:r>
          </a:p>
          <a:p>
            <a:r>
              <a:rPr lang="en-GB" sz="2400" dirty="0">
                <a:latin typeface="Consolas" pitchFamily="49" charset="0"/>
                <a:cs typeface="Consolas" pitchFamily="49" charset="0"/>
              </a:rPr>
              <a:t>    Success: ['data'],</a:t>
            </a:r>
          </a:p>
          <a:p>
            <a:r>
              <a:rPr lang="en-GB" sz="2400" dirty="0">
                <a:latin typeface="Consolas" pitchFamily="49" charset="0"/>
                <a:cs typeface="Consolas" pitchFamily="49" charset="0"/>
              </a:rPr>
              <a:t>    </a:t>
            </a:r>
            <a:r>
              <a:rPr lang="en-GB" sz="2400" dirty="0" err="1">
                <a:latin typeface="Consolas" pitchFamily="49" charset="0"/>
                <a:cs typeface="Consolas" pitchFamily="49" charset="0"/>
              </a:rPr>
              <a:t>ValidationError</a:t>
            </a:r>
            <a:r>
              <a:rPr lang="en-GB" sz="2400" dirty="0">
                <a:latin typeface="Consolas" pitchFamily="49" charset="0"/>
                <a:cs typeface="Consolas" pitchFamily="49" charset="0"/>
              </a:rPr>
              <a:t>: ['error'],</a:t>
            </a:r>
          </a:p>
          <a:p>
            <a:r>
              <a:rPr lang="en-GB" sz="2400" dirty="0">
                <a:latin typeface="Consolas" pitchFamily="49" charset="0"/>
                <a:cs typeface="Consolas" pitchFamily="49" charset="0"/>
              </a:rPr>
              <a:t>    </a:t>
            </a:r>
            <a:r>
              <a:rPr lang="en-GB" sz="2400" dirty="0" err="1">
                <a:latin typeface="Consolas" pitchFamily="49" charset="0"/>
                <a:cs typeface="Consolas" pitchFamily="49" charset="0"/>
              </a:rPr>
              <a:t>UpdateError</a:t>
            </a:r>
            <a:r>
              <a:rPr lang="en-GB" sz="2400" dirty="0">
                <a:latin typeface="Consolas" pitchFamily="49" charset="0"/>
                <a:cs typeface="Consolas" pitchFamily="49" charset="0"/>
              </a:rPr>
              <a:t>: ['error'],</a:t>
            </a:r>
          </a:p>
          <a:p>
            <a:r>
              <a:rPr lang="en-GB" sz="2400" dirty="0">
                <a:latin typeface="Consolas" pitchFamily="49" charset="0"/>
                <a:cs typeface="Consolas" pitchFamily="49" charset="0"/>
              </a:rPr>
              <a:t>    </a:t>
            </a:r>
            <a:r>
              <a:rPr lang="en-GB" sz="2400" dirty="0" err="1">
                <a:latin typeface="Consolas" pitchFamily="49" charset="0"/>
                <a:cs typeface="Consolas" pitchFamily="49" charset="0"/>
              </a:rPr>
              <a:t>SmtpError</a:t>
            </a:r>
            <a:r>
              <a:rPr lang="en-GB" sz="2400" dirty="0">
                <a:latin typeface="Consolas" pitchFamily="49" charset="0"/>
                <a:cs typeface="Consolas" pitchFamily="49" charset="0"/>
              </a:rPr>
              <a:t>: ['error'],</a:t>
            </a:r>
          </a:p>
          <a:p>
            <a:r>
              <a:rPr lang="en-GB" sz="2400" dirty="0">
                <a:latin typeface="Consolas" pitchFamily="49" charset="0"/>
                <a:cs typeface="Consolas" pitchFamily="49" charset="0"/>
              </a:rPr>
              <a:t>});</a:t>
            </a:r>
          </a:p>
          <a:p>
            <a:endParaRPr lang="en-GB" sz="2400" dirty="0">
              <a:latin typeface="Consolas" pitchFamily="49" charset="0"/>
              <a:cs typeface="Consolas" pitchFamily="49" charset="0"/>
            </a:endParaRPr>
          </a:p>
          <a:p>
            <a:r>
              <a:rPr lang="en-GB" sz="2400" dirty="0" err="1">
                <a:latin typeface="Consolas" pitchFamily="49" charset="0"/>
                <a:cs typeface="Consolas" pitchFamily="49" charset="0"/>
              </a:rPr>
              <a:t>const</a:t>
            </a:r>
            <a:r>
              <a:rPr lang="en-GB" sz="2400" dirty="0">
                <a:latin typeface="Consolas" pitchFamily="49" charset="0"/>
                <a:cs typeface="Consolas" pitchFamily="49" charset="0"/>
              </a:rPr>
              <a:t> hurray = </a:t>
            </a:r>
            <a:r>
              <a:rPr lang="en-GB" sz="2400" dirty="0" err="1">
                <a:latin typeface="Consolas" pitchFamily="49" charset="0"/>
                <a:cs typeface="Consolas" pitchFamily="49" charset="0"/>
              </a:rPr>
              <a:t>Result.Success</a:t>
            </a:r>
            <a:r>
              <a:rPr lang="en-GB" sz="2400" dirty="0">
                <a:latin typeface="Consolas" pitchFamily="49" charset="0"/>
                <a:cs typeface="Consolas" pitchFamily="49" charset="0"/>
              </a:rPr>
              <a:t>('Hurray');</a:t>
            </a:r>
          </a:p>
        </p:txBody>
      </p:sp>
      <p:sp>
        <p:nvSpPr>
          <p:cNvPr id="6" name="TextBox 5"/>
          <p:cNvSpPr txBox="1"/>
          <p:nvPr/>
        </p:nvSpPr>
        <p:spPr>
          <a:xfrm rot="21540000">
            <a:off x="2975439" y="6351840"/>
            <a:ext cx="5103030" cy="461665"/>
          </a:xfrm>
          <a:prstGeom prst="rect">
            <a:avLst/>
          </a:prstGeom>
          <a:noFill/>
        </p:spPr>
        <p:txBody>
          <a:bodyPr wrap="square" rtlCol="0">
            <a:spAutoFit/>
          </a:bodyPr>
          <a:lstStyle/>
          <a:p>
            <a:r>
              <a:rPr lang="en-GB" sz="2400" dirty="0">
                <a:solidFill>
                  <a:srgbClr val="C00000"/>
                </a:solidFill>
                <a:latin typeface="Conformity" pitchFamily="2" charset="0"/>
              </a:rPr>
              <a:t>But maybe too specific for this case?</a:t>
            </a:r>
          </a:p>
        </p:txBody>
      </p:sp>
      <p:sp>
        <p:nvSpPr>
          <p:cNvPr id="7" name="TextBox 6"/>
          <p:cNvSpPr txBox="1"/>
          <p:nvPr/>
        </p:nvSpPr>
        <p:spPr>
          <a:xfrm rot="21540000">
            <a:off x="1223061" y="5944044"/>
            <a:ext cx="2207097" cy="461665"/>
          </a:xfrm>
          <a:prstGeom prst="rect">
            <a:avLst/>
          </a:prstGeom>
          <a:noFill/>
        </p:spPr>
        <p:txBody>
          <a:bodyPr wrap="square" rtlCol="0">
            <a:spAutoFit/>
          </a:bodyPr>
          <a:lstStyle/>
          <a:p>
            <a:pPr algn="ctr"/>
            <a:r>
              <a:rPr lang="en-GB" sz="2400" dirty="0">
                <a:solidFill>
                  <a:srgbClr val="C00000"/>
                </a:solidFill>
                <a:latin typeface="Conformity" pitchFamily="2" charset="0"/>
              </a:rPr>
              <a:t>I love sum types!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Functional design</a:t>
            </a:r>
          </a:p>
        </p:txBody>
      </p:sp>
      <p:sp>
        <p:nvSpPr>
          <p:cNvPr id="4" name="TextBox 3"/>
          <p:cNvSpPr txBox="1"/>
          <p:nvPr/>
        </p:nvSpPr>
        <p:spPr>
          <a:xfrm>
            <a:off x="1066800" y="1371600"/>
            <a:ext cx="7467600" cy="523220"/>
          </a:xfrm>
          <a:prstGeom prst="rect">
            <a:avLst/>
          </a:prstGeom>
          <a:noFill/>
        </p:spPr>
        <p:txBody>
          <a:bodyPr wrap="square" rtlCol="0">
            <a:spAutoFit/>
          </a:bodyPr>
          <a:lstStyle/>
          <a:p>
            <a:r>
              <a:rPr lang="en-GB" sz="2800" dirty="0"/>
              <a:t>How can a function have more than one output?</a:t>
            </a:r>
          </a:p>
        </p:txBody>
      </p:sp>
      <p:sp>
        <p:nvSpPr>
          <p:cNvPr id="5" name="TextBox 4"/>
          <p:cNvSpPr txBox="1"/>
          <p:nvPr/>
        </p:nvSpPr>
        <p:spPr>
          <a:xfrm>
            <a:off x="1143000" y="2209800"/>
            <a:ext cx="7848600" cy="3785652"/>
          </a:xfrm>
          <a:prstGeom prst="rect">
            <a:avLst/>
          </a:prstGeom>
          <a:noFill/>
        </p:spPr>
        <p:txBody>
          <a:bodyPr wrap="square" rtlCol="0">
            <a:spAutoFit/>
          </a:bodyPr>
          <a:lstStyle/>
          <a:p>
            <a:r>
              <a:rPr lang="en-GB" sz="2400" dirty="0" err="1">
                <a:latin typeface="Consolas" pitchFamily="49" charset="0"/>
                <a:cs typeface="Consolas" pitchFamily="49" charset="0"/>
              </a:rPr>
              <a:t>const</a:t>
            </a:r>
            <a:r>
              <a:rPr lang="en-GB" sz="2400" dirty="0">
                <a:latin typeface="Consolas" pitchFamily="49" charset="0"/>
                <a:cs typeface="Consolas" pitchFamily="49" charset="0"/>
              </a:rPr>
              <a:t> </a:t>
            </a:r>
            <a:r>
              <a:rPr lang="en-GB" sz="2400" dirty="0" err="1">
                <a:latin typeface="Consolas" pitchFamily="49" charset="0"/>
                <a:cs typeface="Consolas" pitchFamily="49" charset="0"/>
              </a:rPr>
              <a:t>daggy</a:t>
            </a:r>
            <a:r>
              <a:rPr lang="en-GB" sz="2400" dirty="0">
                <a:latin typeface="Consolas" pitchFamily="49" charset="0"/>
                <a:cs typeface="Consolas" pitchFamily="49" charset="0"/>
              </a:rPr>
              <a:t> = require('</a:t>
            </a:r>
            <a:r>
              <a:rPr lang="en-GB" sz="2400" dirty="0" err="1">
                <a:latin typeface="Consolas" pitchFamily="49" charset="0"/>
                <a:cs typeface="Consolas" pitchFamily="49" charset="0"/>
              </a:rPr>
              <a:t>daggy</a:t>
            </a:r>
            <a:r>
              <a:rPr lang="en-GB" sz="2400" dirty="0">
                <a:latin typeface="Consolas" pitchFamily="49" charset="0"/>
                <a:cs typeface="Consolas" pitchFamily="49" charset="0"/>
              </a:rPr>
              <a:t>');</a:t>
            </a:r>
          </a:p>
          <a:p>
            <a:endParaRPr lang="en-GB" sz="2400" dirty="0">
              <a:latin typeface="Consolas" pitchFamily="49" charset="0"/>
              <a:cs typeface="Consolas" pitchFamily="49" charset="0"/>
            </a:endParaRPr>
          </a:p>
          <a:p>
            <a:r>
              <a:rPr lang="en-GB" sz="2400" dirty="0" err="1">
                <a:latin typeface="Consolas" pitchFamily="49" charset="0"/>
                <a:cs typeface="Consolas" pitchFamily="49" charset="0"/>
              </a:rPr>
              <a:t>const</a:t>
            </a:r>
            <a:r>
              <a:rPr lang="en-GB" sz="2400" dirty="0">
                <a:latin typeface="Consolas" pitchFamily="49" charset="0"/>
                <a:cs typeface="Consolas" pitchFamily="49" charset="0"/>
              </a:rPr>
              <a:t> Result = </a:t>
            </a:r>
            <a:r>
              <a:rPr lang="en-GB" sz="2400" dirty="0" err="1">
                <a:latin typeface="Consolas" pitchFamily="49" charset="0"/>
                <a:cs typeface="Consolas" pitchFamily="49" charset="0"/>
              </a:rPr>
              <a:t>daggy.taggedSum</a:t>
            </a:r>
            <a:r>
              <a:rPr lang="en-GB" sz="2400" dirty="0">
                <a:latin typeface="Consolas" pitchFamily="49" charset="0"/>
                <a:cs typeface="Consolas" pitchFamily="49" charset="0"/>
              </a:rPr>
              <a:t>('Result', {</a:t>
            </a:r>
          </a:p>
          <a:p>
            <a:r>
              <a:rPr lang="en-GB" sz="2400" dirty="0">
                <a:latin typeface="Consolas" pitchFamily="49" charset="0"/>
                <a:cs typeface="Consolas" pitchFamily="49" charset="0"/>
              </a:rPr>
              <a:t>    Success: ['data'],</a:t>
            </a:r>
          </a:p>
          <a:p>
            <a:r>
              <a:rPr lang="en-GB" sz="2400" dirty="0">
                <a:latin typeface="Consolas" pitchFamily="49" charset="0"/>
                <a:cs typeface="Consolas" pitchFamily="49" charset="0"/>
              </a:rPr>
              <a:t>    Failure: ['error']</a:t>
            </a:r>
          </a:p>
          <a:p>
            <a:r>
              <a:rPr lang="en-GB" sz="2400" dirty="0">
                <a:latin typeface="Consolas" pitchFamily="49" charset="0"/>
                <a:cs typeface="Consolas" pitchFamily="49" charset="0"/>
              </a:rPr>
              <a:t>});</a:t>
            </a:r>
          </a:p>
          <a:p>
            <a:endParaRPr lang="en-GB" sz="2400" dirty="0">
              <a:latin typeface="Consolas" pitchFamily="49" charset="0"/>
              <a:cs typeface="Consolas" pitchFamily="49" charset="0"/>
            </a:endParaRPr>
          </a:p>
          <a:p>
            <a:r>
              <a:rPr lang="en-GB" sz="2400" dirty="0" err="1">
                <a:latin typeface="Consolas" pitchFamily="49" charset="0"/>
                <a:cs typeface="Consolas" pitchFamily="49" charset="0"/>
              </a:rPr>
              <a:t>const</a:t>
            </a:r>
            <a:r>
              <a:rPr lang="en-GB" sz="2400" dirty="0">
                <a:latin typeface="Consolas" pitchFamily="49" charset="0"/>
                <a:cs typeface="Consolas" pitchFamily="49" charset="0"/>
              </a:rPr>
              <a:t> </a:t>
            </a:r>
            <a:r>
              <a:rPr lang="en-GB" sz="2400" dirty="0" err="1">
                <a:latin typeface="Consolas" pitchFamily="49" charset="0"/>
                <a:cs typeface="Consolas" pitchFamily="49" charset="0"/>
              </a:rPr>
              <a:t>ohNoes</a:t>
            </a:r>
            <a:r>
              <a:rPr lang="en-GB" sz="2400" dirty="0">
                <a:latin typeface="Consolas" pitchFamily="49" charset="0"/>
                <a:cs typeface="Consolas" pitchFamily="49" charset="0"/>
              </a:rPr>
              <a:t> = </a:t>
            </a:r>
            <a:r>
              <a:rPr lang="en-GB" sz="2400" dirty="0" err="1">
                <a:latin typeface="Consolas" pitchFamily="49" charset="0"/>
                <a:cs typeface="Consolas" pitchFamily="49" charset="0"/>
              </a:rPr>
              <a:t>Result.Failure</a:t>
            </a:r>
            <a:r>
              <a:rPr lang="en-GB" sz="2400" dirty="0">
                <a:latin typeface="Consolas" pitchFamily="49" charset="0"/>
                <a:cs typeface="Consolas" pitchFamily="49" charset="0"/>
              </a:rPr>
              <a:t>(new Error('Failed to send e-mail'));</a:t>
            </a:r>
          </a:p>
          <a:p>
            <a:endParaRPr lang="en-GB" sz="2400" dirty="0">
              <a:latin typeface="Consolas" pitchFamily="49" charset="0"/>
              <a:cs typeface="Consolas" pitchFamily="49" charset="0"/>
            </a:endParaRPr>
          </a:p>
        </p:txBody>
      </p:sp>
      <p:sp>
        <p:nvSpPr>
          <p:cNvPr id="6" name="TextBox 5"/>
          <p:cNvSpPr txBox="1"/>
          <p:nvPr/>
        </p:nvSpPr>
        <p:spPr>
          <a:xfrm rot="21540000">
            <a:off x="-529708" y="6098719"/>
            <a:ext cx="4415610" cy="461665"/>
          </a:xfrm>
          <a:prstGeom prst="rect">
            <a:avLst/>
          </a:prstGeom>
          <a:noFill/>
        </p:spPr>
        <p:txBody>
          <a:bodyPr wrap="square" rtlCol="0">
            <a:spAutoFit/>
          </a:bodyPr>
          <a:lstStyle/>
          <a:p>
            <a:pPr algn="ctr"/>
            <a:r>
              <a:rPr lang="en-GB" sz="2400" dirty="0">
                <a:solidFill>
                  <a:srgbClr val="C00000"/>
                </a:solidFill>
                <a:latin typeface="Conformity" pitchFamily="2" charset="0"/>
              </a:rPr>
              <a:t>Much more generic!</a:t>
            </a:r>
          </a:p>
        </p:txBody>
      </p:sp>
      <p:sp>
        <p:nvSpPr>
          <p:cNvPr id="7" name="TextBox 6">
            <a:extLst>
              <a:ext uri="{FF2B5EF4-FFF2-40B4-BE49-F238E27FC236}">
                <a16:creationId xmlns:a16="http://schemas.microsoft.com/office/drawing/2014/main" id="{71D419B8-0B01-E747-B11F-B9B6D8757069}"/>
              </a:ext>
            </a:extLst>
          </p:cNvPr>
          <p:cNvSpPr txBox="1"/>
          <p:nvPr/>
        </p:nvSpPr>
        <p:spPr>
          <a:xfrm rot="21540000">
            <a:off x="3271705" y="6045298"/>
            <a:ext cx="5716302" cy="461665"/>
          </a:xfrm>
          <a:prstGeom prst="rect">
            <a:avLst/>
          </a:prstGeom>
          <a:noFill/>
        </p:spPr>
        <p:txBody>
          <a:bodyPr wrap="square" rtlCol="0">
            <a:spAutoFit/>
          </a:bodyPr>
          <a:lstStyle/>
          <a:p>
            <a:r>
              <a:rPr lang="en-GB" sz="2400" dirty="0">
                <a:solidFill>
                  <a:srgbClr val="C00000"/>
                </a:solidFill>
                <a:latin typeface="Conformity" pitchFamily="2" charset="0"/>
              </a:rPr>
              <a:t>Good for now – we'll revisit this design later.</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Functional design</a:t>
            </a:r>
          </a:p>
        </p:txBody>
      </p:sp>
      <p:grpSp>
        <p:nvGrpSpPr>
          <p:cNvPr id="23" name="Group 22"/>
          <p:cNvGrpSpPr/>
          <p:nvPr/>
        </p:nvGrpSpPr>
        <p:grpSpPr>
          <a:xfrm>
            <a:off x="609600" y="1371600"/>
            <a:ext cx="7696200" cy="1295400"/>
            <a:chOff x="609600" y="3733800"/>
            <a:chExt cx="7696200" cy="1295400"/>
          </a:xfrm>
        </p:grpSpPr>
        <p:sp>
          <p:nvSpPr>
            <p:cNvPr id="6" name="AutoShape 3"/>
            <p:cNvSpPr>
              <a:spLocks noChangeArrowheads="1"/>
            </p:cNvSpPr>
            <p:nvPr/>
          </p:nvSpPr>
          <p:spPr bwMode="auto">
            <a:xfrm>
              <a:off x="609600" y="4114800"/>
              <a:ext cx="1093788" cy="249237"/>
            </a:xfrm>
            <a:prstGeom prst="roundRect">
              <a:avLst>
                <a:gd name="adj" fmla="val 16667"/>
              </a:avLst>
            </a:prstGeom>
            <a:noFill/>
            <a:ln w="6350">
              <a:noFill/>
              <a:round/>
              <a:headEnd/>
              <a:tailEnd/>
            </a:ln>
            <a:effectLst/>
          </p:spPr>
          <p:txBody>
            <a:bodyPr vert="horz" wrap="square" lIns="18000" tIns="10800" rIns="18000" bIns="10800" numCol="1" anchor="t" anchorCtr="0" compatLnSpc="1">
              <a:prstTxWarp prst="textNoShape">
                <a:avLst/>
              </a:prstTxWarp>
            </a:bodyPr>
            <a:lstStyle/>
            <a:p>
              <a:pPr marL="0" marR="0" lvl="0" indent="0" algn="r" defTabSz="914400" rtl="0" eaLnBrk="1" fontAlgn="base" latinLnBrk="0" hangingPunct="1">
                <a:lnSpc>
                  <a:spcPct val="100000"/>
                </a:lnSpc>
                <a:spcBef>
                  <a:spcPct val="0"/>
                </a:spcBef>
                <a:spcAft>
                  <a:spcPts val="1000"/>
                </a:spcAft>
                <a:buClrTx/>
                <a:buSzTx/>
                <a:buFontTx/>
                <a:buNone/>
                <a:tabLst/>
              </a:pPr>
              <a:r>
                <a:rPr kumimoji="0" lang="en-GB" sz="1600" b="0" i="0" u="none" strike="noStrike" cap="none" normalizeH="0" baseline="0" dirty="0">
                  <a:ln>
                    <a:noFill/>
                  </a:ln>
                  <a:solidFill>
                    <a:schemeClr val="tx1"/>
                  </a:solidFill>
                  <a:effectLst/>
                  <a:latin typeface="Calibri" pitchFamily="34" charset="0"/>
                  <a:cs typeface="Arial" pitchFamily="34" charset="0"/>
                </a:rPr>
                <a:t>Request</a:t>
              </a: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cxnSp>
          <p:nvCxnSpPr>
            <p:cNvPr id="7" name="AutoShape 4"/>
            <p:cNvCxnSpPr>
              <a:cxnSpLocks noChangeShapeType="1"/>
              <a:stCxn id="12" idx="2"/>
            </p:cNvCxnSpPr>
            <p:nvPr/>
          </p:nvCxnSpPr>
          <p:spPr bwMode="auto">
            <a:xfrm rot="16200000" flipH="1">
              <a:off x="4914900" y="2476500"/>
              <a:ext cx="381000" cy="4267200"/>
            </a:xfrm>
            <a:prstGeom prst="curvedConnector2">
              <a:avLst/>
            </a:prstGeom>
            <a:noFill/>
            <a:ln w="19050">
              <a:solidFill>
                <a:srgbClr val="C00000"/>
              </a:solidFill>
              <a:round/>
              <a:headEnd/>
              <a:tailEnd type="triangle" w="med" len="med"/>
            </a:ln>
          </p:spPr>
        </p:cxnSp>
        <p:cxnSp>
          <p:nvCxnSpPr>
            <p:cNvPr id="8" name="AutoShape 5"/>
            <p:cNvCxnSpPr>
              <a:cxnSpLocks noChangeShapeType="1"/>
              <a:stCxn id="13" idx="2"/>
            </p:cNvCxnSpPr>
            <p:nvPr/>
          </p:nvCxnSpPr>
          <p:spPr bwMode="auto">
            <a:xfrm rot="16200000" flipH="1">
              <a:off x="5641578" y="3203178"/>
              <a:ext cx="381000" cy="2813844"/>
            </a:xfrm>
            <a:prstGeom prst="curvedConnector2">
              <a:avLst/>
            </a:prstGeom>
            <a:noFill/>
            <a:ln w="19050">
              <a:solidFill>
                <a:srgbClr val="C00000"/>
              </a:solidFill>
              <a:round/>
              <a:headEnd/>
              <a:tailEnd type="triangle" w="med" len="med"/>
            </a:ln>
          </p:spPr>
        </p:cxnSp>
        <p:sp>
          <p:nvSpPr>
            <p:cNvPr id="9" name="AutoShape 8"/>
            <p:cNvSpPr>
              <a:spLocks noChangeArrowheads="1"/>
            </p:cNvSpPr>
            <p:nvPr/>
          </p:nvSpPr>
          <p:spPr bwMode="auto">
            <a:xfrm>
              <a:off x="5410200" y="4419600"/>
              <a:ext cx="660400" cy="249237"/>
            </a:xfrm>
            <a:prstGeom prst="roundRect">
              <a:avLst>
                <a:gd name="adj" fmla="val 16667"/>
              </a:avLst>
            </a:prstGeom>
            <a:noFill/>
            <a:ln w="6350">
              <a:noFill/>
              <a:round/>
              <a:headEnd/>
              <a:tailEnd/>
            </a:ln>
            <a:effectLst/>
          </p:spPr>
          <p:txBody>
            <a:bodyPr vert="horz" wrap="square" lIns="18000" tIns="10800" rIns="18000" bIns="1080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GB" sz="1600" b="0" i="0" u="none" strike="noStrike" cap="none" normalizeH="0" baseline="0" dirty="0">
                  <a:ln>
                    <a:noFill/>
                  </a:ln>
                  <a:solidFill>
                    <a:schemeClr val="tx1"/>
                  </a:solidFill>
                  <a:effectLst/>
                  <a:latin typeface="Calibri" pitchFamily="34" charset="0"/>
                  <a:cs typeface="Arial" pitchFamily="34" charset="0"/>
                </a:rPr>
                <a:t>Errors</a:t>
              </a: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sp>
          <p:nvSpPr>
            <p:cNvPr id="10" name="AutoShape 9"/>
            <p:cNvSpPr>
              <a:spLocks noChangeArrowheads="1"/>
            </p:cNvSpPr>
            <p:nvPr/>
          </p:nvSpPr>
          <p:spPr bwMode="auto">
            <a:xfrm>
              <a:off x="7315200" y="4114800"/>
              <a:ext cx="990600" cy="381000"/>
            </a:xfrm>
            <a:prstGeom prst="roundRect">
              <a:avLst>
                <a:gd name="adj" fmla="val 16667"/>
              </a:avLst>
            </a:prstGeom>
            <a:noFill/>
            <a:ln w="6350">
              <a:noFill/>
              <a:round/>
              <a:headEnd/>
              <a:tailEnd/>
            </a:ln>
            <a:effectLst/>
          </p:spPr>
          <p:txBody>
            <a:bodyPr vert="horz" wrap="square" lIns="18000" tIns="10800" rIns="18000" bIns="10800" numCol="1" anchor="t" anchorCtr="0" compatLnSpc="1">
              <a:prstTxWarp prst="textNoShape">
                <a:avLst/>
              </a:prstTxWarp>
            </a:bodyPr>
            <a:lstStyle/>
            <a:p>
              <a:pPr marL="0" marR="0" lvl="0" indent="0" defTabSz="914400" rtl="0" eaLnBrk="1" fontAlgn="base" latinLnBrk="0" hangingPunct="1">
                <a:lnSpc>
                  <a:spcPct val="100000"/>
                </a:lnSpc>
                <a:spcBef>
                  <a:spcPct val="0"/>
                </a:spcBef>
                <a:spcAft>
                  <a:spcPts val="1000"/>
                </a:spcAft>
                <a:buClrTx/>
                <a:buSzTx/>
                <a:buFontTx/>
                <a:buNone/>
                <a:tabLst/>
              </a:pPr>
              <a:r>
                <a:rPr kumimoji="0" lang="en-GB" sz="1600" b="0" i="0" u="none" strike="noStrike" cap="none" normalizeH="0" baseline="0" dirty="0">
                  <a:ln>
                    <a:noFill/>
                  </a:ln>
                  <a:solidFill>
                    <a:schemeClr val="tx1"/>
                  </a:solidFill>
                  <a:effectLst/>
                  <a:latin typeface="Calibri" pitchFamily="34" charset="0"/>
                  <a:cs typeface="Arial" pitchFamily="34" charset="0"/>
                </a:rPr>
                <a:t>Success</a:t>
              </a: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cxnSp>
          <p:nvCxnSpPr>
            <p:cNvPr id="11" name="AutoShape 11"/>
            <p:cNvCxnSpPr>
              <a:cxnSpLocks noChangeShapeType="1"/>
              <a:stCxn id="14" idx="3"/>
            </p:cNvCxnSpPr>
            <p:nvPr/>
          </p:nvCxnSpPr>
          <p:spPr bwMode="auto">
            <a:xfrm>
              <a:off x="6629400" y="4267200"/>
              <a:ext cx="609600" cy="0"/>
            </a:xfrm>
            <a:prstGeom prst="straightConnector1">
              <a:avLst/>
            </a:prstGeom>
            <a:noFill/>
            <a:ln w="19050">
              <a:solidFill>
                <a:srgbClr val="00B050"/>
              </a:solidFill>
              <a:round/>
              <a:headEnd/>
              <a:tailEnd type="triangle" w="med" len="med"/>
            </a:ln>
          </p:spPr>
        </p:cxnSp>
        <p:sp>
          <p:nvSpPr>
            <p:cNvPr id="12" name="AutoShape 12"/>
            <p:cNvSpPr>
              <a:spLocks noChangeArrowheads="1"/>
            </p:cNvSpPr>
            <p:nvPr/>
          </p:nvSpPr>
          <p:spPr bwMode="auto">
            <a:xfrm>
              <a:off x="2438400" y="4114800"/>
              <a:ext cx="1066800" cy="304800"/>
            </a:xfrm>
            <a:prstGeom prst="roundRect">
              <a:avLst>
                <a:gd name="adj" fmla="val 16667"/>
              </a:avLst>
            </a:prstGeom>
            <a:solidFill>
              <a:srgbClr val="FFFFFF"/>
            </a:solidFill>
            <a:ln w="6350">
              <a:solidFill>
                <a:srgbClr val="000000"/>
              </a:solidFill>
              <a:round/>
              <a:headEnd/>
              <a:tailEnd/>
            </a:ln>
            <a:effectLst/>
          </p:spPr>
          <p:txBody>
            <a:bodyPr vert="horz" wrap="square" lIns="91440" tIns="10800" rIns="91440" bIns="1080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GB" sz="1600" b="0" i="0" u="none" strike="noStrike" cap="none" normalizeH="0" baseline="0" dirty="0">
                  <a:ln>
                    <a:noFill/>
                  </a:ln>
                  <a:solidFill>
                    <a:schemeClr val="tx1"/>
                  </a:solidFill>
                  <a:effectLst/>
                  <a:latin typeface="Calibri" pitchFamily="34" charset="0"/>
                  <a:cs typeface="Arial" pitchFamily="34" charset="0"/>
                </a:rPr>
                <a:t>Validate</a:t>
              </a: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sp>
          <p:nvSpPr>
            <p:cNvPr id="13" name="AutoShape 13"/>
            <p:cNvSpPr>
              <a:spLocks noChangeArrowheads="1"/>
            </p:cNvSpPr>
            <p:nvPr/>
          </p:nvSpPr>
          <p:spPr bwMode="auto">
            <a:xfrm>
              <a:off x="3810000" y="4114800"/>
              <a:ext cx="1230312" cy="304800"/>
            </a:xfrm>
            <a:prstGeom prst="roundRect">
              <a:avLst>
                <a:gd name="adj" fmla="val 16667"/>
              </a:avLst>
            </a:prstGeom>
            <a:solidFill>
              <a:srgbClr val="FFFFFF"/>
            </a:solidFill>
            <a:ln w="6350">
              <a:solidFill>
                <a:srgbClr val="000000"/>
              </a:solidFill>
              <a:round/>
              <a:headEnd/>
              <a:tailEnd/>
            </a:ln>
            <a:effectLst/>
          </p:spPr>
          <p:txBody>
            <a:bodyPr vert="horz" wrap="square" lIns="91440" tIns="10800" rIns="91440" bIns="1080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GB" sz="1600" b="0" i="0" u="none" strike="noStrike" cap="none" normalizeH="0" baseline="0" dirty="0">
                  <a:ln>
                    <a:noFill/>
                  </a:ln>
                  <a:solidFill>
                    <a:schemeClr val="tx1"/>
                  </a:solidFill>
                  <a:effectLst/>
                  <a:latin typeface="Calibri" pitchFamily="34" charset="0"/>
                  <a:cs typeface="Arial" pitchFamily="34" charset="0"/>
                </a:rPr>
                <a:t>Update</a:t>
              </a: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sp>
          <p:nvSpPr>
            <p:cNvPr id="14" name="AutoShape 14"/>
            <p:cNvSpPr>
              <a:spLocks noChangeArrowheads="1"/>
            </p:cNvSpPr>
            <p:nvPr/>
          </p:nvSpPr>
          <p:spPr bwMode="auto">
            <a:xfrm>
              <a:off x="5410200" y="4114800"/>
              <a:ext cx="1219200" cy="304800"/>
            </a:xfrm>
            <a:prstGeom prst="roundRect">
              <a:avLst>
                <a:gd name="adj" fmla="val 16667"/>
              </a:avLst>
            </a:prstGeom>
            <a:solidFill>
              <a:srgbClr val="FFFFFF"/>
            </a:solidFill>
            <a:ln w="6350">
              <a:solidFill>
                <a:srgbClr val="000000"/>
              </a:solidFill>
              <a:round/>
              <a:headEnd/>
              <a:tailEnd/>
            </a:ln>
            <a:effectLst/>
          </p:spPr>
          <p:txBody>
            <a:bodyPr vert="horz" wrap="square" lIns="91440" tIns="10800" rIns="91440" bIns="1080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GB" sz="1600" b="0" i="0" u="none" strike="noStrike" cap="none" normalizeH="0" baseline="0" dirty="0">
                  <a:ln>
                    <a:noFill/>
                  </a:ln>
                  <a:solidFill>
                    <a:schemeClr val="tx1"/>
                  </a:solidFill>
                  <a:effectLst/>
                  <a:latin typeface="Calibri" pitchFamily="34" charset="0"/>
                  <a:cs typeface="Arial" pitchFamily="34" charset="0"/>
                </a:rPr>
                <a:t>Send</a:t>
              </a: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cxnSp>
          <p:nvCxnSpPr>
            <p:cNvPr id="15" name="AutoShape 15"/>
            <p:cNvCxnSpPr>
              <a:cxnSpLocks noChangeShapeType="1"/>
              <a:stCxn id="12" idx="3"/>
              <a:endCxn id="13" idx="1"/>
            </p:cNvCxnSpPr>
            <p:nvPr/>
          </p:nvCxnSpPr>
          <p:spPr bwMode="auto">
            <a:xfrm>
              <a:off x="3505200" y="4267200"/>
              <a:ext cx="304800" cy="0"/>
            </a:xfrm>
            <a:prstGeom prst="straightConnector1">
              <a:avLst/>
            </a:prstGeom>
            <a:noFill/>
            <a:ln w="19050">
              <a:solidFill>
                <a:srgbClr val="00B050"/>
              </a:solidFill>
              <a:round/>
              <a:headEnd/>
              <a:tailEnd type="triangle" w="med" len="med"/>
            </a:ln>
          </p:spPr>
        </p:cxnSp>
        <p:cxnSp>
          <p:nvCxnSpPr>
            <p:cNvPr id="16" name="AutoShape 16"/>
            <p:cNvCxnSpPr>
              <a:cxnSpLocks noChangeShapeType="1"/>
              <a:stCxn id="13" idx="3"/>
              <a:endCxn id="14" idx="1"/>
            </p:cNvCxnSpPr>
            <p:nvPr/>
          </p:nvCxnSpPr>
          <p:spPr bwMode="auto">
            <a:xfrm>
              <a:off x="5040312" y="4267200"/>
              <a:ext cx="369888" cy="0"/>
            </a:xfrm>
            <a:prstGeom prst="straightConnector1">
              <a:avLst/>
            </a:prstGeom>
            <a:noFill/>
            <a:ln w="19050">
              <a:solidFill>
                <a:srgbClr val="00B050"/>
              </a:solidFill>
              <a:round/>
              <a:headEnd/>
              <a:tailEnd type="triangle" w="med" len="med"/>
            </a:ln>
          </p:spPr>
        </p:cxnSp>
        <p:cxnSp>
          <p:nvCxnSpPr>
            <p:cNvPr id="17" name="AutoShape 15"/>
            <p:cNvCxnSpPr>
              <a:cxnSpLocks noChangeShapeType="1"/>
              <a:endCxn id="12" idx="1"/>
            </p:cNvCxnSpPr>
            <p:nvPr/>
          </p:nvCxnSpPr>
          <p:spPr bwMode="auto">
            <a:xfrm>
              <a:off x="1752600" y="4267200"/>
              <a:ext cx="685800" cy="0"/>
            </a:xfrm>
            <a:prstGeom prst="straightConnector1">
              <a:avLst/>
            </a:prstGeom>
            <a:noFill/>
            <a:ln w="19050">
              <a:solidFill>
                <a:srgbClr val="00B050"/>
              </a:solidFill>
              <a:round/>
              <a:headEnd/>
              <a:tailEnd type="triangle" w="med" len="med"/>
            </a:ln>
          </p:spPr>
        </p:cxnSp>
        <p:cxnSp>
          <p:nvCxnSpPr>
            <p:cNvPr id="18" name="AutoShape 7"/>
            <p:cNvCxnSpPr>
              <a:cxnSpLocks noChangeShapeType="1"/>
              <a:stCxn id="14" idx="2"/>
            </p:cNvCxnSpPr>
            <p:nvPr/>
          </p:nvCxnSpPr>
          <p:spPr bwMode="auto">
            <a:xfrm rot="16200000" flipH="1">
              <a:off x="6438900" y="4000500"/>
              <a:ext cx="381000" cy="1219200"/>
            </a:xfrm>
            <a:prstGeom prst="curvedConnector2">
              <a:avLst/>
            </a:prstGeom>
            <a:noFill/>
            <a:ln w="19050">
              <a:solidFill>
                <a:srgbClr val="C00000"/>
              </a:solidFill>
              <a:round/>
              <a:headEnd/>
              <a:tailEnd type="triangle" w="med" len="med"/>
            </a:ln>
          </p:spPr>
        </p:cxnSp>
        <p:sp>
          <p:nvSpPr>
            <p:cNvPr id="19" name="AutoShape 9"/>
            <p:cNvSpPr>
              <a:spLocks noChangeArrowheads="1"/>
            </p:cNvSpPr>
            <p:nvPr/>
          </p:nvSpPr>
          <p:spPr bwMode="auto">
            <a:xfrm>
              <a:off x="7315200" y="4648200"/>
              <a:ext cx="990600" cy="304800"/>
            </a:xfrm>
            <a:prstGeom prst="roundRect">
              <a:avLst>
                <a:gd name="adj" fmla="val 16667"/>
              </a:avLst>
            </a:prstGeom>
            <a:noFill/>
            <a:ln w="6350">
              <a:noFill/>
              <a:round/>
              <a:headEnd/>
              <a:tailEnd/>
            </a:ln>
            <a:effectLst/>
          </p:spPr>
          <p:txBody>
            <a:bodyPr vert="horz" wrap="square" lIns="18000" tIns="10800" rIns="18000" bIns="10800" numCol="1" anchor="t" anchorCtr="0" compatLnSpc="1">
              <a:prstTxWarp prst="textNoShape">
                <a:avLst/>
              </a:prstTxWarp>
            </a:bodyPr>
            <a:lstStyle/>
            <a:p>
              <a:pPr marL="0" marR="0" lvl="0" indent="0" defTabSz="914400" rtl="0" eaLnBrk="1" fontAlgn="base" latinLnBrk="0" hangingPunct="1">
                <a:lnSpc>
                  <a:spcPct val="100000"/>
                </a:lnSpc>
                <a:spcBef>
                  <a:spcPct val="0"/>
                </a:spcBef>
                <a:spcAft>
                  <a:spcPts val="1000"/>
                </a:spcAft>
                <a:buClrTx/>
                <a:buSzTx/>
                <a:buFontTx/>
                <a:buNone/>
                <a:tabLst/>
              </a:pPr>
              <a:r>
                <a:rPr kumimoji="0" lang="en-GB" sz="1600" b="0" i="0" u="none" strike="noStrike" cap="none" normalizeH="0" baseline="0" dirty="0">
                  <a:ln>
                    <a:noFill/>
                  </a:ln>
                  <a:solidFill>
                    <a:schemeClr val="tx1"/>
                  </a:solidFill>
                  <a:effectLst/>
                  <a:latin typeface="Calibri" pitchFamily="34" charset="0"/>
                  <a:cs typeface="Arial" pitchFamily="34" charset="0"/>
                </a:rPr>
                <a:t>Failure</a:t>
              </a: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sp>
          <p:nvSpPr>
            <p:cNvPr id="5" name="AutoShape 12"/>
            <p:cNvSpPr>
              <a:spLocks noChangeArrowheads="1"/>
            </p:cNvSpPr>
            <p:nvPr/>
          </p:nvSpPr>
          <p:spPr bwMode="auto">
            <a:xfrm>
              <a:off x="2286000" y="3733800"/>
              <a:ext cx="4495800" cy="1295400"/>
            </a:xfrm>
            <a:prstGeom prst="roundRect">
              <a:avLst>
                <a:gd name="adj" fmla="val 16667"/>
              </a:avLst>
            </a:prstGeom>
            <a:solidFill>
              <a:srgbClr val="FFFFFF">
                <a:alpha val="30000"/>
              </a:srgbClr>
            </a:solidFill>
            <a:ln w="6350">
              <a:solidFill>
                <a:srgbClr val="000000"/>
              </a:solidFill>
              <a:round/>
              <a:headEnd/>
              <a:tailEnd/>
            </a:ln>
            <a:effectLst/>
          </p:spPr>
          <p:txBody>
            <a:bodyPr vert="horz" wrap="square" lIns="91440" tIns="10800" rIns="91440" bIns="1080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GB" sz="1600" b="0" i="0" u="none" strike="noStrike" cap="none" normalizeH="0" baseline="0" dirty="0">
                  <a:ln>
                    <a:noFill/>
                  </a:ln>
                  <a:solidFill>
                    <a:schemeClr val="tx1"/>
                  </a:solidFill>
                  <a:effectLst/>
                  <a:latin typeface="Calibri" pitchFamily="34" charset="0"/>
                  <a:cs typeface="Arial" pitchFamily="34" charset="0"/>
                </a:rPr>
                <a:t>A singl</a:t>
              </a:r>
              <a:r>
                <a:rPr lang="en-GB" sz="1600" dirty="0">
                  <a:latin typeface="Calibri" pitchFamily="34" charset="0"/>
                  <a:cs typeface="Arial" pitchFamily="34" charset="0"/>
                </a:rPr>
                <a:t>e function representing the use case</a:t>
              </a: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grpSp>
      <p:sp>
        <p:nvSpPr>
          <p:cNvPr id="24" name="TextBox 23"/>
          <p:cNvSpPr txBox="1"/>
          <p:nvPr/>
        </p:nvSpPr>
        <p:spPr>
          <a:xfrm>
            <a:off x="609600" y="3352800"/>
            <a:ext cx="8077200" cy="1938992"/>
          </a:xfrm>
          <a:prstGeom prst="rect">
            <a:avLst/>
          </a:prstGeom>
          <a:noFill/>
        </p:spPr>
        <p:txBody>
          <a:bodyPr wrap="square" rtlCol="0">
            <a:spAutoFit/>
          </a:bodyPr>
          <a:lstStyle/>
          <a:p>
            <a:pPr defTabSz="360000">
              <a:buFont typeface="Arial" pitchFamily="34" charset="0"/>
              <a:buChar char="•"/>
            </a:pPr>
            <a:r>
              <a:rPr lang="en-GB" sz="2000" dirty="0"/>
              <a:t>	Each use case will be equivalent to a single function</a:t>
            </a:r>
          </a:p>
          <a:p>
            <a:pPr defTabSz="360000">
              <a:buFont typeface="Arial" pitchFamily="34" charset="0"/>
              <a:buChar char="•"/>
            </a:pPr>
            <a:r>
              <a:rPr lang="en-GB" sz="2000" dirty="0"/>
              <a:t>	The function will return a sum type with two cases: </a:t>
            </a:r>
            <a:br>
              <a:rPr lang="en-GB" sz="2000" dirty="0"/>
            </a:br>
            <a:r>
              <a:rPr lang="en-GB" sz="2000" dirty="0"/>
              <a:t>		"Success" and "Failure".</a:t>
            </a:r>
          </a:p>
          <a:p>
            <a:pPr defTabSz="360000">
              <a:buFont typeface="Arial" pitchFamily="34" charset="0"/>
              <a:buChar char="•"/>
            </a:pPr>
            <a:r>
              <a:rPr lang="en-GB" sz="2000" dirty="0"/>
              <a:t>	The use case function will be built from a series of smaller functions,</a:t>
            </a:r>
            <a:br>
              <a:rPr lang="en-GB" sz="2000" dirty="0"/>
            </a:br>
            <a:r>
              <a:rPr lang="en-GB" sz="2000" dirty="0"/>
              <a:t>		each representing one step in a data flow.</a:t>
            </a:r>
          </a:p>
          <a:p>
            <a:pPr defTabSz="360000">
              <a:buFont typeface="Arial" pitchFamily="34" charset="0"/>
              <a:buChar char="•"/>
            </a:pPr>
            <a:r>
              <a:rPr lang="en-GB" sz="2000" dirty="0"/>
              <a:t>	The errors from each step will be combined into a single "failure" path.</a:t>
            </a:r>
          </a:p>
        </p:txBody>
      </p:sp>
      <p:sp>
        <p:nvSpPr>
          <p:cNvPr id="25" name="TextBox 24"/>
          <p:cNvSpPr txBox="1"/>
          <p:nvPr/>
        </p:nvSpPr>
        <p:spPr>
          <a:xfrm rot="21388261" flipH="1">
            <a:off x="4800600" y="5638800"/>
            <a:ext cx="3811357" cy="923330"/>
          </a:xfrm>
          <a:prstGeom prst="rect">
            <a:avLst/>
          </a:prstGeom>
          <a:noFill/>
        </p:spPr>
        <p:txBody>
          <a:bodyPr wrap="square" rtlCol="0">
            <a:spAutoFit/>
          </a:bodyPr>
          <a:lstStyle/>
          <a:p>
            <a:r>
              <a:rPr lang="en-GB" dirty="0">
                <a:solidFill>
                  <a:srgbClr val="C00000"/>
                </a:solidFill>
                <a:latin typeface="Conformity" pitchFamily="2" charset="0"/>
              </a:rPr>
              <a:t>But we haven't answered the question: </a:t>
            </a:r>
            <a:br>
              <a:rPr lang="en-GB" dirty="0">
                <a:solidFill>
                  <a:srgbClr val="C00000"/>
                </a:solidFill>
                <a:latin typeface="Conformity" pitchFamily="2" charset="0"/>
              </a:rPr>
            </a:br>
            <a:r>
              <a:rPr lang="en-GB" dirty="0">
                <a:solidFill>
                  <a:srgbClr val="C00000"/>
                </a:solidFill>
                <a:latin typeface="Conformity" pitchFamily="2" charset="0"/>
              </a:rPr>
              <a:t>How can you bypass downstream functions when an error happens?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build="p"/>
      <p:bldP spid="2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GB" dirty="0"/>
              <a:t>How do I work with errors </a:t>
            </a:r>
            <a:br>
              <a:rPr lang="en-GB" dirty="0"/>
            </a:br>
            <a:r>
              <a:rPr lang="en-GB" dirty="0"/>
              <a:t>in a functional way?</a:t>
            </a:r>
          </a:p>
        </p:txBody>
      </p:sp>
      <p:sp>
        <p:nvSpPr>
          <p:cNvPr id="6" name="Subtitle 5"/>
          <p:cNvSpPr>
            <a:spLocks noGrp="1"/>
          </p:cNvSpPr>
          <p:nvPr>
            <p:ph type="subTitle" idx="1"/>
          </p:nvPr>
        </p:nvSpPr>
        <p:spPr/>
        <p:txBody>
          <a:bodyPr/>
          <a:lstStyle/>
          <a:p>
            <a:endParaRPr lang="en-GB"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Monad</a:t>
            </a:r>
            <a:r>
              <a:rPr lang="en-GB" baseline="0" dirty="0"/>
              <a:t> dialog</a:t>
            </a:r>
            <a:endParaRPr lang="en-GB" dirty="0"/>
          </a:p>
        </p:txBody>
      </p:sp>
      <p:pic>
        <p:nvPicPr>
          <p:cNvPr id="4" name="Picture 3" descr="monad_chat01.PNG"/>
          <p:cNvPicPr>
            <a:picLocks noChangeAspect="1"/>
          </p:cNvPicPr>
          <p:nvPr/>
        </p:nvPicPr>
        <p:blipFill>
          <a:blip r:embed="rId2" cstate="print"/>
          <a:stretch>
            <a:fillRect/>
          </a:stretch>
        </p:blipFill>
        <p:spPr>
          <a:xfrm>
            <a:off x="2298578" y="0"/>
            <a:ext cx="4546844" cy="6858000"/>
          </a:xfrm>
          <a:prstGeom prst="rect">
            <a:avLst/>
          </a:prstGeom>
        </p:spPr>
      </p:pic>
      <p:pic>
        <p:nvPicPr>
          <p:cNvPr id="86018" name="Picture 2" descr="http://i.telegraph.co.uk/multimedia/archive/01211/brains-thiunderbir_1211873f.jpg"/>
          <p:cNvPicPr>
            <a:picLocks noChangeAspect="1" noChangeArrowheads="1"/>
          </p:cNvPicPr>
          <p:nvPr/>
        </p:nvPicPr>
        <p:blipFill>
          <a:blip r:embed="rId3" cstate="print"/>
          <a:srcRect/>
          <a:stretch>
            <a:fillRect/>
          </a:stretch>
        </p:blipFill>
        <p:spPr bwMode="auto">
          <a:xfrm>
            <a:off x="152400" y="304800"/>
            <a:ext cx="2095500" cy="2790825"/>
          </a:xfrm>
          <a:prstGeom prst="rect">
            <a:avLst/>
          </a:prstGeom>
          <a:noFill/>
        </p:spPr>
      </p:pic>
      <p:pic>
        <p:nvPicPr>
          <p:cNvPr id="86020" name="Picture 4" descr="http://www.oxfordtimes.co.uk/resources/images/564458.jpg?type=articlePortrait"/>
          <p:cNvPicPr>
            <a:picLocks noChangeAspect="1" noChangeArrowheads="1"/>
          </p:cNvPicPr>
          <p:nvPr/>
        </p:nvPicPr>
        <p:blipFill>
          <a:blip r:embed="rId4" cstate="print"/>
          <a:srcRect t="3791" b="14692"/>
          <a:stretch>
            <a:fillRect/>
          </a:stretch>
        </p:blipFill>
        <p:spPr bwMode="auto">
          <a:xfrm>
            <a:off x="7010400" y="152400"/>
            <a:ext cx="1910282" cy="3276600"/>
          </a:xfrm>
          <a:prstGeom prst="rect">
            <a:avLst/>
          </a:prstGeom>
          <a:noFill/>
        </p:spPr>
      </p:pic>
      <p:sp>
        <p:nvSpPr>
          <p:cNvPr id="8" name="TextBox 7"/>
          <p:cNvSpPr txBox="1"/>
          <p:nvPr/>
        </p:nvSpPr>
        <p:spPr>
          <a:xfrm rot="21540000">
            <a:off x="7018201" y="3447500"/>
            <a:ext cx="2123006" cy="338554"/>
          </a:xfrm>
          <a:prstGeom prst="rect">
            <a:avLst/>
          </a:prstGeom>
          <a:noFill/>
        </p:spPr>
        <p:txBody>
          <a:bodyPr wrap="square" rtlCol="0">
            <a:spAutoFit/>
          </a:bodyPr>
          <a:lstStyle/>
          <a:p>
            <a:r>
              <a:rPr lang="en-GB" sz="1600" dirty="0">
                <a:solidFill>
                  <a:srgbClr val="C00000"/>
                </a:solidFill>
                <a:latin typeface="Conformity" pitchFamily="2" charset="0"/>
              </a:rPr>
              <a:t>A bear of very little brain</a:t>
            </a:r>
          </a:p>
        </p:txBody>
      </p:sp>
      <p:sp>
        <p:nvSpPr>
          <p:cNvPr id="10" name="TextBox 9"/>
          <p:cNvSpPr txBox="1"/>
          <p:nvPr/>
        </p:nvSpPr>
        <p:spPr>
          <a:xfrm rot="21540000">
            <a:off x="155192" y="3142700"/>
            <a:ext cx="2123006" cy="338554"/>
          </a:xfrm>
          <a:prstGeom prst="rect">
            <a:avLst/>
          </a:prstGeom>
          <a:noFill/>
        </p:spPr>
        <p:txBody>
          <a:bodyPr wrap="square" rtlCol="0">
            <a:spAutoFit/>
          </a:bodyPr>
          <a:lstStyle/>
          <a:p>
            <a:r>
              <a:rPr lang="en-GB" sz="1600" dirty="0">
                <a:solidFill>
                  <a:srgbClr val="C00000"/>
                </a:solidFill>
                <a:latin typeface="Conformity" pitchFamily="2" charset="0"/>
              </a:rPr>
              <a:t>Very clever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60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602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pic>
        <p:nvPicPr>
          <p:cNvPr id="3" name="Picture 2" descr="monad_chat02.PNG"/>
          <p:cNvPicPr>
            <a:picLocks noChangeAspect="1"/>
          </p:cNvPicPr>
          <p:nvPr/>
        </p:nvPicPr>
        <p:blipFill>
          <a:blip r:embed="rId2" cstate="print"/>
          <a:stretch>
            <a:fillRect/>
          </a:stretch>
        </p:blipFill>
        <p:spPr>
          <a:xfrm>
            <a:off x="2295446" y="0"/>
            <a:ext cx="4553107" cy="6858000"/>
          </a:xfrm>
          <a:prstGeom prst="rect">
            <a:avLst/>
          </a:prstGeom>
        </p:spPr>
      </p:pic>
      <p:pic>
        <p:nvPicPr>
          <p:cNvPr id="4" name="Picture 2" descr="http://i.telegraph.co.uk/multimedia/archive/01211/brains-thiunderbir_1211873f.jpg"/>
          <p:cNvPicPr>
            <a:picLocks noChangeAspect="1" noChangeArrowheads="1"/>
          </p:cNvPicPr>
          <p:nvPr/>
        </p:nvPicPr>
        <p:blipFill>
          <a:blip r:embed="rId3" cstate="print"/>
          <a:srcRect/>
          <a:stretch>
            <a:fillRect/>
          </a:stretch>
        </p:blipFill>
        <p:spPr bwMode="auto">
          <a:xfrm>
            <a:off x="152400" y="304800"/>
            <a:ext cx="2095500" cy="2790825"/>
          </a:xfrm>
          <a:prstGeom prst="rect">
            <a:avLst/>
          </a:prstGeom>
          <a:noFill/>
        </p:spPr>
      </p:pic>
      <p:pic>
        <p:nvPicPr>
          <p:cNvPr id="5" name="Picture 4" descr="http://www.oxfordtimes.co.uk/resources/images/564458.jpg?type=articlePortrait"/>
          <p:cNvPicPr>
            <a:picLocks noChangeAspect="1" noChangeArrowheads="1"/>
          </p:cNvPicPr>
          <p:nvPr/>
        </p:nvPicPr>
        <p:blipFill>
          <a:blip r:embed="rId4" cstate="print"/>
          <a:srcRect t="3791" b="14692"/>
          <a:stretch>
            <a:fillRect/>
          </a:stretch>
        </p:blipFill>
        <p:spPr bwMode="auto">
          <a:xfrm>
            <a:off x="7010400" y="152400"/>
            <a:ext cx="1910282" cy="3276600"/>
          </a:xfrm>
          <a:prstGeom prst="rect">
            <a:avLst/>
          </a:prstGeom>
          <a:noFill/>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Overview</a:t>
            </a:r>
          </a:p>
        </p:txBody>
      </p:sp>
      <p:sp>
        <p:nvSpPr>
          <p:cNvPr id="5" name="TextBox 4"/>
          <p:cNvSpPr txBox="1"/>
          <p:nvPr/>
        </p:nvSpPr>
        <p:spPr>
          <a:xfrm>
            <a:off x="685800" y="1516082"/>
            <a:ext cx="8458200" cy="2677656"/>
          </a:xfrm>
          <a:prstGeom prst="rect">
            <a:avLst/>
          </a:prstGeom>
          <a:noFill/>
        </p:spPr>
        <p:txBody>
          <a:bodyPr wrap="square" rtlCol="0">
            <a:spAutoFit/>
          </a:bodyPr>
          <a:lstStyle/>
          <a:p>
            <a:r>
              <a:rPr lang="en-GB" sz="2800" dirty="0"/>
              <a:t>Topics covered:</a:t>
            </a:r>
          </a:p>
          <a:p>
            <a:pPr lvl="1" indent="-457200">
              <a:buFont typeface="Arial" pitchFamily="34" charset="0"/>
              <a:buChar char="•"/>
            </a:pPr>
            <a:r>
              <a:rPr lang="en-GB" sz="2800" dirty="0"/>
              <a:t>Happy path programming</a:t>
            </a:r>
          </a:p>
          <a:p>
            <a:pPr lvl="1" indent="-457200">
              <a:buFont typeface="Arial" pitchFamily="34" charset="0"/>
              <a:buChar char="•"/>
            </a:pPr>
            <a:r>
              <a:rPr lang="en-GB" sz="2800" dirty="0"/>
              <a:t>Straying from the happy path </a:t>
            </a:r>
          </a:p>
          <a:p>
            <a:pPr lvl="1" indent="-457200">
              <a:buFont typeface="Arial" pitchFamily="34" charset="0"/>
              <a:buChar char="•"/>
            </a:pPr>
            <a:r>
              <a:rPr lang="en-GB" sz="2800" dirty="0"/>
              <a:t>Introducing "Railway Oriented Programming"</a:t>
            </a:r>
          </a:p>
          <a:p>
            <a:pPr lvl="1" indent="-457200">
              <a:buFont typeface="Arial" pitchFamily="34" charset="0"/>
              <a:buChar char="•"/>
            </a:pPr>
            <a:r>
              <a:rPr lang="en-GB" sz="2800" dirty="0"/>
              <a:t>Using the model in practice</a:t>
            </a:r>
          </a:p>
          <a:p>
            <a:pPr lvl="1" indent="-457200">
              <a:buFont typeface="Arial" pitchFamily="34" charset="0"/>
              <a:buChar char="•"/>
            </a:pPr>
            <a:r>
              <a:rPr lang="en-GB" sz="2800" dirty="0"/>
              <a:t>Extending and improving the design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allAtOnce"/>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pic>
        <p:nvPicPr>
          <p:cNvPr id="3" name="Picture 2" descr="monad_chat03.PNG"/>
          <p:cNvPicPr>
            <a:picLocks noChangeAspect="1"/>
          </p:cNvPicPr>
          <p:nvPr/>
        </p:nvPicPr>
        <p:blipFill>
          <a:blip r:embed="rId2" cstate="print"/>
          <a:stretch>
            <a:fillRect/>
          </a:stretch>
        </p:blipFill>
        <p:spPr>
          <a:xfrm>
            <a:off x="2295446" y="0"/>
            <a:ext cx="4553107" cy="6858000"/>
          </a:xfrm>
          <a:prstGeom prst="rect">
            <a:avLst/>
          </a:prstGeom>
        </p:spPr>
      </p:pic>
      <p:pic>
        <p:nvPicPr>
          <p:cNvPr id="4" name="Picture 2" descr="http://i.telegraph.co.uk/multimedia/archive/01211/brains-thiunderbir_1211873f.jpg"/>
          <p:cNvPicPr>
            <a:picLocks noChangeAspect="1" noChangeArrowheads="1"/>
          </p:cNvPicPr>
          <p:nvPr/>
        </p:nvPicPr>
        <p:blipFill>
          <a:blip r:embed="rId3" cstate="print"/>
          <a:srcRect/>
          <a:stretch>
            <a:fillRect/>
          </a:stretch>
        </p:blipFill>
        <p:spPr bwMode="auto">
          <a:xfrm>
            <a:off x="152400" y="304800"/>
            <a:ext cx="2095500" cy="2790825"/>
          </a:xfrm>
          <a:prstGeom prst="rect">
            <a:avLst/>
          </a:prstGeom>
          <a:noFill/>
        </p:spPr>
      </p:pic>
      <p:pic>
        <p:nvPicPr>
          <p:cNvPr id="5" name="Picture 4" descr="http://www.oxfordtimes.co.uk/resources/images/564458.jpg?type=articlePortrait"/>
          <p:cNvPicPr>
            <a:picLocks noChangeAspect="1" noChangeArrowheads="1"/>
          </p:cNvPicPr>
          <p:nvPr/>
        </p:nvPicPr>
        <p:blipFill>
          <a:blip r:embed="rId4" cstate="print"/>
          <a:srcRect t="3791" b="14692"/>
          <a:stretch>
            <a:fillRect/>
          </a:stretch>
        </p:blipFill>
        <p:spPr bwMode="auto">
          <a:xfrm>
            <a:off x="7010400" y="152400"/>
            <a:ext cx="1910282" cy="3276600"/>
          </a:xfrm>
          <a:prstGeom prst="rect">
            <a:avLst/>
          </a:prstGeom>
          <a:noFill/>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pic>
        <p:nvPicPr>
          <p:cNvPr id="3" name="Picture 2" descr="monad_chat04.PNG"/>
          <p:cNvPicPr>
            <a:picLocks noChangeAspect="1"/>
          </p:cNvPicPr>
          <p:nvPr/>
        </p:nvPicPr>
        <p:blipFill>
          <a:blip r:embed="rId2" cstate="print"/>
          <a:stretch>
            <a:fillRect/>
          </a:stretch>
        </p:blipFill>
        <p:spPr>
          <a:xfrm>
            <a:off x="2295446" y="0"/>
            <a:ext cx="4553107" cy="6858000"/>
          </a:xfrm>
          <a:prstGeom prst="rect">
            <a:avLst/>
          </a:prstGeom>
        </p:spPr>
      </p:pic>
      <p:pic>
        <p:nvPicPr>
          <p:cNvPr id="4" name="Picture 2" descr="http://i.telegraph.co.uk/multimedia/archive/01211/brains-thiunderbir_1211873f.jpg"/>
          <p:cNvPicPr>
            <a:picLocks noChangeAspect="1" noChangeArrowheads="1"/>
          </p:cNvPicPr>
          <p:nvPr/>
        </p:nvPicPr>
        <p:blipFill>
          <a:blip r:embed="rId3" cstate="print"/>
          <a:srcRect/>
          <a:stretch>
            <a:fillRect/>
          </a:stretch>
        </p:blipFill>
        <p:spPr bwMode="auto">
          <a:xfrm>
            <a:off x="152400" y="304800"/>
            <a:ext cx="2095500" cy="2790825"/>
          </a:xfrm>
          <a:prstGeom prst="rect">
            <a:avLst/>
          </a:prstGeom>
          <a:noFill/>
        </p:spPr>
      </p:pic>
      <p:pic>
        <p:nvPicPr>
          <p:cNvPr id="5" name="Picture 4" descr="http://www.oxfordtimes.co.uk/resources/images/564458.jpg?type=articlePortrait"/>
          <p:cNvPicPr>
            <a:picLocks noChangeAspect="1" noChangeArrowheads="1"/>
          </p:cNvPicPr>
          <p:nvPr/>
        </p:nvPicPr>
        <p:blipFill>
          <a:blip r:embed="rId4" cstate="print"/>
          <a:srcRect t="3791" b="14692"/>
          <a:stretch>
            <a:fillRect/>
          </a:stretch>
        </p:blipFill>
        <p:spPr bwMode="auto">
          <a:xfrm>
            <a:off x="7010400" y="152400"/>
            <a:ext cx="1910282" cy="3276600"/>
          </a:xfrm>
          <a:prstGeom prst="rect">
            <a:avLst/>
          </a:prstGeom>
          <a:noFill/>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pic>
        <p:nvPicPr>
          <p:cNvPr id="3" name="Picture 2" descr="monad_chat05.PNG"/>
          <p:cNvPicPr>
            <a:picLocks noChangeAspect="1"/>
          </p:cNvPicPr>
          <p:nvPr/>
        </p:nvPicPr>
        <p:blipFill>
          <a:blip r:embed="rId2" cstate="print"/>
          <a:stretch>
            <a:fillRect/>
          </a:stretch>
        </p:blipFill>
        <p:spPr>
          <a:xfrm>
            <a:off x="2295446" y="0"/>
            <a:ext cx="4553107" cy="6858000"/>
          </a:xfrm>
          <a:prstGeom prst="rect">
            <a:avLst/>
          </a:prstGeom>
        </p:spPr>
      </p:pic>
      <p:pic>
        <p:nvPicPr>
          <p:cNvPr id="4" name="Picture 2" descr="http://i.telegraph.co.uk/multimedia/archive/01211/brains-thiunderbir_1211873f.jpg"/>
          <p:cNvPicPr>
            <a:picLocks noChangeAspect="1" noChangeArrowheads="1"/>
          </p:cNvPicPr>
          <p:nvPr/>
        </p:nvPicPr>
        <p:blipFill>
          <a:blip r:embed="rId3" cstate="print"/>
          <a:srcRect/>
          <a:stretch>
            <a:fillRect/>
          </a:stretch>
        </p:blipFill>
        <p:spPr bwMode="auto">
          <a:xfrm>
            <a:off x="152400" y="304800"/>
            <a:ext cx="2095500" cy="2790825"/>
          </a:xfrm>
          <a:prstGeom prst="rect">
            <a:avLst/>
          </a:prstGeom>
          <a:noFill/>
        </p:spPr>
      </p:pic>
      <p:pic>
        <p:nvPicPr>
          <p:cNvPr id="5" name="Picture 4" descr="http://www.oxfordtimes.co.uk/resources/images/564458.jpg?type=articlePortrait"/>
          <p:cNvPicPr>
            <a:picLocks noChangeAspect="1" noChangeArrowheads="1"/>
          </p:cNvPicPr>
          <p:nvPr/>
        </p:nvPicPr>
        <p:blipFill>
          <a:blip r:embed="rId4" cstate="print"/>
          <a:srcRect t="3791" b="14692"/>
          <a:stretch>
            <a:fillRect/>
          </a:stretch>
        </p:blipFill>
        <p:spPr bwMode="auto">
          <a:xfrm>
            <a:off x="7010400" y="152400"/>
            <a:ext cx="1910282" cy="3276600"/>
          </a:xfrm>
          <a:prstGeom prst="rect">
            <a:avLst/>
          </a:prstGeom>
          <a:noFill/>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pic>
        <p:nvPicPr>
          <p:cNvPr id="3" name="Picture 2" descr="monad_chat06.PNG"/>
          <p:cNvPicPr>
            <a:picLocks noChangeAspect="1"/>
          </p:cNvPicPr>
          <p:nvPr/>
        </p:nvPicPr>
        <p:blipFill>
          <a:blip r:embed="rId2" cstate="print"/>
          <a:stretch>
            <a:fillRect/>
          </a:stretch>
        </p:blipFill>
        <p:spPr>
          <a:xfrm>
            <a:off x="2298578" y="0"/>
            <a:ext cx="4546844" cy="6858000"/>
          </a:xfrm>
          <a:prstGeom prst="rect">
            <a:avLst/>
          </a:prstGeom>
        </p:spPr>
      </p:pic>
      <p:pic>
        <p:nvPicPr>
          <p:cNvPr id="4" name="Picture 2" descr="http://i.telegraph.co.uk/multimedia/archive/01211/brains-thiunderbir_1211873f.jpg"/>
          <p:cNvPicPr>
            <a:picLocks noChangeAspect="1" noChangeArrowheads="1"/>
          </p:cNvPicPr>
          <p:nvPr/>
        </p:nvPicPr>
        <p:blipFill>
          <a:blip r:embed="rId3" cstate="print"/>
          <a:srcRect/>
          <a:stretch>
            <a:fillRect/>
          </a:stretch>
        </p:blipFill>
        <p:spPr bwMode="auto">
          <a:xfrm>
            <a:off x="152400" y="304800"/>
            <a:ext cx="2095500" cy="2790825"/>
          </a:xfrm>
          <a:prstGeom prst="rect">
            <a:avLst/>
          </a:prstGeom>
          <a:noFill/>
        </p:spPr>
      </p:pic>
      <p:pic>
        <p:nvPicPr>
          <p:cNvPr id="5" name="Picture 4" descr="http://www.oxfordtimes.co.uk/resources/images/564458.jpg?type=articlePortrait"/>
          <p:cNvPicPr>
            <a:picLocks noChangeAspect="1" noChangeArrowheads="1"/>
          </p:cNvPicPr>
          <p:nvPr/>
        </p:nvPicPr>
        <p:blipFill>
          <a:blip r:embed="rId4" cstate="print"/>
          <a:srcRect t="3791" b="14692"/>
          <a:stretch>
            <a:fillRect/>
          </a:stretch>
        </p:blipFill>
        <p:spPr bwMode="auto">
          <a:xfrm>
            <a:off x="7010400" y="152400"/>
            <a:ext cx="1910282" cy="3276600"/>
          </a:xfrm>
          <a:prstGeom prst="rect">
            <a:avLst/>
          </a:prstGeom>
          <a:noFill/>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pic>
        <p:nvPicPr>
          <p:cNvPr id="3" name="Picture 2" descr="monad_chat07.PNG"/>
          <p:cNvPicPr>
            <a:picLocks noChangeAspect="1"/>
          </p:cNvPicPr>
          <p:nvPr/>
        </p:nvPicPr>
        <p:blipFill>
          <a:blip r:embed="rId2" cstate="print"/>
          <a:stretch>
            <a:fillRect/>
          </a:stretch>
        </p:blipFill>
        <p:spPr>
          <a:xfrm>
            <a:off x="2298578" y="0"/>
            <a:ext cx="4546844" cy="6858000"/>
          </a:xfrm>
          <a:prstGeom prst="rect">
            <a:avLst/>
          </a:prstGeom>
        </p:spPr>
      </p:pic>
      <p:pic>
        <p:nvPicPr>
          <p:cNvPr id="4" name="Picture 2" descr="http://i.telegraph.co.uk/multimedia/archive/01211/brains-thiunderbir_1211873f.jpg"/>
          <p:cNvPicPr>
            <a:picLocks noChangeAspect="1" noChangeArrowheads="1"/>
          </p:cNvPicPr>
          <p:nvPr/>
        </p:nvPicPr>
        <p:blipFill>
          <a:blip r:embed="rId3" cstate="print"/>
          <a:srcRect/>
          <a:stretch>
            <a:fillRect/>
          </a:stretch>
        </p:blipFill>
        <p:spPr bwMode="auto">
          <a:xfrm>
            <a:off x="152400" y="304800"/>
            <a:ext cx="2095500" cy="2790825"/>
          </a:xfrm>
          <a:prstGeom prst="rect">
            <a:avLst/>
          </a:prstGeom>
          <a:noFill/>
        </p:spPr>
      </p:pic>
      <p:pic>
        <p:nvPicPr>
          <p:cNvPr id="5" name="Picture 4" descr="http://www.oxfordtimes.co.uk/resources/images/564458.jpg?type=articlePortrait"/>
          <p:cNvPicPr>
            <a:picLocks noChangeAspect="1" noChangeArrowheads="1"/>
          </p:cNvPicPr>
          <p:nvPr/>
        </p:nvPicPr>
        <p:blipFill>
          <a:blip r:embed="rId4" cstate="print"/>
          <a:srcRect t="3791" b="14692"/>
          <a:stretch>
            <a:fillRect/>
          </a:stretch>
        </p:blipFill>
        <p:spPr bwMode="auto">
          <a:xfrm>
            <a:off x="7010400" y="152400"/>
            <a:ext cx="1910282" cy="3276600"/>
          </a:xfrm>
          <a:prstGeom prst="rect">
            <a:avLst/>
          </a:prstGeom>
          <a:noFill/>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pic>
        <p:nvPicPr>
          <p:cNvPr id="3" name="Picture 2" descr="monad_chat08.PNG"/>
          <p:cNvPicPr>
            <a:picLocks noChangeAspect="1"/>
          </p:cNvPicPr>
          <p:nvPr/>
        </p:nvPicPr>
        <p:blipFill>
          <a:blip r:embed="rId2" cstate="print"/>
          <a:stretch>
            <a:fillRect/>
          </a:stretch>
        </p:blipFill>
        <p:spPr>
          <a:xfrm>
            <a:off x="2298578" y="0"/>
            <a:ext cx="4546844" cy="6858000"/>
          </a:xfrm>
          <a:prstGeom prst="rect">
            <a:avLst/>
          </a:prstGeom>
        </p:spPr>
      </p:pic>
      <p:pic>
        <p:nvPicPr>
          <p:cNvPr id="4" name="Picture 2" descr="http://i.telegraph.co.uk/multimedia/archive/01211/brains-thiunderbir_1211873f.jpg"/>
          <p:cNvPicPr>
            <a:picLocks noChangeAspect="1" noChangeArrowheads="1"/>
          </p:cNvPicPr>
          <p:nvPr/>
        </p:nvPicPr>
        <p:blipFill>
          <a:blip r:embed="rId3" cstate="print"/>
          <a:srcRect/>
          <a:stretch>
            <a:fillRect/>
          </a:stretch>
        </p:blipFill>
        <p:spPr bwMode="auto">
          <a:xfrm>
            <a:off x="152400" y="304800"/>
            <a:ext cx="2095500" cy="2790825"/>
          </a:xfrm>
          <a:prstGeom prst="rect">
            <a:avLst/>
          </a:prstGeom>
          <a:noFill/>
        </p:spPr>
      </p:pic>
      <p:pic>
        <p:nvPicPr>
          <p:cNvPr id="5" name="Picture 4" descr="http://www.oxfordtimes.co.uk/resources/images/564458.jpg?type=articlePortrait"/>
          <p:cNvPicPr>
            <a:picLocks noChangeAspect="1" noChangeArrowheads="1"/>
          </p:cNvPicPr>
          <p:nvPr/>
        </p:nvPicPr>
        <p:blipFill>
          <a:blip r:embed="rId4" cstate="print"/>
          <a:srcRect t="3791" b="14692"/>
          <a:stretch>
            <a:fillRect/>
          </a:stretch>
        </p:blipFill>
        <p:spPr bwMode="auto">
          <a:xfrm>
            <a:off x="7010400" y="152400"/>
            <a:ext cx="1910282" cy="3276600"/>
          </a:xfrm>
          <a:prstGeom prst="rect">
            <a:avLst/>
          </a:prstGeom>
          <a:noFill/>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pic>
        <p:nvPicPr>
          <p:cNvPr id="3" name="Picture 2" descr="monad_chat09.PNG"/>
          <p:cNvPicPr>
            <a:picLocks noChangeAspect="1"/>
          </p:cNvPicPr>
          <p:nvPr/>
        </p:nvPicPr>
        <p:blipFill>
          <a:blip r:embed="rId2" cstate="print"/>
          <a:stretch>
            <a:fillRect/>
          </a:stretch>
        </p:blipFill>
        <p:spPr>
          <a:xfrm>
            <a:off x="2298578" y="0"/>
            <a:ext cx="4546844" cy="6858000"/>
          </a:xfrm>
          <a:prstGeom prst="rect">
            <a:avLst/>
          </a:prstGeom>
        </p:spPr>
      </p:pic>
      <p:pic>
        <p:nvPicPr>
          <p:cNvPr id="4" name="Picture 2" descr="http://i.telegraph.co.uk/multimedia/archive/01211/brains-thiunderbir_1211873f.jpg"/>
          <p:cNvPicPr>
            <a:picLocks noChangeAspect="1" noChangeArrowheads="1"/>
          </p:cNvPicPr>
          <p:nvPr/>
        </p:nvPicPr>
        <p:blipFill>
          <a:blip r:embed="rId3" cstate="print"/>
          <a:srcRect/>
          <a:stretch>
            <a:fillRect/>
          </a:stretch>
        </p:blipFill>
        <p:spPr bwMode="auto">
          <a:xfrm>
            <a:off x="152400" y="304800"/>
            <a:ext cx="2095500" cy="2790825"/>
          </a:xfrm>
          <a:prstGeom prst="rect">
            <a:avLst/>
          </a:prstGeom>
          <a:noFill/>
        </p:spPr>
      </p:pic>
      <p:pic>
        <p:nvPicPr>
          <p:cNvPr id="5" name="Picture 4" descr="http://www.oxfordtimes.co.uk/resources/images/564458.jpg?type=articlePortrait"/>
          <p:cNvPicPr>
            <a:picLocks noChangeAspect="1" noChangeArrowheads="1"/>
          </p:cNvPicPr>
          <p:nvPr/>
        </p:nvPicPr>
        <p:blipFill>
          <a:blip r:embed="rId4" cstate="print"/>
          <a:srcRect t="3791" b="14692"/>
          <a:stretch>
            <a:fillRect/>
          </a:stretch>
        </p:blipFill>
        <p:spPr bwMode="auto">
          <a:xfrm>
            <a:off x="7010400" y="152400"/>
            <a:ext cx="1910282" cy="3276600"/>
          </a:xfrm>
          <a:prstGeom prst="rect">
            <a:avLst/>
          </a:prstGeom>
          <a:noFill/>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pic>
        <p:nvPicPr>
          <p:cNvPr id="3" name="Picture 2" descr="monad_chat10.PNG"/>
          <p:cNvPicPr>
            <a:picLocks noChangeAspect="1"/>
          </p:cNvPicPr>
          <p:nvPr/>
        </p:nvPicPr>
        <p:blipFill>
          <a:blip r:embed="rId2" cstate="print"/>
          <a:stretch>
            <a:fillRect/>
          </a:stretch>
        </p:blipFill>
        <p:spPr>
          <a:xfrm>
            <a:off x="2298578" y="0"/>
            <a:ext cx="4546844" cy="6858000"/>
          </a:xfrm>
          <a:prstGeom prst="rect">
            <a:avLst/>
          </a:prstGeom>
        </p:spPr>
      </p:pic>
      <p:pic>
        <p:nvPicPr>
          <p:cNvPr id="4" name="Picture 2" descr="http://i.telegraph.co.uk/multimedia/archive/01211/brains-thiunderbir_1211873f.jpg"/>
          <p:cNvPicPr>
            <a:picLocks noChangeAspect="1" noChangeArrowheads="1"/>
          </p:cNvPicPr>
          <p:nvPr/>
        </p:nvPicPr>
        <p:blipFill>
          <a:blip r:embed="rId3" cstate="print"/>
          <a:srcRect/>
          <a:stretch>
            <a:fillRect/>
          </a:stretch>
        </p:blipFill>
        <p:spPr bwMode="auto">
          <a:xfrm>
            <a:off x="152400" y="304800"/>
            <a:ext cx="2095500" cy="2790825"/>
          </a:xfrm>
          <a:prstGeom prst="rect">
            <a:avLst/>
          </a:prstGeom>
          <a:noFill/>
        </p:spPr>
      </p:pic>
      <p:pic>
        <p:nvPicPr>
          <p:cNvPr id="5" name="Picture 4" descr="http://www.oxfordtimes.co.uk/resources/images/564458.jpg?type=articlePortrait"/>
          <p:cNvPicPr>
            <a:picLocks noChangeAspect="1" noChangeArrowheads="1"/>
          </p:cNvPicPr>
          <p:nvPr/>
        </p:nvPicPr>
        <p:blipFill>
          <a:blip r:embed="rId4" cstate="print"/>
          <a:srcRect t="3791" b="14692"/>
          <a:stretch>
            <a:fillRect/>
          </a:stretch>
        </p:blipFill>
        <p:spPr bwMode="auto">
          <a:xfrm>
            <a:off x="7010400" y="152400"/>
            <a:ext cx="1910282" cy="3276600"/>
          </a:xfrm>
          <a:prstGeom prst="rect">
            <a:avLst/>
          </a:prstGeom>
          <a:noFill/>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pic>
        <p:nvPicPr>
          <p:cNvPr id="3" name="Picture 2" descr="monad_chat11.PNG"/>
          <p:cNvPicPr>
            <a:picLocks noChangeAspect="1"/>
          </p:cNvPicPr>
          <p:nvPr/>
        </p:nvPicPr>
        <p:blipFill>
          <a:blip r:embed="rId2" cstate="print"/>
          <a:stretch>
            <a:fillRect/>
          </a:stretch>
        </p:blipFill>
        <p:spPr>
          <a:xfrm>
            <a:off x="2298578" y="0"/>
            <a:ext cx="4546844" cy="6858000"/>
          </a:xfrm>
          <a:prstGeom prst="rect">
            <a:avLst/>
          </a:prstGeom>
        </p:spPr>
      </p:pic>
      <p:pic>
        <p:nvPicPr>
          <p:cNvPr id="4" name="Picture 2" descr="http://i.telegraph.co.uk/multimedia/archive/01211/brains-thiunderbir_1211873f.jpg"/>
          <p:cNvPicPr>
            <a:picLocks noChangeAspect="1" noChangeArrowheads="1"/>
          </p:cNvPicPr>
          <p:nvPr/>
        </p:nvPicPr>
        <p:blipFill>
          <a:blip r:embed="rId3" cstate="print"/>
          <a:srcRect/>
          <a:stretch>
            <a:fillRect/>
          </a:stretch>
        </p:blipFill>
        <p:spPr bwMode="auto">
          <a:xfrm>
            <a:off x="152400" y="304800"/>
            <a:ext cx="2095500" cy="2790825"/>
          </a:xfrm>
          <a:prstGeom prst="rect">
            <a:avLst/>
          </a:prstGeom>
          <a:noFill/>
        </p:spPr>
      </p:pic>
      <p:pic>
        <p:nvPicPr>
          <p:cNvPr id="5" name="Picture 4" descr="http://www.oxfordtimes.co.uk/resources/images/564458.jpg?type=articlePortrait"/>
          <p:cNvPicPr>
            <a:picLocks noChangeAspect="1" noChangeArrowheads="1"/>
          </p:cNvPicPr>
          <p:nvPr/>
        </p:nvPicPr>
        <p:blipFill>
          <a:blip r:embed="rId4" cstate="print"/>
          <a:srcRect t="3791" b="14692"/>
          <a:stretch>
            <a:fillRect/>
          </a:stretch>
        </p:blipFill>
        <p:spPr bwMode="auto">
          <a:xfrm>
            <a:off x="7010400" y="152400"/>
            <a:ext cx="1910282" cy="3276600"/>
          </a:xfrm>
          <a:prstGeom prst="rect">
            <a:avLst/>
          </a:prstGeom>
          <a:noFill/>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pic>
        <p:nvPicPr>
          <p:cNvPr id="3" name="Picture 2" descr="monad_chat12.PNG"/>
          <p:cNvPicPr>
            <a:picLocks noChangeAspect="1"/>
          </p:cNvPicPr>
          <p:nvPr/>
        </p:nvPicPr>
        <p:blipFill>
          <a:blip r:embed="rId2" cstate="print"/>
          <a:stretch>
            <a:fillRect/>
          </a:stretch>
        </p:blipFill>
        <p:spPr>
          <a:xfrm>
            <a:off x="2298578" y="0"/>
            <a:ext cx="4546844" cy="6858000"/>
          </a:xfrm>
          <a:prstGeom prst="rect">
            <a:avLst/>
          </a:prstGeom>
        </p:spPr>
      </p:pic>
      <p:pic>
        <p:nvPicPr>
          <p:cNvPr id="4" name="Picture 2" descr="http://i.telegraph.co.uk/multimedia/archive/01211/brains-thiunderbir_1211873f.jpg"/>
          <p:cNvPicPr>
            <a:picLocks noChangeAspect="1" noChangeArrowheads="1"/>
          </p:cNvPicPr>
          <p:nvPr/>
        </p:nvPicPr>
        <p:blipFill>
          <a:blip r:embed="rId3" cstate="print"/>
          <a:srcRect/>
          <a:stretch>
            <a:fillRect/>
          </a:stretch>
        </p:blipFill>
        <p:spPr bwMode="auto">
          <a:xfrm>
            <a:off x="152400" y="304800"/>
            <a:ext cx="2095500" cy="2790825"/>
          </a:xfrm>
          <a:prstGeom prst="rect">
            <a:avLst/>
          </a:prstGeom>
          <a:noFill/>
        </p:spPr>
      </p:pic>
      <p:pic>
        <p:nvPicPr>
          <p:cNvPr id="5" name="Picture 4" descr="http://www.oxfordtimes.co.uk/resources/images/564458.jpg?type=articlePortrait"/>
          <p:cNvPicPr>
            <a:picLocks noChangeAspect="1" noChangeArrowheads="1"/>
          </p:cNvPicPr>
          <p:nvPr/>
        </p:nvPicPr>
        <p:blipFill>
          <a:blip r:embed="rId4" cstate="print"/>
          <a:srcRect t="3791" b="14692"/>
          <a:stretch>
            <a:fillRect/>
          </a:stretch>
        </p:blipFill>
        <p:spPr bwMode="auto">
          <a:xfrm>
            <a:off x="7010400" y="152400"/>
            <a:ext cx="1910282" cy="3276600"/>
          </a:xfrm>
          <a:prstGeom prst="rect">
            <a:avLst/>
          </a:prstGeom>
          <a:noFill/>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GB" dirty="0"/>
              <a:t>Happy path programming</a:t>
            </a:r>
          </a:p>
        </p:txBody>
      </p:sp>
      <p:sp>
        <p:nvSpPr>
          <p:cNvPr id="5" name="Subtitle 4"/>
          <p:cNvSpPr>
            <a:spLocks noGrp="1"/>
          </p:cNvSpPr>
          <p:nvPr>
            <p:ph type="subTitle" idx="1"/>
          </p:nvPr>
        </p:nvSpPr>
        <p:spPr/>
        <p:txBody>
          <a:bodyPr/>
          <a:lstStyle/>
          <a:p>
            <a:r>
              <a:rPr lang="en-GB" dirty="0"/>
              <a:t>Implementing a simple use case</a:t>
            </a:r>
          </a:p>
        </p:txBody>
      </p:sp>
      <p:pic>
        <p:nvPicPr>
          <p:cNvPr id="3074" name="Picture 2" descr="http://babblingbuddha.emeraldcity.bc.ca/wp-content/uploads/2011/01/happy-face-istock-4561.jpg"/>
          <p:cNvPicPr>
            <a:picLocks noChangeAspect="1" noChangeArrowheads="1"/>
          </p:cNvPicPr>
          <p:nvPr/>
        </p:nvPicPr>
        <p:blipFill>
          <a:blip r:embed="rId3" cstate="print"/>
          <a:srcRect/>
          <a:stretch>
            <a:fillRect/>
          </a:stretch>
        </p:blipFill>
        <p:spPr bwMode="auto">
          <a:xfrm>
            <a:off x="6934200" y="4648200"/>
            <a:ext cx="1588957" cy="1524000"/>
          </a:xfrm>
          <a:prstGeom prst="rect">
            <a:avLst/>
          </a:prstGeom>
          <a:noFill/>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pic>
        <p:nvPicPr>
          <p:cNvPr id="3" name="Picture 2" descr="monad_chat13.PNG"/>
          <p:cNvPicPr>
            <a:picLocks noChangeAspect="1"/>
          </p:cNvPicPr>
          <p:nvPr/>
        </p:nvPicPr>
        <p:blipFill>
          <a:blip r:embed="rId2" cstate="print"/>
          <a:stretch>
            <a:fillRect/>
          </a:stretch>
        </p:blipFill>
        <p:spPr>
          <a:xfrm>
            <a:off x="2295446" y="0"/>
            <a:ext cx="4553107" cy="6858000"/>
          </a:xfrm>
          <a:prstGeom prst="rect">
            <a:avLst/>
          </a:prstGeom>
        </p:spPr>
      </p:pic>
      <p:pic>
        <p:nvPicPr>
          <p:cNvPr id="4" name="Picture 2" descr="http://i.telegraph.co.uk/multimedia/archive/01211/brains-thiunderbir_1211873f.jpg"/>
          <p:cNvPicPr>
            <a:picLocks noChangeAspect="1" noChangeArrowheads="1"/>
          </p:cNvPicPr>
          <p:nvPr/>
        </p:nvPicPr>
        <p:blipFill>
          <a:blip r:embed="rId3" cstate="print"/>
          <a:srcRect/>
          <a:stretch>
            <a:fillRect/>
          </a:stretch>
        </p:blipFill>
        <p:spPr bwMode="auto">
          <a:xfrm>
            <a:off x="152400" y="304800"/>
            <a:ext cx="2095500" cy="2790825"/>
          </a:xfrm>
          <a:prstGeom prst="rect">
            <a:avLst/>
          </a:prstGeom>
          <a:noFill/>
        </p:spPr>
      </p:pic>
      <p:pic>
        <p:nvPicPr>
          <p:cNvPr id="5" name="Picture 4" descr="http://www.oxfordtimes.co.uk/resources/images/564458.jpg?type=articlePortrait"/>
          <p:cNvPicPr>
            <a:picLocks noChangeAspect="1" noChangeArrowheads="1"/>
          </p:cNvPicPr>
          <p:nvPr/>
        </p:nvPicPr>
        <p:blipFill>
          <a:blip r:embed="rId4" cstate="print"/>
          <a:srcRect t="3791" b="14692"/>
          <a:stretch>
            <a:fillRect/>
          </a:stretch>
        </p:blipFill>
        <p:spPr bwMode="auto">
          <a:xfrm>
            <a:off x="7010400" y="152400"/>
            <a:ext cx="1910282" cy="3276600"/>
          </a:xfrm>
          <a:prstGeom prst="rect">
            <a:avLst/>
          </a:prstGeom>
          <a:noFill/>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pic>
        <p:nvPicPr>
          <p:cNvPr id="3" name="Picture 2" descr="monad_chat14.PNG"/>
          <p:cNvPicPr>
            <a:picLocks noChangeAspect="1"/>
          </p:cNvPicPr>
          <p:nvPr/>
        </p:nvPicPr>
        <p:blipFill>
          <a:blip r:embed="rId2" cstate="print"/>
          <a:stretch>
            <a:fillRect/>
          </a:stretch>
        </p:blipFill>
        <p:spPr>
          <a:xfrm>
            <a:off x="2298578" y="0"/>
            <a:ext cx="4546844" cy="6858000"/>
          </a:xfrm>
          <a:prstGeom prst="rect">
            <a:avLst/>
          </a:prstGeom>
        </p:spPr>
      </p:pic>
      <p:pic>
        <p:nvPicPr>
          <p:cNvPr id="4" name="Picture 2" descr="http://i.telegraph.co.uk/multimedia/archive/01211/brains-thiunderbir_1211873f.jpg"/>
          <p:cNvPicPr>
            <a:picLocks noChangeAspect="1" noChangeArrowheads="1"/>
          </p:cNvPicPr>
          <p:nvPr/>
        </p:nvPicPr>
        <p:blipFill>
          <a:blip r:embed="rId3" cstate="print"/>
          <a:srcRect/>
          <a:stretch>
            <a:fillRect/>
          </a:stretch>
        </p:blipFill>
        <p:spPr bwMode="auto">
          <a:xfrm>
            <a:off x="152400" y="304800"/>
            <a:ext cx="2095500" cy="2790825"/>
          </a:xfrm>
          <a:prstGeom prst="rect">
            <a:avLst/>
          </a:prstGeom>
          <a:noFill/>
        </p:spPr>
      </p:pic>
      <p:pic>
        <p:nvPicPr>
          <p:cNvPr id="5" name="Picture 4" descr="http://www.oxfordtimes.co.uk/resources/images/564458.jpg?type=articlePortrait"/>
          <p:cNvPicPr>
            <a:picLocks noChangeAspect="1" noChangeArrowheads="1"/>
          </p:cNvPicPr>
          <p:nvPr/>
        </p:nvPicPr>
        <p:blipFill>
          <a:blip r:embed="rId4" cstate="print"/>
          <a:srcRect t="3791" b="14692"/>
          <a:stretch>
            <a:fillRect/>
          </a:stretch>
        </p:blipFill>
        <p:spPr bwMode="auto">
          <a:xfrm>
            <a:off x="7010400" y="152400"/>
            <a:ext cx="1910282" cy="3276600"/>
          </a:xfrm>
          <a:prstGeom prst="rect">
            <a:avLst/>
          </a:prstGeom>
          <a:noFill/>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pic>
        <p:nvPicPr>
          <p:cNvPr id="3" name="Picture 2" descr="monad_chat15.PNG"/>
          <p:cNvPicPr>
            <a:picLocks noChangeAspect="1"/>
          </p:cNvPicPr>
          <p:nvPr/>
        </p:nvPicPr>
        <p:blipFill>
          <a:blip r:embed="rId2" cstate="print"/>
          <a:stretch>
            <a:fillRect/>
          </a:stretch>
        </p:blipFill>
        <p:spPr>
          <a:xfrm>
            <a:off x="2298578" y="0"/>
            <a:ext cx="4546844" cy="6858000"/>
          </a:xfrm>
          <a:prstGeom prst="rect">
            <a:avLst/>
          </a:prstGeom>
        </p:spPr>
      </p:pic>
      <p:pic>
        <p:nvPicPr>
          <p:cNvPr id="4" name="Picture 2" descr="http://i.telegraph.co.uk/multimedia/archive/01211/brains-thiunderbir_1211873f.jpg"/>
          <p:cNvPicPr>
            <a:picLocks noChangeAspect="1" noChangeArrowheads="1"/>
          </p:cNvPicPr>
          <p:nvPr/>
        </p:nvPicPr>
        <p:blipFill>
          <a:blip r:embed="rId3" cstate="print"/>
          <a:srcRect/>
          <a:stretch>
            <a:fillRect/>
          </a:stretch>
        </p:blipFill>
        <p:spPr bwMode="auto">
          <a:xfrm>
            <a:off x="152400" y="304800"/>
            <a:ext cx="2095500" cy="2790825"/>
          </a:xfrm>
          <a:prstGeom prst="rect">
            <a:avLst/>
          </a:prstGeom>
          <a:noFill/>
        </p:spPr>
      </p:pic>
      <p:pic>
        <p:nvPicPr>
          <p:cNvPr id="5" name="Picture 4" descr="http://www.oxfordtimes.co.uk/resources/images/564458.jpg?type=articlePortrait"/>
          <p:cNvPicPr>
            <a:picLocks noChangeAspect="1" noChangeArrowheads="1"/>
          </p:cNvPicPr>
          <p:nvPr/>
        </p:nvPicPr>
        <p:blipFill>
          <a:blip r:embed="rId4" cstate="print"/>
          <a:srcRect t="3791" b="14692"/>
          <a:stretch>
            <a:fillRect/>
          </a:stretch>
        </p:blipFill>
        <p:spPr bwMode="auto">
          <a:xfrm>
            <a:off x="7010400" y="152400"/>
            <a:ext cx="1910282" cy="3276600"/>
          </a:xfrm>
          <a:prstGeom prst="rect">
            <a:avLst/>
          </a:prstGeom>
          <a:noFill/>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pic>
        <p:nvPicPr>
          <p:cNvPr id="3" name="Picture 2" descr="monad_chat16.PNG"/>
          <p:cNvPicPr>
            <a:picLocks noChangeAspect="1"/>
          </p:cNvPicPr>
          <p:nvPr/>
        </p:nvPicPr>
        <p:blipFill>
          <a:blip r:embed="rId2" cstate="print"/>
          <a:stretch>
            <a:fillRect/>
          </a:stretch>
        </p:blipFill>
        <p:spPr>
          <a:xfrm>
            <a:off x="2298578" y="0"/>
            <a:ext cx="4546844" cy="6858000"/>
          </a:xfrm>
          <a:prstGeom prst="rect">
            <a:avLst/>
          </a:prstGeom>
        </p:spPr>
      </p:pic>
      <p:pic>
        <p:nvPicPr>
          <p:cNvPr id="4" name="Picture 2" descr="http://i.telegraph.co.uk/multimedia/archive/01211/brains-thiunderbir_1211873f.jpg"/>
          <p:cNvPicPr>
            <a:picLocks noChangeAspect="1" noChangeArrowheads="1"/>
          </p:cNvPicPr>
          <p:nvPr/>
        </p:nvPicPr>
        <p:blipFill>
          <a:blip r:embed="rId3" cstate="print"/>
          <a:srcRect/>
          <a:stretch>
            <a:fillRect/>
          </a:stretch>
        </p:blipFill>
        <p:spPr bwMode="auto">
          <a:xfrm>
            <a:off x="152400" y="304800"/>
            <a:ext cx="2095500" cy="2790825"/>
          </a:xfrm>
          <a:prstGeom prst="rect">
            <a:avLst/>
          </a:prstGeom>
          <a:noFill/>
        </p:spPr>
      </p:pic>
      <p:pic>
        <p:nvPicPr>
          <p:cNvPr id="5" name="Picture 4" descr="http://www.oxfordtimes.co.uk/resources/images/564458.jpg?type=articlePortrait"/>
          <p:cNvPicPr>
            <a:picLocks noChangeAspect="1" noChangeArrowheads="1"/>
          </p:cNvPicPr>
          <p:nvPr/>
        </p:nvPicPr>
        <p:blipFill>
          <a:blip r:embed="rId4" cstate="print"/>
          <a:srcRect t="3791" b="14692"/>
          <a:stretch>
            <a:fillRect/>
          </a:stretch>
        </p:blipFill>
        <p:spPr bwMode="auto">
          <a:xfrm>
            <a:off x="7010400" y="152400"/>
            <a:ext cx="1910282" cy="3276600"/>
          </a:xfrm>
          <a:prstGeom prst="rect">
            <a:avLst/>
          </a:prstGeom>
          <a:noFill/>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pic>
        <p:nvPicPr>
          <p:cNvPr id="3" name="Picture 2" descr="monad_chat17.PNG"/>
          <p:cNvPicPr>
            <a:picLocks noChangeAspect="1"/>
          </p:cNvPicPr>
          <p:nvPr/>
        </p:nvPicPr>
        <p:blipFill>
          <a:blip r:embed="rId2" cstate="print"/>
          <a:stretch>
            <a:fillRect/>
          </a:stretch>
        </p:blipFill>
        <p:spPr>
          <a:xfrm>
            <a:off x="2298578" y="0"/>
            <a:ext cx="4546844" cy="6858000"/>
          </a:xfrm>
          <a:prstGeom prst="rect">
            <a:avLst/>
          </a:prstGeom>
        </p:spPr>
      </p:pic>
      <p:pic>
        <p:nvPicPr>
          <p:cNvPr id="4" name="Picture 2" descr="http://i.telegraph.co.uk/multimedia/archive/01211/brains-thiunderbir_1211873f.jpg"/>
          <p:cNvPicPr>
            <a:picLocks noChangeAspect="1" noChangeArrowheads="1"/>
          </p:cNvPicPr>
          <p:nvPr/>
        </p:nvPicPr>
        <p:blipFill>
          <a:blip r:embed="rId3" cstate="print"/>
          <a:srcRect/>
          <a:stretch>
            <a:fillRect/>
          </a:stretch>
        </p:blipFill>
        <p:spPr bwMode="auto">
          <a:xfrm>
            <a:off x="152400" y="304800"/>
            <a:ext cx="2095500" cy="2790825"/>
          </a:xfrm>
          <a:prstGeom prst="rect">
            <a:avLst/>
          </a:prstGeom>
          <a:noFill/>
        </p:spPr>
      </p:pic>
      <p:pic>
        <p:nvPicPr>
          <p:cNvPr id="5" name="Picture 4" descr="http://www.oxfordtimes.co.uk/resources/images/564458.jpg?type=articlePortrait"/>
          <p:cNvPicPr>
            <a:picLocks noChangeAspect="1" noChangeArrowheads="1"/>
          </p:cNvPicPr>
          <p:nvPr/>
        </p:nvPicPr>
        <p:blipFill>
          <a:blip r:embed="rId4" cstate="print"/>
          <a:srcRect t="3791" b="14692"/>
          <a:stretch>
            <a:fillRect/>
          </a:stretch>
        </p:blipFill>
        <p:spPr bwMode="auto">
          <a:xfrm>
            <a:off x="7010400" y="152400"/>
            <a:ext cx="1910282" cy="3276600"/>
          </a:xfrm>
          <a:prstGeom prst="rect">
            <a:avLst/>
          </a:prstGeom>
          <a:noFill/>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pic>
        <p:nvPicPr>
          <p:cNvPr id="3" name="Picture 2" descr="monad_chat18.PNG"/>
          <p:cNvPicPr>
            <a:picLocks noChangeAspect="1"/>
          </p:cNvPicPr>
          <p:nvPr/>
        </p:nvPicPr>
        <p:blipFill>
          <a:blip r:embed="rId2" cstate="print"/>
          <a:stretch>
            <a:fillRect/>
          </a:stretch>
        </p:blipFill>
        <p:spPr>
          <a:xfrm>
            <a:off x="2298578" y="0"/>
            <a:ext cx="4546844" cy="6858000"/>
          </a:xfrm>
          <a:prstGeom prst="rect">
            <a:avLst/>
          </a:prstGeom>
        </p:spPr>
      </p:pic>
      <p:pic>
        <p:nvPicPr>
          <p:cNvPr id="4" name="Picture 2" descr="http://i.telegraph.co.uk/multimedia/archive/01211/brains-thiunderbir_1211873f.jpg"/>
          <p:cNvPicPr>
            <a:picLocks noChangeAspect="1" noChangeArrowheads="1"/>
          </p:cNvPicPr>
          <p:nvPr/>
        </p:nvPicPr>
        <p:blipFill>
          <a:blip r:embed="rId3" cstate="print"/>
          <a:srcRect/>
          <a:stretch>
            <a:fillRect/>
          </a:stretch>
        </p:blipFill>
        <p:spPr bwMode="auto">
          <a:xfrm>
            <a:off x="152400" y="304800"/>
            <a:ext cx="2095500" cy="2790825"/>
          </a:xfrm>
          <a:prstGeom prst="rect">
            <a:avLst/>
          </a:prstGeom>
          <a:noFill/>
        </p:spPr>
      </p:pic>
      <p:pic>
        <p:nvPicPr>
          <p:cNvPr id="5" name="Picture 4" descr="http://www.oxfordtimes.co.uk/resources/images/564458.jpg?type=articlePortrait"/>
          <p:cNvPicPr>
            <a:picLocks noChangeAspect="1" noChangeArrowheads="1"/>
          </p:cNvPicPr>
          <p:nvPr/>
        </p:nvPicPr>
        <p:blipFill>
          <a:blip r:embed="rId4" cstate="print"/>
          <a:srcRect t="3791" b="14692"/>
          <a:stretch>
            <a:fillRect/>
          </a:stretch>
        </p:blipFill>
        <p:spPr bwMode="auto">
          <a:xfrm>
            <a:off x="7010400" y="152400"/>
            <a:ext cx="1910282" cy="3276600"/>
          </a:xfrm>
          <a:prstGeom prst="rect">
            <a:avLst/>
          </a:prstGeom>
          <a:noFill/>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pic>
        <p:nvPicPr>
          <p:cNvPr id="3" name="Picture 2" descr="monad_chat19.PNG"/>
          <p:cNvPicPr>
            <a:picLocks noChangeAspect="1"/>
          </p:cNvPicPr>
          <p:nvPr/>
        </p:nvPicPr>
        <p:blipFill>
          <a:blip r:embed="rId2" cstate="print"/>
          <a:stretch>
            <a:fillRect/>
          </a:stretch>
        </p:blipFill>
        <p:spPr>
          <a:xfrm>
            <a:off x="2298578" y="0"/>
            <a:ext cx="4546844" cy="6858000"/>
          </a:xfrm>
          <a:prstGeom prst="rect">
            <a:avLst/>
          </a:prstGeom>
        </p:spPr>
      </p:pic>
      <p:pic>
        <p:nvPicPr>
          <p:cNvPr id="4" name="Picture 2" descr="http://i.telegraph.co.uk/multimedia/archive/01211/brains-thiunderbir_1211873f.jpg"/>
          <p:cNvPicPr>
            <a:picLocks noChangeAspect="1" noChangeArrowheads="1"/>
          </p:cNvPicPr>
          <p:nvPr/>
        </p:nvPicPr>
        <p:blipFill>
          <a:blip r:embed="rId3" cstate="print"/>
          <a:srcRect/>
          <a:stretch>
            <a:fillRect/>
          </a:stretch>
        </p:blipFill>
        <p:spPr bwMode="auto">
          <a:xfrm>
            <a:off x="152400" y="304800"/>
            <a:ext cx="2095500" cy="2790825"/>
          </a:xfrm>
          <a:prstGeom prst="rect">
            <a:avLst/>
          </a:prstGeom>
          <a:noFill/>
        </p:spPr>
      </p:pic>
      <p:pic>
        <p:nvPicPr>
          <p:cNvPr id="5" name="Picture 4" descr="http://www.oxfordtimes.co.uk/resources/images/564458.jpg?type=articlePortrait"/>
          <p:cNvPicPr>
            <a:picLocks noChangeAspect="1" noChangeArrowheads="1"/>
          </p:cNvPicPr>
          <p:nvPr/>
        </p:nvPicPr>
        <p:blipFill>
          <a:blip r:embed="rId4" cstate="print"/>
          <a:srcRect t="3791" b="14692"/>
          <a:stretch>
            <a:fillRect/>
          </a:stretch>
        </p:blipFill>
        <p:spPr bwMode="auto">
          <a:xfrm>
            <a:off x="7010400" y="152400"/>
            <a:ext cx="1910282" cy="3276600"/>
          </a:xfrm>
          <a:prstGeom prst="rect">
            <a:avLst/>
          </a:prstGeom>
          <a:noFill/>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v</a:t>
            </a:r>
          </a:p>
        </p:txBody>
      </p:sp>
      <p:pic>
        <p:nvPicPr>
          <p:cNvPr id="3" name="Picture 2" descr="monad_chat20.PNG"/>
          <p:cNvPicPr>
            <a:picLocks noChangeAspect="1"/>
          </p:cNvPicPr>
          <p:nvPr/>
        </p:nvPicPr>
        <p:blipFill>
          <a:blip r:embed="rId2" cstate="print"/>
          <a:stretch>
            <a:fillRect/>
          </a:stretch>
        </p:blipFill>
        <p:spPr>
          <a:xfrm>
            <a:off x="2298578" y="0"/>
            <a:ext cx="4546844" cy="6858000"/>
          </a:xfrm>
          <a:prstGeom prst="rect">
            <a:avLst/>
          </a:prstGeom>
        </p:spPr>
      </p:pic>
      <p:pic>
        <p:nvPicPr>
          <p:cNvPr id="4" name="Picture 2" descr="http://i.telegraph.co.uk/multimedia/archive/01211/brains-thiunderbir_1211873f.jpg"/>
          <p:cNvPicPr>
            <a:picLocks noChangeAspect="1" noChangeArrowheads="1"/>
          </p:cNvPicPr>
          <p:nvPr/>
        </p:nvPicPr>
        <p:blipFill>
          <a:blip r:embed="rId3" cstate="print"/>
          <a:srcRect/>
          <a:stretch>
            <a:fillRect/>
          </a:stretch>
        </p:blipFill>
        <p:spPr bwMode="auto">
          <a:xfrm>
            <a:off x="152400" y="304800"/>
            <a:ext cx="2095500" cy="2790825"/>
          </a:xfrm>
          <a:prstGeom prst="rect">
            <a:avLst/>
          </a:prstGeom>
          <a:noFill/>
        </p:spPr>
      </p:pic>
      <p:pic>
        <p:nvPicPr>
          <p:cNvPr id="5" name="Picture 4" descr="http://www.oxfordtimes.co.uk/resources/images/564458.jpg?type=articlePortrait"/>
          <p:cNvPicPr>
            <a:picLocks noChangeAspect="1" noChangeArrowheads="1"/>
          </p:cNvPicPr>
          <p:nvPr/>
        </p:nvPicPr>
        <p:blipFill>
          <a:blip r:embed="rId4" cstate="print"/>
          <a:srcRect t="3791" b="14692"/>
          <a:stretch>
            <a:fillRect/>
          </a:stretch>
        </p:blipFill>
        <p:spPr bwMode="auto">
          <a:xfrm>
            <a:off x="7010400" y="152400"/>
            <a:ext cx="1910282" cy="3276600"/>
          </a:xfrm>
          <a:prstGeom prst="rect">
            <a:avLst/>
          </a:prstGeom>
          <a:noFill/>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pic>
        <p:nvPicPr>
          <p:cNvPr id="3" name="Picture 2" descr="monad_chat21.PNG"/>
          <p:cNvPicPr>
            <a:picLocks noChangeAspect="1"/>
          </p:cNvPicPr>
          <p:nvPr/>
        </p:nvPicPr>
        <p:blipFill>
          <a:blip r:embed="rId2" cstate="print"/>
          <a:stretch>
            <a:fillRect/>
          </a:stretch>
        </p:blipFill>
        <p:spPr>
          <a:xfrm>
            <a:off x="2298578" y="0"/>
            <a:ext cx="4546844" cy="6858000"/>
          </a:xfrm>
          <a:prstGeom prst="rect">
            <a:avLst/>
          </a:prstGeom>
        </p:spPr>
      </p:pic>
      <p:pic>
        <p:nvPicPr>
          <p:cNvPr id="4" name="Picture 2" descr="http://i.telegraph.co.uk/multimedia/archive/01211/brains-thiunderbir_1211873f.jpg"/>
          <p:cNvPicPr>
            <a:picLocks noChangeAspect="1" noChangeArrowheads="1"/>
          </p:cNvPicPr>
          <p:nvPr/>
        </p:nvPicPr>
        <p:blipFill>
          <a:blip r:embed="rId3" cstate="print"/>
          <a:srcRect/>
          <a:stretch>
            <a:fillRect/>
          </a:stretch>
        </p:blipFill>
        <p:spPr bwMode="auto">
          <a:xfrm>
            <a:off x="152400" y="304800"/>
            <a:ext cx="2095500" cy="2790825"/>
          </a:xfrm>
          <a:prstGeom prst="rect">
            <a:avLst/>
          </a:prstGeom>
          <a:noFill/>
        </p:spPr>
      </p:pic>
      <p:pic>
        <p:nvPicPr>
          <p:cNvPr id="5" name="Picture 4" descr="http://www.oxfordtimes.co.uk/resources/images/564458.jpg?type=articlePortrait"/>
          <p:cNvPicPr>
            <a:picLocks noChangeAspect="1" noChangeArrowheads="1"/>
          </p:cNvPicPr>
          <p:nvPr/>
        </p:nvPicPr>
        <p:blipFill>
          <a:blip r:embed="rId4" cstate="print"/>
          <a:srcRect t="3791" b="14692"/>
          <a:stretch>
            <a:fillRect/>
          </a:stretch>
        </p:blipFill>
        <p:spPr bwMode="auto">
          <a:xfrm>
            <a:off x="7010400" y="152400"/>
            <a:ext cx="1910282" cy="3276600"/>
          </a:xfrm>
          <a:prstGeom prst="rect">
            <a:avLst/>
          </a:prstGeom>
          <a:noFill/>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pic>
        <p:nvPicPr>
          <p:cNvPr id="4" name="Picture 3" descr="monad_chat22.PNG"/>
          <p:cNvPicPr>
            <a:picLocks noChangeAspect="1"/>
          </p:cNvPicPr>
          <p:nvPr/>
        </p:nvPicPr>
        <p:blipFill>
          <a:blip r:embed="rId2" cstate="print"/>
          <a:stretch>
            <a:fillRect/>
          </a:stretch>
        </p:blipFill>
        <p:spPr>
          <a:xfrm>
            <a:off x="2298578" y="0"/>
            <a:ext cx="4546844" cy="6858000"/>
          </a:xfrm>
          <a:prstGeom prst="rect">
            <a:avLst/>
          </a:prstGeom>
        </p:spPr>
      </p:pic>
      <p:pic>
        <p:nvPicPr>
          <p:cNvPr id="5" name="Picture 2" descr="http://i.telegraph.co.uk/multimedia/archive/01211/brains-thiunderbir_1211873f.jpg"/>
          <p:cNvPicPr>
            <a:picLocks noChangeAspect="1" noChangeArrowheads="1"/>
          </p:cNvPicPr>
          <p:nvPr/>
        </p:nvPicPr>
        <p:blipFill>
          <a:blip r:embed="rId3" cstate="print"/>
          <a:srcRect/>
          <a:stretch>
            <a:fillRect/>
          </a:stretch>
        </p:blipFill>
        <p:spPr bwMode="auto">
          <a:xfrm>
            <a:off x="152400" y="304800"/>
            <a:ext cx="2095500" cy="2790825"/>
          </a:xfrm>
          <a:prstGeom prst="rect">
            <a:avLst/>
          </a:prstGeom>
          <a:noFill/>
        </p:spPr>
      </p:pic>
      <p:pic>
        <p:nvPicPr>
          <p:cNvPr id="6" name="Picture 4" descr="http://www.oxfordtimes.co.uk/resources/images/564458.jpg?type=articlePortrait"/>
          <p:cNvPicPr>
            <a:picLocks noChangeAspect="1" noChangeArrowheads="1"/>
          </p:cNvPicPr>
          <p:nvPr/>
        </p:nvPicPr>
        <p:blipFill>
          <a:blip r:embed="rId4" cstate="print"/>
          <a:srcRect t="3791" b="14692"/>
          <a:stretch>
            <a:fillRect/>
          </a:stretch>
        </p:blipFill>
        <p:spPr bwMode="auto">
          <a:xfrm>
            <a:off x="7010400" y="152400"/>
            <a:ext cx="1910282" cy="3276600"/>
          </a:xfrm>
          <a:prstGeom prst="rect">
            <a:avLst/>
          </a:prstGeom>
          <a:noFill/>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 simple use case</a:t>
            </a:r>
          </a:p>
        </p:txBody>
      </p:sp>
      <p:sp>
        <p:nvSpPr>
          <p:cNvPr id="89089" name="AutoShape 1"/>
          <p:cNvSpPr>
            <a:spLocks noChangeAspect="1" noChangeArrowheads="1"/>
          </p:cNvSpPr>
          <p:nvPr/>
        </p:nvSpPr>
        <p:spPr bwMode="auto">
          <a:xfrm>
            <a:off x="381000" y="1751934"/>
            <a:ext cx="4481505" cy="540000"/>
          </a:xfrm>
          <a:prstGeom prst="roundRect">
            <a:avLst>
              <a:gd name="adj" fmla="val 16667"/>
            </a:avLst>
          </a:prstGeom>
          <a:solidFill>
            <a:srgbClr val="FFFFFF"/>
          </a:solidFill>
          <a:ln w="6350">
            <a:solidFill>
              <a:srgbClr val="000000"/>
            </a:solidFill>
            <a:round/>
            <a:headEnd/>
            <a:tailEnd/>
          </a:ln>
          <a:effectLst/>
        </p:spPr>
        <p:txBody>
          <a:bodyPr vert="horz" wrap="square" lIns="91440" tIns="10800" rIns="91440" bIns="10800" numCol="1" anchor="t" anchorCtr="0" compatLnSpc="1">
            <a:prstTxWarp prst="textNoShape">
              <a:avLst/>
            </a:prstTxWarp>
          </a:bodyPr>
          <a:lstStyle/>
          <a:p>
            <a:pPr algn="ctr" fontAlgn="base">
              <a:spcBef>
                <a:spcPct val="0"/>
              </a:spcBef>
              <a:spcAft>
                <a:spcPts val="1000"/>
              </a:spcAft>
            </a:pPr>
            <a:r>
              <a:rPr lang="en-GB" sz="2000" dirty="0">
                <a:latin typeface="Calibri" pitchFamily="34" charset="0"/>
                <a:cs typeface="Arial" pitchFamily="34" charset="0"/>
              </a:rPr>
              <a:t>Receive request</a:t>
            </a:r>
            <a:endParaRPr lang="en-US" sz="2000" dirty="0">
              <a:latin typeface="Calibri" pitchFamily="34" charset="0"/>
              <a:cs typeface="Arial" pitchFamily="34" charset="0"/>
            </a:endParaRPr>
          </a:p>
        </p:txBody>
      </p:sp>
      <p:sp>
        <p:nvSpPr>
          <p:cNvPr id="89090" name="AutoShape 2"/>
          <p:cNvSpPr>
            <a:spLocks noChangeAspect="1" noChangeArrowheads="1"/>
          </p:cNvSpPr>
          <p:nvPr/>
        </p:nvSpPr>
        <p:spPr bwMode="auto">
          <a:xfrm>
            <a:off x="395032" y="2589470"/>
            <a:ext cx="4453440" cy="540000"/>
          </a:xfrm>
          <a:prstGeom prst="roundRect">
            <a:avLst>
              <a:gd name="adj" fmla="val 16667"/>
            </a:avLst>
          </a:prstGeom>
          <a:solidFill>
            <a:srgbClr val="FFFFFF"/>
          </a:solidFill>
          <a:ln w="6350">
            <a:solidFill>
              <a:srgbClr val="000000"/>
            </a:solidFill>
            <a:round/>
            <a:headEnd/>
            <a:tailEnd/>
          </a:ln>
          <a:effectLst/>
        </p:spPr>
        <p:txBody>
          <a:bodyPr vert="horz" wrap="square" lIns="91440" tIns="10800" rIns="91440" bIns="1080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GB" sz="2000" b="0" i="0" u="none" strike="noStrike" cap="none" normalizeH="0" baseline="0" dirty="0">
                <a:ln>
                  <a:noFill/>
                </a:ln>
                <a:solidFill>
                  <a:schemeClr val="tx1"/>
                </a:solidFill>
                <a:effectLst/>
                <a:latin typeface="Calibri" pitchFamily="34" charset="0"/>
                <a:cs typeface="Arial" pitchFamily="34" charset="0"/>
              </a:rPr>
              <a:t>Validate and </a:t>
            </a:r>
            <a:r>
              <a:rPr lang="en-GB" sz="2000" dirty="0" err="1">
                <a:latin typeface="Calibri" pitchFamily="34" charset="0"/>
                <a:cs typeface="Arial" pitchFamily="34" charset="0"/>
              </a:rPr>
              <a:t>canonicalize</a:t>
            </a:r>
            <a:r>
              <a:rPr lang="en-GB" sz="2000" dirty="0">
                <a:latin typeface="Calibri" pitchFamily="34" charset="0"/>
                <a:cs typeface="Arial" pitchFamily="34" charset="0"/>
              </a:rPr>
              <a:t> </a:t>
            </a:r>
            <a:r>
              <a:rPr kumimoji="0" lang="en-GB" sz="2000" b="0" i="0" u="none" strike="noStrike" cap="none" normalizeH="0" baseline="0" dirty="0">
                <a:ln>
                  <a:noFill/>
                </a:ln>
                <a:solidFill>
                  <a:schemeClr val="tx1"/>
                </a:solidFill>
                <a:effectLst/>
                <a:latin typeface="Calibri" pitchFamily="34" charset="0"/>
                <a:cs typeface="Arial" pitchFamily="34" charset="0"/>
              </a:rPr>
              <a:t>request</a:t>
            </a:r>
            <a:endParaRPr kumimoji="0" lang="en-US" sz="4400" b="0" i="0" u="none" strike="noStrike" cap="none" normalizeH="0" baseline="0" dirty="0">
              <a:ln>
                <a:noFill/>
              </a:ln>
              <a:solidFill>
                <a:schemeClr val="tx1"/>
              </a:solidFill>
              <a:effectLst/>
              <a:latin typeface="Arial" pitchFamily="34" charset="0"/>
              <a:cs typeface="Arial" pitchFamily="34" charset="0"/>
            </a:endParaRPr>
          </a:p>
        </p:txBody>
      </p:sp>
      <p:sp>
        <p:nvSpPr>
          <p:cNvPr id="89091" name="AutoShape 3"/>
          <p:cNvSpPr>
            <a:spLocks noChangeAspect="1" noChangeArrowheads="1"/>
          </p:cNvSpPr>
          <p:nvPr/>
        </p:nvSpPr>
        <p:spPr bwMode="auto">
          <a:xfrm>
            <a:off x="381000" y="3430333"/>
            <a:ext cx="4481505" cy="540000"/>
          </a:xfrm>
          <a:prstGeom prst="roundRect">
            <a:avLst>
              <a:gd name="adj" fmla="val 16667"/>
            </a:avLst>
          </a:prstGeom>
          <a:solidFill>
            <a:srgbClr val="FFFFFF"/>
          </a:solidFill>
          <a:ln w="6350">
            <a:solidFill>
              <a:srgbClr val="000000"/>
            </a:solidFill>
            <a:round/>
            <a:headEnd/>
            <a:tailEnd/>
          </a:ln>
          <a:effectLst/>
        </p:spPr>
        <p:txBody>
          <a:bodyPr vert="horz" wrap="square" lIns="91440" tIns="10800" rIns="91440" bIns="10800" numCol="1" anchor="t" anchorCtr="0" compatLnSpc="1">
            <a:prstTxWarp prst="textNoShape">
              <a:avLst/>
            </a:prstTxWarp>
          </a:bodyPr>
          <a:lstStyle/>
          <a:p>
            <a:pPr lvl="0" algn="ctr" fontAlgn="base">
              <a:spcBef>
                <a:spcPct val="0"/>
              </a:spcBef>
              <a:spcAft>
                <a:spcPts val="1000"/>
              </a:spcAft>
            </a:pPr>
            <a:r>
              <a:rPr lang="en-GB" sz="2000" dirty="0">
                <a:latin typeface="Calibri" pitchFamily="34" charset="0"/>
                <a:cs typeface="Arial" pitchFamily="34" charset="0"/>
              </a:rPr>
              <a:t>Update existing user record</a:t>
            </a:r>
            <a:endParaRPr lang="en-US" sz="4400" dirty="0">
              <a:latin typeface="Arial" pitchFamily="34" charset="0"/>
              <a:cs typeface="Arial" pitchFamily="34" charset="0"/>
            </a:endParaRPr>
          </a:p>
          <a:p>
            <a:pPr marL="0" marR="0" lvl="0" indent="0" algn="ctr" defTabSz="914400" rtl="0" eaLnBrk="1" fontAlgn="base" latinLnBrk="0" hangingPunct="1">
              <a:lnSpc>
                <a:spcPct val="100000"/>
              </a:lnSpc>
              <a:spcBef>
                <a:spcPct val="0"/>
              </a:spcBef>
              <a:spcAft>
                <a:spcPts val="1000"/>
              </a:spcAft>
              <a:buClrTx/>
              <a:buSzTx/>
              <a:buFontTx/>
              <a:buNone/>
              <a:tabLst/>
            </a:pPr>
            <a:endParaRPr kumimoji="0" lang="en-US" sz="4400" b="0" i="0" u="none" strike="noStrike" cap="none" normalizeH="0" baseline="0" dirty="0">
              <a:ln>
                <a:noFill/>
              </a:ln>
              <a:solidFill>
                <a:schemeClr val="tx1"/>
              </a:solidFill>
              <a:effectLst/>
              <a:latin typeface="Arial" pitchFamily="34" charset="0"/>
              <a:cs typeface="Arial" pitchFamily="34" charset="0"/>
            </a:endParaRPr>
          </a:p>
        </p:txBody>
      </p:sp>
      <p:cxnSp>
        <p:nvCxnSpPr>
          <p:cNvPr id="89092" name="AutoShape 4"/>
          <p:cNvCxnSpPr>
            <a:cxnSpLocks noChangeShapeType="1"/>
            <a:stCxn id="89089" idx="2"/>
            <a:endCxn id="89090" idx="0"/>
          </p:cNvCxnSpPr>
          <p:nvPr/>
        </p:nvCxnSpPr>
        <p:spPr bwMode="auto">
          <a:xfrm flipH="1">
            <a:off x="2621752" y="2291934"/>
            <a:ext cx="1" cy="297536"/>
          </a:xfrm>
          <a:prstGeom prst="straightConnector1">
            <a:avLst/>
          </a:prstGeom>
          <a:noFill/>
          <a:ln w="38100">
            <a:solidFill>
              <a:srgbClr val="000000"/>
            </a:solidFill>
            <a:round/>
            <a:headEnd/>
            <a:tailEnd type="triangle" w="med" len="med"/>
          </a:ln>
        </p:spPr>
      </p:cxnSp>
      <p:sp>
        <p:nvSpPr>
          <p:cNvPr id="89094" name="AutoShape 6"/>
          <p:cNvSpPr>
            <a:spLocks noChangeAspect="1" noChangeArrowheads="1"/>
          </p:cNvSpPr>
          <p:nvPr/>
        </p:nvSpPr>
        <p:spPr bwMode="auto">
          <a:xfrm>
            <a:off x="381000" y="4267867"/>
            <a:ext cx="4481505" cy="540000"/>
          </a:xfrm>
          <a:prstGeom prst="roundRect">
            <a:avLst>
              <a:gd name="adj" fmla="val 16667"/>
            </a:avLst>
          </a:prstGeom>
          <a:solidFill>
            <a:srgbClr val="FFFFFF"/>
          </a:solidFill>
          <a:ln w="6350">
            <a:solidFill>
              <a:srgbClr val="000000"/>
            </a:solidFill>
            <a:round/>
            <a:headEnd/>
            <a:tailEnd/>
          </a:ln>
          <a:effectLst/>
        </p:spPr>
        <p:txBody>
          <a:bodyPr vert="horz" wrap="square" lIns="91440" tIns="10800" rIns="91440" bIns="10800" numCol="1" anchor="t" anchorCtr="0" compatLnSpc="1">
            <a:prstTxWarp prst="textNoShape">
              <a:avLst/>
            </a:prstTxWarp>
          </a:bodyPr>
          <a:lstStyle/>
          <a:p>
            <a:pPr lvl="0" algn="ctr" fontAlgn="base">
              <a:spcBef>
                <a:spcPct val="0"/>
              </a:spcBef>
              <a:spcAft>
                <a:spcPts val="1000"/>
              </a:spcAft>
            </a:pPr>
            <a:r>
              <a:rPr lang="en-GB" sz="2000" dirty="0">
                <a:latin typeface="Calibri" pitchFamily="34" charset="0"/>
                <a:cs typeface="Arial" pitchFamily="34" charset="0"/>
              </a:rPr>
              <a:t>Send verification email</a:t>
            </a:r>
            <a:endParaRPr lang="en-US" sz="4400" dirty="0">
              <a:latin typeface="Arial" pitchFamily="34" charset="0"/>
              <a:cs typeface="Arial" pitchFamily="34" charset="0"/>
            </a:endParaRPr>
          </a:p>
        </p:txBody>
      </p:sp>
      <p:sp>
        <p:nvSpPr>
          <p:cNvPr id="89096" name="AutoShape 8"/>
          <p:cNvSpPr>
            <a:spLocks noChangeAspect="1" noChangeArrowheads="1"/>
          </p:cNvSpPr>
          <p:nvPr/>
        </p:nvSpPr>
        <p:spPr bwMode="auto">
          <a:xfrm>
            <a:off x="381000" y="5105400"/>
            <a:ext cx="4481505" cy="540000"/>
          </a:xfrm>
          <a:prstGeom prst="roundRect">
            <a:avLst>
              <a:gd name="adj" fmla="val 16667"/>
            </a:avLst>
          </a:prstGeom>
          <a:solidFill>
            <a:srgbClr val="FFFFFF"/>
          </a:solidFill>
          <a:ln w="6350">
            <a:solidFill>
              <a:srgbClr val="000000"/>
            </a:solidFill>
            <a:round/>
            <a:headEnd/>
            <a:tailEnd/>
          </a:ln>
          <a:effectLst/>
        </p:spPr>
        <p:txBody>
          <a:bodyPr vert="horz" wrap="square" lIns="91440" tIns="10800" rIns="91440" bIns="10800" numCol="1" anchor="t" anchorCtr="0" compatLnSpc="1">
            <a:prstTxWarp prst="textNoShape">
              <a:avLst/>
            </a:prstTxWarp>
          </a:bodyPr>
          <a:lstStyle/>
          <a:p>
            <a:pPr lvl="0" algn="ctr" fontAlgn="base">
              <a:spcBef>
                <a:spcPct val="0"/>
              </a:spcBef>
              <a:spcAft>
                <a:spcPts val="1000"/>
              </a:spcAft>
            </a:pPr>
            <a:r>
              <a:rPr lang="en-GB" sz="2000" dirty="0">
                <a:latin typeface="Calibri" pitchFamily="34" charset="0"/>
                <a:cs typeface="Arial" pitchFamily="34" charset="0"/>
              </a:rPr>
              <a:t>Return result to user</a:t>
            </a:r>
            <a:endParaRPr lang="en-US" sz="4400" dirty="0">
              <a:latin typeface="Arial" pitchFamily="34" charset="0"/>
              <a:cs typeface="Arial" pitchFamily="34" charset="0"/>
            </a:endParaRPr>
          </a:p>
        </p:txBody>
      </p:sp>
      <p:cxnSp>
        <p:nvCxnSpPr>
          <p:cNvPr id="23" name="AutoShape 4"/>
          <p:cNvCxnSpPr>
            <a:cxnSpLocks noChangeShapeType="1"/>
            <a:stCxn id="89090" idx="2"/>
            <a:endCxn id="89091" idx="0"/>
          </p:cNvCxnSpPr>
          <p:nvPr/>
        </p:nvCxnSpPr>
        <p:spPr bwMode="auto">
          <a:xfrm>
            <a:off x="2621752" y="3129470"/>
            <a:ext cx="1" cy="300863"/>
          </a:xfrm>
          <a:prstGeom prst="straightConnector1">
            <a:avLst/>
          </a:prstGeom>
          <a:noFill/>
          <a:ln w="38100">
            <a:solidFill>
              <a:srgbClr val="000000"/>
            </a:solidFill>
            <a:round/>
            <a:headEnd/>
            <a:tailEnd type="triangle" w="med" len="med"/>
          </a:ln>
        </p:spPr>
      </p:cxnSp>
      <p:cxnSp>
        <p:nvCxnSpPr>
          <p:cNvPr id="26" name="AutoShape 4"/>
          <p:cNvCxnSpPr>
            <a:cxnSpLocks noChangeShapeType="1"/>
            <a:stCxn id="89091" idx="2"/>
            <a:endCxn id="89094" idx="0"/>
          </p:cNvCxnSpPr>
          <p:nvPr/>
        </p:nvCxnSpPr>
        <p:spPr bwMode="auto">
          <a:xfrm>
            <a:off x="2621753" y="3970333"/>
            <a:ext cx="0" cy="297534"/>
          </a:xfrm>
          <a:prstGeom prst="straightConnector1">
            <a:avLst/>
          </a:prstGeom>
          <a:noFill/>
          <a:ln w="38100">
            <a:solidFill>
              <a:srgbClr val="000000"/>
            </a:solidFill>
            <a:round/>
            <a:headEnd/>
            <a:tailEnd type="triangle" w="med" len="med"/>
          </a:ln>
        </p:spPr>
      </p:cxnSp>
      <p:cxnSp>
        <p:nvCxnSpPr>
          <p:cNvPr id="29" name="AutoShape 4"/>
          <p:cNvCxnSpPr>
            <a:cxnSpLocks noChangeShapeType="1"/>
            <a:stCxn id="89094" idx="2"/>
            <a:endCxn id="89096" idx="0"/>
          </p:cNvCxnSpPr>
          <p:nvPr/>
        </p:nvCxnSpPr>
        <p:spPr bwMode="auto">
          <a:xfrm>
            <a:off x="2621753" y="4807867"/>
            <a:ext cx="0" cy="297533"/>
          </a:xfrm>
          <a:prstGeom prst="straightConnector1">
            <a:avLst/>
          </a:prstGeom>
          <a:noFill/>
          <a:ln w="38100">
            <a:solidFill>
              <a:srgbClr val="000000"/>
            </a:solidFill>
            <a:round/>
            <a:headEnd/>
            <a:tailEnd type="triangle" w="med" len="med"/>
          </a:ln>
        </p:spPr>
      </p:cxnSp>
      <p:sp>
        <p:nvSpPr>
          <p:cNvPr id="36" name="TextBox 35"/>
          <p:cNvSpPr txBox="1"/>
          <p:nvPr/>
        </p:nvSpPr>
        <p:spPr>
          <a:xfrm>
            <a:off x="5303331" y="4089737"/>
            <a:ext cx="3581400" cy="2031325"/>
          </a:xfrm>
          <a:prstGeom prst="rect">
            <a:avLst/>
          </a:prstGeom>
          <a:noFill/>
        </p:spPr>
        <p:txBody>
          <a:bodyPr wrap="square" rtlCol="0">
            <a:spAutoFit/>
          </a:bodyPr>
          <a:lstStyle/>
          <a:p>
            <a:r>
              <a:rPr lang="en-GB" dirty="0">
                <a:latin typeface="Consolas" pitchFamily="49" charset="0"/>
                <a:cs typeface="Consolas" pitchFamily="49" charset="0"/>
              </a:rPr>
              <a:t>/*</a:t>
            </a:r>
          </a:p>
          <a:p>
            <a:r>
              <a:rPr lang="en-GB" dirty="0">
                <a:latin typeface="Consolas" pitchFamily="49" charset="0"/>
                <a:cs typeface="Consolas" pitchFamily="49" charset="0"/>
              </a:rPr>
              <a:t>* @typedef Request</a:t>
            </a:r>
          </a:p>
          <a:p>
            <a:r>
              <a:rPr lang="en-GB" dirty="0">
                <a:latin typeface="Consolas" pitchFamily="49" charset="0"/>
                <a:cs typeface="Consolas" pitchFamily="49" charset="0"/>
              </a:rPr>
              <a:t>* @type {Object}</a:t>
            </a:r>
          </a:p>
          <a:p>
            <a:r>
              <a:rPr lang="en-GB" dirty="0">
                <a:latin typeface="Consolas" pitchFamily="49" charset="0"/>
                <a:cs typeface="Consolas" pitchFamily="49" charset="0"/>
              </a:rPr>
              <a:t>* @property {number} </a:t>
            </a:r>
            <a:r>
              <a:rPr lang="en-GB" dirty="0" err="1">
                <a:latin typeface="Consolas" pitchFamily="49" charset="0"/>
                <a:cs typeface="Consolas" pitchFamily="49" charset="0"/>
              </a:rPr>
              <a:t>userId</a:t>
            </a:r>
            <a:endParaRPr lang="en-GB" dirty="0">
              <a:latin typeface="Consolas" pitchFamily="49" charset="0"/>
              <a:cs typeface="Consolas" pitchFamily="49" charset="0"/>
            </a:endParaRPr>
          </a:p>
          <a:p>
            <a:r>
              <a:rPr lang="en-GB" dirty="0">
                <a:latin typeface="Consolas" pitchFamily="49" charset="0"/>
                <a:cs typeface="Consolas" pitchFamily="49" charset="0"/>
              </a:rPr>
              <a:t>* @property {string} name</a:t>
            </a:r>
          </a:p>
          <a:p>
            <a:r>
              <a:rPr lang="en-GB" dirty="0">
                <a:latin typeface="Consolas" pitchFamily="49" charset="0"/>
                <a:cs typeface="Consolas" pitchFamily="49" charset="0"/>
              </a:rPr>
              <a:t>* @property {string} email</a:t>
            </a:r>
          </a:p>
          <a:p>
            <a:r>
              <a:rPr lang="en-GB" dirty="0">
                <a:latin typeface="Consolas" pitchFamily="49" charset="0"/>
                <a:cs typeface="Consolas" pitchFamily="49" charset="0"/>
              </a:rPr>
              <a:t> */</a:t>
            </a:r>
          </a:p>
        </p:txBody>
      </p:sp>
      <p:sp>
        <p:nvSpPr>
          <p:cNvPr id="15" name="TextBox 14"/>
          <p:cNvSpPr txBox="1"/>
          <p:nvPr/>
        </p:nvSpPr>
        <p:spPr>
          <a:xfrm>
            <a:off x="914400" y="914400"/>
            <a:ext cx="5791200" cy="707886"/>
          </a:xfrm>
          <a:prstGeom prst="rect">
            <a:avLst/>
          </a:prstGeom>
          <a:noFill/>
        </p:spPr>
        <p:txBody>
          <a:bodyPr wrap="square" rtlCol="0">
            <a:spAutoFit/>
          </a:bodyPr>
          <a:lstStyle/>
          <a:p>
            <a:pPr algn="ctr"/>
            <a:r>
              <a:rPr lang="en-GB" sz="2000" i="1" dirty="0">
                <a:latin typeface="+mj-lt"/>
                <a:cs typeface="Consolas" pitchFamily="49" charset="0"/>
              </a:rPr>
              <a:t>"As a user I want to update my name and email address"</a:t>
            </a:r>
            <a:br>
              <a:rPr lang="en-GB" sz="2000" i="1" dirty="0">
                <a:latin typeface="+mj-lt"/>
                <a:cs typeface="Consolas" pitchFamily="49" charset="0"/>
              </a:rPr>
            </a:br>
            <a:endParaRPr lang="en-GB" sz="2000" i="1" dirty="0">
              <a:solidFill>
                <a:srgbClr val="C00000"/>
              </a:solidFill>
              <a:latin typeface="+mj-lt"/>
              <a:cs typeface="Consolas" pitchFamily="49"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908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909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909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909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8909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8909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089" grpId="0" animBg="1"/>
      <p:bldP spid="89090" grpId="0" animBg="1"/>
      <p:bldP spid="89091" grpId="0" animBg="1"/>
      <p:bldP spid="89094" grpId="0" animBg="1"/>
      <p:bldP spid="89096" grpId="0" animBg="1"/>
      <p:bldP spid="36" grpId="0"/>
      <p:bldP spid="15"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pic>
        <p:nvPicPr>
          <p:cNvPr id="3" name="Picture 2" descr="monad_chat23.PNG"/>
          <p:cNvPicPr>
            <a:picLocks noChangeAspect="1"/>
          </p:cNvPicPr>
          <p:nvPr/>
        </p:nvPicPr>
        <p:blipFill>
          <a:blip r:embed="rId2" cstate="print"/>
          <a:stretch>
            <a:fillRect/>
          </a:stretch>
        </p:blipFill>
        <p:spPr>
          <a:xfrm>
            <a:off x="2298578" y="0"/>
            <a:ext cx="4546844" cy="6858000"/>
          </a:xfrm>
          <a:prstGeom prst="rect">
            <a:avLst/>
          </a:prstGeom>
        </p:spPr>
      </p:pic>
      <p:pic>
        <p:nvPicPr>
          <p:cNvPr id="4" name="Picture 2" descr="http://i.telegraph.co.uk/multimedia/archive/01211/brains-thiunderbir_1211873f.jpg"/>
          <p:cNvPicPr>
            <a:picLocks noChangeAspect="1" noChangeArrowheads="1"/>
          </p:cNvPicPr>
          <p:nvPr/>
        </p:nvPicPr>
        <p:blipFill>
          <a:blip r:embed="rId3" cstate="print"/>
          <a:srcRect/>
          <a:stretch>
            <a:fillRect/>
          </a:stretch>
        </p:blipFill>
        <p:spPr bwMode="auto">
          <a:xfrm>
            <a:off x="152400" y="304800"/>
            <a:ext cx="2095500" cy="2790825"/>
          </a:xfrm>
          <a:prstGeom prst="rect">
            <a:avLst/>
          </a:prstGeom>
          <a:noFill/>
        </p:spPr>
      </p:pic>
      <p:pic>
        <p:nvPicPr>
          <p:cNvPr id="5" name="Picture 4" descr="http://www.oxfordtimes.co.uk/resources/images/564458.jpg?type=articlePortrait"/>
          <p:cNvPicPr>
            <a:picLocks noChangeAspect="1" noChangeArrowheads="1"/>
          </p:cNvPicPr>
          <p:nvPr/>
        </p:nvPicPr>
        <p:blipFill>
          <a:blip r:embed="rId4" cstate="print"/>
          <a:srcRect t="3791" b="14692"/>
          <a:stretch>
            <a:fillRect/>
          </a:stretch>
        </p:blipFill>
        <p:spPr bwMode="auto">
          <a:xfrm>
            <a:off x="7010400" y="152400"/>
            <a:ext cx="1910282" cy="3276600"/>
          </a:xfrm>
          <a:prstGeom prst="rect">
            <a:avLst/>
          </a:prstGeom>
          <a:noFill/>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pic>
        <p:nvPicPr>
          <p:cNvPr id="3" name="Picture 2" descr="monad_chat24.PNG"/>
          <p:cNvPicPr>
            <a:picLocks noChangeAspect="1"/>
          </p:cNvPicPr>
          <p:nvPr/>
        </p:nvPicPr>
        <p:blipFill>
          <a:blip r:embed="rId2" cstate="print"/>
          <a:stretch>
            <a:fillRect/>
          </a:stretch>
        </p:blipFill>
        <p:spPr>
          <a:xfrm>
            <a:off x="2298578" y="0"/>
            <a:ext cx="4546844" cy="6858000"/>
          </a:xfrm>
          <a:prstGeom prst="rect">
            <a:avLst/>
          </a:prstGeom>
        </p:spPr>
      </p:pic>
      <p:pic>
        <p:nvPicPr>
          <p:cNvPr id="4" name="Picture 2" descr="http://i.telegraph.co.uk/multimedia/archive/01211/brains-thiunderbir_1211873f.jpg"/>
          <p:cNvPicPr>
            <a:picLocks noChangeAspect="1" noChangeArrowheads="1"/>
          </p:cNvPicPr>
          <p:nvPr/>
        </p:nvPicPr>
        <p:blipFill>
          <a:blip r:embed="rId3" cstate="print"/>
          <a:srcRect/>
          <a:stretch>
            <a:fillRect/>
          </a:stretch>
        </p:blipFill>
        <p:spPr bwMode="auto">
          <a:xfrm>
            <a:off x="152400" y="304800"/>
            <a:ext cx="2095500" cy="2790825"/>
          </a:xfrm>
          <a:prstGeom prst="rect">
            <a:avLst/>
          </a:prstGeom>
          <a:noFill/>
        </p:spPr>
      </p:pic>
      <p:pic>
        <p:nvPicPr>
          <p:cNvPr id="5" name="Picture 4" descr="http://www.oxfordtimes.co.uk/resources/images/564458.jpg?type=articlePortrait"/>
          <p:cNvPicPr>
            <a:picLocks noChangeAspect="1" noChangeArrowheads="1"/>
          </p:cNvPicPr>
          <p:nvPr/>
        </p:nvPicPr>
        <p:blipFill>
          <a:blip r:embed="rId4" cstate="print"/>
          <a:srcRect t="3791" b="14692"/>
          <a:stretch>
            <a:fillRect/>
          </a:stretch>
        </p:blipFill>
        <p:spPr bwMode="auto">
          <a:xfrm>
            <a:off x="7010400" y="152400"/>
            <a:ext cx="1910282" cy="3276600"/>
          </a:xfrm>
          <a:prstGeom prst="rect">
            <a:avLst/>
          </a:prstGeom>
          <a:noFill/>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pic>
        <p:nvPicPr>
          <p:cNvPr id="3" name="Picture 2" descr="monad_chat25.PNG"/>
          <p:cNvPicPr>
            <a:picLocks noChangeAspect="1"/>
          </p:cNvPicPr>
          <p:nvPr/>
        </p:nvPicPr>
        <p:blipFill>
          <a:blip r:embed="rId2" cstate="print"/>
          <a:stretch>
            <a:fillRect/>
          </a:stretch>
        </p:blipFill>
        <p:spPr>
          <a:xfrm>
            <a:off x="2295446" y="0"/>
            <a:ext cx="4553107" cy="6858000"/>
          </a:xfrm>
          <a:prstGeom prst="rect">
            <a:avLst/>
          </a:prstGeom>
        </p:spPr>
      </p:pic>
      <p:pic>
        <p:nvPicPr>
          <p:cNvPr id="4" name="Picture 2" descr="http://i.telegraph.co.uk/multimedia/archive/01211/brains-thiunderbir_1211873f.jpg"/>
          <p:cNvPicPr>
            <a:picLocks noChangeAspect="1" noChangeArrowheads="1"/>
          </p:cNvPicPr>
          <p:nvPr/>
        </p:nvPicPr>
        <p:blipFill>
          <a:blip r:embed="rId3" cstate="print"/>
          <a:srcRect/>
          <a:stretch>
            <a:fillRect/>
          </a:stretch>
        </p:blipFill>
        <p:spPr bwMode="auto">
          <a:xfrm>
            <a:off x="152400" y="304800"/>
            <a:ext cx="2095500" cy="2790825"/>
          </a:xfrm>
          <a:prstGeom prst="rect">
            <a:avLst/>
          </a:prstGeom>
          <a:noFill/>
        </p:spPr>
      </p:pic>
      <p:pic>
        <p:nvPicPr>
          <p:cNvPr id="5" name="Picture 4" descr="http://www.oxfordtimes.co.uk/resources/images/564458.jpg?type=articlePortrait"/>
          <p:cNvPicPr>
            <a:picLocks noChangeAspect="1" noChangeArrowheads="1"/>
          </p:cNvPicPr>
          <p:nvPr/>
        </p:nvPicPr>
        <p:blipFill>
          <a:blip r:embed="rId4" cstate="print"/>
          <a:srcRect t="3791" b="14692"/>
          <a:stretch>
            <a:fillRect/>
          </a:stretch>
        </p:blipFill>
        <p:spPr bwMode="auto">
          <a:xfrm>
            <a:off x="7010400" y="152400"/>
            <a:ext cx="1910282" cy="3276600"/>
          </a:xfrm>
          <a:prstGeom prst="rect">
            <a:avLst/>
          </a:prstGeom>
          <a:noFill/>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pic>
        <p:nvPicPr>
          <p:cNvPr id="3" name="Picture 2" descr="monad_chat26.PNG"/>
          <p:cNvPicPr>
            <a:picLocks noChangeAspect="1"/>
          </p:cNvPicPr>
          <p:nvPr/>
        </p:nvPicPr>
        <p:blipFill>
          <a:blip r:embed="rId2" cstate="print"/>
          <a:stretch>
            <a:fillRect/>
          </a:stretch>
        </p:blipFill>
        <p:spPr>
          <a:xfrm>
            <a:off x="2295446" y="0"/>
            <a:ext cx="4553107" cy="6858000"/>
          </a:xfrm>
          <a:prstGeom prst="rect">
            <a:avLst/>
          </a:prstGeom>
        </p:spPr>
      </p:pic>
      <p:pic>
        <p:nvPicPr>
          <p:cNvPr id="4" name="Picture 2" descr="http://i.telegraph.co.uk/multimedia/archive/01211/brains-thiunderbir_1211873f.jpg"/>
          <p:cNvPicPr>
            <a:picLocks noChangeAspect="1" noChangeArrowheads="1"/>
          </p:cNvPicPr>
          <p:nvPr/>
        </p:nvPicPr>
        <p:blipFill>
          <a:blip r:embed="rId3" cstate="print"/>
          <a:srcRect/>
          <a:stretch>
            <a:fillRect/>
          </a:stretch>
        </p:blipFill>
        <p:spPr bwMode="auto">
          <a:xfrm>
            <a:off x="152400" y="304800"/>
            <a:ext cx="2095500" cy="2790825"/>
          </a:xfrm>
          <a:prstGeom prst="rect">
            <a:avLst/>
          </a:prstGeom>
          <a:noFill/>
        </p:spPr>
      </p:pic>
      <p:pic>
        <p:nvPicPr>
          <p:cNvPr id="5" name="Picture 4" descr="http://www.oxfordtimes.co.uk/resources/images/564458.jpg?type=articlePortrait"/>
          <p:cNvPicPr>
            <a:picLocks noChangeAspect="1" noChangeArrowheads="1"/>
          </p:cNvPicPr>
          <p:nvPr/>
        </p:nvPicPr>
        <p:blipFill>
          <a:blip r:embed="rId4" cstate="print"/>
          <a:srcRect t="3791" b="14692"/>
          <a:stretch>
            <a:fillRect/>
          </a:stretch>
        </p:blipFill>
        <p:spPr bwMode="auto">
          <a:xfrm>
            <a:off x="7010400" y="152400"/>
            <a:ext cx="1910282" cy="3276600"/>
          </a:xfrm>
          <a:prstGeom prst="rect">
            <a:avLst/>
          </a:prstGeom>
          <a:noFill/>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pic>
        <p:nvPicPr>
          <p:cNvPr id="3" name="Picture 2" descr="monad_chat27.PNG"/>
          <p:cNvPicPr>
            <a:picLocks noChangeAspect="1"/>
          </p:cNvPicPr>
          <p:nvPr/>
        </p:nvPicPr>
        <p:blipFill>
          <a:blip r:embed="rId2" cstate="print"/>
          <a:stretch>
            <a:fillRect/>
          </a:stretch>
        </p:blipFill>
        <p:spPr>
          <a:xfrm>
            <a:off x="2298578" y="0"/>
            <a:ext cx="4546844" cy="6858000"/>
          </a:xfrm>
          <a:prstGeom prst="rect">
            <a:avLst/>
          </a:prstGeom>
        </p:spPr>
      </p:pic>
      <p:pic>
        <p:nvPicPr>
          <p:cNvPr id="4" name="Picture 2" descr="http://i.telegraph.co.uk/multimedia/archive/01211/brains-thiunderbir_1211873f.jpg"/>
          <p:cNvPicPr>
            <a:picLocks noChangeAspect="1" noChangeArrowheads="1"/>
          </p:cNvPicPr>
          <p:nvPr/>
        </p:nvPicPr>
        <p:blipFill>
          <a:blip r:embed="rId3" cstate="print"/>
          <a:srcRect/>
          <a:stretch>
            <a:fillRect/>
          </a:stretch>
        </p:blipFill>
        <p:spPr bwMode="auto">
          <a:xfrm>
            <a:off x="152400" y="304800"/>
            <a:ext cx="2095500" cy="2790825"/>
          </a:xfrm>
          <a:prstGeom prst="rect">
            <a:avLst/>
          </a:prstGeom>
          <a:noFill/>
        </p:spPr>
      </p:pic>
      <p:pic>
        <p:nvPicPr>
          <p:cNvPr id="5" name="Picture 4" descr="http://www.oxfordtimes.co.uk/resources/images/564458.jpg?type=articlePortrait"/>
          <p:cNvPicPr>
            <a:picLocks noChangeAspect="1" noChangeArrowheads="1"/>
          </p:cNvPicPr>
          <p:nvPr/>
        </p:nvPicPr>
        <p:blipFill>
          <a:blip r:embed="rId4" cstate="print"/>
          <a:srcRect t="3791" b="14692"/>
          <a:stretch>
            <a:fillRect/>
          </a:stretch>
        </p:blipFill>
        <p:spPr bwMode="auto">
          <a:xfrm>
            <a:off x="7010400" y="152400"/>
            <a:ext cx="1910282" cy="3276600"/>
          </a:xfrm>
          <a:prstGeom prst="rect">
            <a:avLst/>
          </a:prstGeom>
          <a:noFill/>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pic>
        <p:nvPicPr>
          <p:cNvPr id="4" name="Picture 3" descr="monad_chat28.PNG"/>
          <p:cNvPicPr>
            <a:picLocks noChangeAspect="1"/>
          </p:cNvPicPr>
          <p:nvPr/>
        </p:nvPicPr>
        <p:blipFill>
          <a:blip r:embed="rId2" cstate="print"/>
          <a:stretch>
            <a:fillRect/>
          </a:stretch>
        </p:blipFill>
        <p:spPr>
          <a:xfrm>
            <a:off x="2298578" y="0"/>
            <a:ext cx="4546844" cy="6858000"/>
          </a:xfrm>
          <a:prstGeom prst="rect">
            <a:avLst/>
          </a:prstGeom>
        </p:spPr>
      </p:pic>
      <p:pic>
        <p:nvPicPr>
          <p:cNvPr id="5" name="Picture 2" descr="http://i.telegraph.co.uk/multimedia/archive/01211/brains-thiunderbir_1211873f.jpg"/>
          <p:cNvPicPr>
            <a:picLocks noChangeAspect="1" noChangeArrowheads="1"/>
          </p:cNvPicPr>
          <p:nvPr/>
        </p:nvPicPr>
        <p:blipFill>
          <a:blip r:embed="rId3" cstate="print"/>
          <a:srcRect/>
          <a:stretch>
            <a:fillRect/>
          </a:stretch>
        </p:blipFill>
        <p:spPr bwMode="auto">
          <a:xfrm>
            <a:off x="152400" y="304800"/>
            <a:ext cx="2095500" cy="2790825"/>
          </a:xfrm>
          <a:prstGeom prst="rect">
            <a:avLst/>
          </a:prstGeom>
          <a:noFill/>
        </p:spPr>
      </p:pic>
      <p:pic>
        <p:nvPicPr>
          <p:cNvPr id="6" name="Picture 4" descr="http://www.oxfordtimes.co.uk/resources/images/564458.jpg?type=articlePortrait"/>
          <p:cNvPicPr>
            <a:picLocks noChangeAspect="1" noChangeArrowheads="1"/>
          </p:cNvPicPr>
          <p:nvPr/>
        </p:nvPicPr>
        <p:blipFill>
          <a:blip r:embed="rId4" cstate="print"/>
          <a:srcRect t="3791" b="14692"/>
          <a:stretch>
            <a:fillRect/>
          </a:stretch>
        </p:blipFill>
        <p:spPr bwMode="auto">
          <a:xfrm>
            <a:off x="7010400" y="152400"/>
            <a:ext cx="1910282" cy="3276600"/>
          </a:xfrm>
          <a:prstGeom prst="rect">
            <a:avLst/>
          </a:prstGeom>
          <a:noFill/>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pic>
        <p:nvPicPr>
          <p:cNvPr id="3" name="Picture 2" descr="monad_chat29.PNG"/>
          <p:cNvPicPr>
            <a:picLocks noChangeAspect="1"/>
          </p:cNvPicPr>
          <p:nvPr/>
        </p:nvPicPr>
        <p:blipFill>
          <a:blip r:embed="rId2" cstate="print"/>
          <a:stretch>
            <a:fillRect/>
          </a:stretch>
        </p:blipFill>
        <p:spPr>
          <a:xfrm>
            <a:off x="2298578" y="0"/>
            <a:ext cx="4546844" cy="6858000"/>
          </a:xfrm>
          <a:prstGeom prst="rect">
            <a:avLst/>
          </a:prstGeom>
        </p:spPr>
      </p:pic>
      <p:pic>
        <p:nvPicPr>
          <p:cNvPr id="4" name="Picture 2" descr="http://i.telegraph.co.uk/multimedia/archive/01211/brains-thiunderbir_1211873f.jpg"/>
          <p:cNvPicPr>
            <a:picLocks noChangeAspect="1" noChangeArrowheads="1"/>
          </p:cNvPicPr>
          <p:nvPr/>
        </p:nvPicPr>
        <p:blipFill>
          <a:blip r:embed="rId3" cstate="print"/>
          <a:srcRect/>
          <a:stretch>
            <a:fillRect/>
          </a:stretch>
        </p:blipFill>
        <p:spPr bwMode="auto">
          <a:xfrm>
            <a:off x="152400" y="304800"/>
            <a:ext cx="2095500" cy="2790825"/>
          </a:xfrm>
          <a:prstGeom prst="rect">
            <a:avLst/>
          </a:prstGeom>
          <a:noFill/>
        </p:spPr>
      </p:pic>
      <p:pic>
        <p:nvPicPr>
          <p:cNvPr id="5" name="Picture 4" descr="http://www.oxfordtimes.co.uk/resources/images/564458.jpg?type=articlePortrait"/>
          <p:cNvPicPr>
            <a:picLocks noChangeAspect="1" noChangeArrowheads="1"/>
          </p:cNvPicPr>
          <p:nvPr/>
        </p:nvPicPr>
        <p:blipFill>
          <a:blip r:embed="rId4" cstate="print"/>
          <a:srcRect t="3791" b="14692"/>
          <a:stretch>
            <a:fillRect/>
          </a:stretch>
        </p:blipFill>
        <p:spPr bwMode="auto">
          <a:xfrm>
            <a:off x="7010400" y="152400"/>
            <a:ext cx="1910282" cy="3276600"/>
          </a:xfrm>
          <a:prstGeom prst="rect">
            <a:avLst/>
          </a:prstGeom>
          <a:noFill/>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pic>
        <p:nvPicPr>
          <p:cNvPr id="3" name="Picture 2" descr="monad_chat30.PNG"/>
          <p:cNvPicPr>
            <a:picLocks noChangeAspect="1"/>
          </p:cNvPicPr>
          <p:nvPr/>
        </p:nvPicPr>
        <p:blipFill>
          <a:blip r:embed="rId2" cstate="print"/>
          <a:stretch>
            <a:fillRect/>
          </a:stretch>
        </p:blipFill>
        <p:spPr>
          <a:xfrm>
            <a:off x="2298578" y="0"/>
            <a:ext cx="4546844" cy="6858000"/>
          </a:xfrm>
          <a:prstGeom prst="rect">
            <a:avLst/>
          </a:prstGeom>
        </p:spPr>
      </p:pic>
      <p:pic>
        <p:nvPicPr>
          <p:cNvPr id="4" name="Picture 2" descr="http://i.telegraph.co.uk/multimedia/archive/01211/brains-thiunderbir_1211873f.jpg"/>
          <p:cNvPicPr>
            <a:picLocks noChangeAspect="1" noChangeArrowheads="1"/>
          </p:cNvPicPr>
          <p:nvPr/>
        </p:nvPicPr>
        <p:blipFill>
          <a:blip r:embed="rId3" cstate="print"/>
          <a:srcRect/>
          <a:stretch>
            <a:fillRect/>
          </a:stretch>
        </p:blipFill>
        <p:spPr bwMode="auto">
          <a:xfrm>
            <a:off x="152400" y="304800"/>
            <a:ext cx="2095500" cy="2790825"/>
          </a:xfrm>
          <a:prstGeom prst="rect">
            <a:avLst/>
          </a:prstGeom>
          <a:noFill/>
        </p:spPr>
      </p:pic>
      <p:pic>
        <p:nvPicPr>
          <p:cNvPr id="5" name="Picture 4" descr="http://www.oxfordtimes.co.uk/resources/images/564458.jpg?type=articlePortrait"/>
          <p:cNvPicPr>
            <a:picLocks noChangeAspect="1" noChangeArrowheads="1"/>
          </p:cNvPicPr>
          <p:nvPr/>
        </p:nvPicPr>
        <p:blipFill>
          <a:blip r:embed="rId4" cstate="print"/>
          <a:srcRect t="3791" b="14692"/>
          <a:stretch>
            <a:fillRect/>
          </a:stretch>
        </p:blipFill>
        <p:spPr bwMode="auto">
          <a:xfrm>
            <a:off x="7010400" y="152400"/>
            <a:ext cx="1910282" cy="3276600"/>
          </a:xfrm>
          <a:prstGeom prst="rect">
            <a:avLst/>
          </a:prstGeom>
          <a:noFill/>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pic>
        <p:nvPicPr>
          <p:cNvPr id="3" name="Picture 2" descr="monad_chat31.PNG"/>
          <p:cNvPicPr>
            <a:picLocks noChangeAspect="1"/>
          </p:cNvPicPr>
          <p:nvPr/>
        </p:nvPicPr>
        <p:blipFill>
          <a:blip r:embed="rId2" cstate="print"/>
          <a:stretch>
            <a:fillRect/>
          </a:stretch>
        </p:blipFill>
        <p:spPr>
          <a:xfrm>
            <a:off x="2298578" y="0"/>
            <a:ext cx="4546844" cy="6858000"/>
          </a:xfrm>
          <a:prstGeom prst="rect">
            <a:avLst/>
          </a:prstGeom>
        </p:spPr>
      </p:pic>
      <p:pic>
        <p:nvPicPr>
          <p:cNvPr id="4" name="Picture 2" descr="http://i.telegraph.co.uk/multimedia/archive/01211/brains-thiunderbir_1211873f.jpg"/>
          <p:cNvPicPr>
            <a:picLocks noChangeAspect="1" noChangeArrowheads="1"/>
          </p:cNvPicPr>
          <p:nvPr/>
        </p:nvPicPr>
        <p:blipFill>
          <a:blip r:embed="rId3" cstate="print"/>
          <a:srcRect/>
          <a:stretch>
            <a:fillRect/>
          </a:stretch>
        </p:blipFill>
        <p:spPr bwMode="auto">
          <a:xfrm>
            <a:off x="152400" y="304800"/>
            <a:ext cx="2095500" cy="2790825"/>
          </a:xfrm>
          <a:prstGeom prst="rect">
            <a:avLst/>
          </a:prstGeom>
          <a:noFill/>
        </p:spPr>
      </p:pic>
      <p:pic>
        <p:nvPicPr>
          <p:cNvPr id="5" name="Picture 4" descr="http://www.oxfordtimes.co.uk/resources/images/564458.jpg?type=articlePortrait"/>
          <p:cNvPicPr>
            <a:picLocks noChangeAspect="1" noChangeArrowheads="1"/>
          </p:cNvPicPr>
          <p:nvPr/>
        </p:nvPicPr>
        <p:blipFill>
          <a:blip r:embed="rId4" cstate="print"/>
          <a:srcRect t="3791" b="14692"/>
          <a:stretch>
            <a:fillRect/>
          </a:stretch>
        </p:blipFill>
        <p:spPr bwMode="auto">
          <a:xfrm>
            <a:off x="7010400" y="152400"/>
            <a:ext cx="1910282" cy="3276600"/>
          </a:xfrm>
          <a:prstGeom prst="rect">
            <a:avLst/>
          </a:prstGeom>
          <a:noFill/>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pic>
        <p:nvPicPr>
          <p:cNvPr id="3" name="Picture 2" descr="monad_chat32.PNG"/>
          <p:cNvPicPr>
            <a:picLocks noChangeAspect="1"/>
          </p:cNvPicPr>
          <p:nvPr/>
        </p:nvPicPr>
        <p:blipFill>
          <a:blip r:embed="rId2" cstate="print"/>
          <a:stretch>
            <a:fillRect/>
          </a:stretch>
        </p:blipFill>
        <p:spPr>
          <a:xfrm>
            <a:off x="2298578" y="0"/>
            <a:ext cx="4546844" cy="6858000"/>
          </a:xfrm>
          <a:prstGeom prst="rect">
            <a:avLst/>
          </a:prstGeom>
        </p:spPr>
      </p:pic>
      <p:pic>
        <p:nvPicPr>
          <p:cNvPr id="4" name="Picture 2" descr="http://i.telegraph.co.uk/multimedia/archive/01211/brains-thiunderbir_1211873f.jpg"/>
          <p:cNvPicPr>
            <a:picLocks noChangeAspect="1" noChangeArrowheads="1"/>
          </p:cNvPicPr>
          <p:nvPr/>
        </p:nvPicPr>
        <p:blipFill>
          <a:blip r:embed="rId3" cstate="print"/>
          <a:srcRect/>
          <a:stretch>
            <a:fillRect/>
          </a:stretch>
        </p:blipFill>
        <p:spPr bwMode="auto">
          <a:xfrm>
            <a:off x="152400" y="304800"/>
            <a:ext cx="2095500" cy="2790825"/>
          </a:xfrm>
          <a:prstGeom prst="rect">
            <a:avLst/>
          </a:prstGeom>
          <a:noFill/>
        </p:spPr>
      </p:pic>
      <p:pic>
        <p:nvPicPr>
          <p:cNvPr id="5" name="Picture 4" descr="http://www.oxfordtimes.co.uk/resources/images/564458.jpg?type=articlePortrait"/>
          <p:cNvPicPr>
            <a:picLocks noChangeAspect="1" noChangeArrowheads="1"/>
          </p:cNvPicPr>
          <p:nvPr/>
        </p:nvPicPr>
        <p:blipFill>
          <a:blip r:embed="rId4" cstate="print"/>
          <a:srcRect t="3791" b="14692"/>
          <a:stretch>
            <a:fillRect/>
          </a:stretch>
        </p:blipFill>
        <p:spPr bwMode="auto">
          <a:xfrm>
            <a:off x="7010400" y="152400"/>
            <a:ext cx="1910282" cy="3276600"/>
          </a:xfrm>
          <a:prstGeom prst="rect">
            <a:avLst/>
          </a:prstGeom>
          <a:noFill/>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Imperative code</a:t>
            </a:r>
          </a:p>
        </p:txBody>
      </p:sp>
      <p:sp>
        <p:nvSpPr>
          <p:cNvPr id="3" name="TextBox 2"/>
          <p:cNvSpPr txBox="1"/>
          <p:nvPr/>
        </p:nvSpPr>
        <p:spPr>
          <a:xfrm>
            <a:off x="533400" y="1447800"/>
            <a:ext cx="8077200" cy="3785652"/>
          </a:xfrm>
          <a:prstGeom prst="rect">
            <a:avLst/>
          </a:prstGeom>
          <a:noFill/>
        </p:spPr>
        <p:txBody>
          <a:bodyPr wrap="square" rtlCol="0">
            <a:spAutoFit/>
          </a:bodyPr>
          <a:lstStyle/>
          <a:p>
            <a:endParaRPr lang="en-GB" sz="2400" dirty="0">
              <a:latin typeface="Consolas" pitchFamily="49" charset="0"/>
              <a:cs typeface="Consolas" pitchFamily="49" charset="0"/>
            </a:endParaRPr>
          </a:p>
          <a:p>
            <a:endParaRPr lang="en-GB" sz="2400" dirty="0">
              <a:latin typeface="Consolas" pitchFamily="49" charset="0"/>
              <a:cs typeface="Consolas" pitchFamily="49" charset="0"/>
            </a:endParaRPr>
          </a:p>
          <a:p>
            <a:r>
              <a:rPr lang="en-GB" sz="2400" dirty="0" err="1">
                <a:latin typeface="Consolas" pitchFamily="49" charset="0"/>
                <a:cs typeface="Consolas" pitchFamily="49" charset="0"/>
              </a:rPr>
              <a:t>const</a:t>
            </a:r>
            <a:r>
              <a:rPr lang="en-GB" sz="2400" dirty="0">
                <a:latin typeface="Consolas" pitchFamily="49" charset="0"/>
                <a:cs typeface="Consolas" pitchFamily="49" charset="0"/>
              </a:rPr>
              <a:t> </a:t>
            </a:r>
            <a:r>
              <a:rPr lang="en-GB" sz="2400" dirty="0" err="1">
                <a:latin typeface="Consolas" pitchFamily="49" charset="0"/>
                <a:cs typeface="Consolas" pitchFamily="49" charset="0"/>
              </a:rPr>
              <a:t>executeUseCase</a:t>
            </a:r>
            <a:r>
              <a:rPr lang="en-GB" sz="2400" dirty="0">
                <a:latin typeface="Consolas" pitchFamily="49" charset="0"/>
                <a:cs typeface="Consolas" pitchFamily="49" charset="0"/>
              </a:rPr>
              <a:t> = () =&gt; {</a:t>
            </a:r>
          </a:p>
          <a:p>
            <a:r>
              <a:rPr lang="en-GB" sz="2400" dirty="0">
                <a:latin typeface="Consolas" pitchFamily="49" charset="0"/>
                <a:cs typeface="Consolas" pitchFamily="49" charset="0"/>
              </a:rPr>
              <a:t>  </a:t>
            </a:r>
            <a:r>
              <a:rPr lang="en-GB" sz="2400" dirty="0" err="1">
                <a:latin typeface="Consolas" pitchFamily="49" charset="0"/>
                <a:cs typeface="Consolas" pitchFamily="49" charset="0"/>
              </a:rPr>
              <a:t>const</a:t>
            </a:r>
            <a:r>
              <a:rPr lang="en-GB" sz="2400" dirty="0">
                <a:latin typeface="Consolas" pitchFamily="49" charset="0"/>
                <a:cs typeface="Consolas" pitchFamily="49" charset="0"/>
              </a:rPr>
              <a:t> request = </a:t>
            </a:r>
            <a:r>
              <a:rPr lang="en-GB" sz="2400" dirty="0" err="1">
                <a:latin typeface="Consolas" pitchFamily="49" charset="0"/>
                <a:cs typeface="Consolas" pitchFamily="49" charset="0"/>
              </a:rPr>
              <a:t>receiveRequest</a:t>
            </a:r>
            <a:r>
              <a:rPr lang="en-GB" sz="2400" dirty="0">
                <a:latin typeface="Consolas" pitchFamily="49" charset="0"/>
                <a:cs typeface="Consolas" pitchFamily="49" charset="0"/>
              </a:rPr>
              <a:t>();</a:t>
            </a:r>
          </a:p>
          <a:p>
            <a:r>
              <a:rPr lang="en-GB" sz="2400" dirty="0">
                <a:latin typeface="Consolas" pitchFamily="49" charset="0"/>
                <a:cs typeface="Consolas" pitchFamily="49" charset="0"/>
              </a:rPr>
              <a:t>  </a:t>
            </a:r>
            <a:r>
              <a:rPr lang="en-GB" sz="2400" dirty="0" err="1">
                <a:latin typeface="Consolas" pitchFamily="49" charset="0"/>
                <a:cs typeface="Consolas" pitchFamily="49" charset="0"/>
              </a:rPr>
              <a:t>validateRequest</a:t>
            </a:r>
            <a:r>
              <a:rPr lang="en-GB" sz="2400" dirty="0">
                <a:latin typeface="Consolas" pitchFamily="49" charset="0"/>
                <a:cs typeface="Consolas" pitchFamily="49" charset="0"/>
              </a:rPr>
              <a:t>(request);</a:t>
            </a:r>
          </a:p>
          <a:p>
            <a:r>
              <a:rPr lang="en-GB" sz="2400" dirty="0">
                <a:latin typeface="Consolas" pitchFamily="49" charset="0"/>
                <a:cs typeface="Consolas" pitchFamily="49" charset="0"/>
              </a:rPr>
              <a:t>  </a:t>
            </a:r>
            <a:r>
              <a:rPr lang="en-GB" sz="2400" dirty="0" err="1">
                <a:latin typeface="Consolas" pitchFamily="49" charset="0"/>
                <a:cs typeface="Consolas" pitchFamily="49" charset="0"/>
              </a:rPr>
              <a:t>canonicalizeEmail</a:t>
            </a:r>
            <a:r>
              <a:rPr lang="en-GB" sz="2400" dirty="0">
                <a:latin typeface="Consolas" pitchFamily="49" charset="0"/>
                <a:cs typeface="Consolas" pitchFamily="49" charset="0"/>
              </a:rPr>
              <a:t>(request);</a:t>
            </a:r>
          </a:p>
          <a:p>
            <a:r>
              <a:rPr lang="en-GB" sz="2400" dirty="0">
                <a:latin typeface="Consolas" pitchFamily="49" charset="0"/>
                <a:cs typeface="Consolas" pitchFamily="49" charset="0"/>
              </a:rPr>
              <a:t>  </a:t>
            </a:r>
            <a:r>
              <a:rPr lang="en-GB" sz="2400" dirty="0" err="1">
                <a:latin typeface="Consolas" pitchFamily="49" charset="0"/>
                <a:cs typeface="Consolas" pitchFamily="49" charset="0"/>
              </a:rPr>
              <a:t>db.updateDbFromRequest</a:t>
            </a:r>
            <a:r>
              <a:rPr lang="en-GB" sz="2400" dirty="0">
                <a:latin typeface="Consolas" pitchFamily="49" charset="0"/>
                <a:cs typeface="Consolas" pitchFamily="49" charset="0"/>
              </a:rPr>
              <a:t>(request);</a:t>
            </a:r>
          </a:p>
          <a:p>
            <a:r>
              <a:rPr lang="en-GB" sz="2400" dirty="0">
                <a:latin typeface="Consolas" pitchFamily="49" charset="0"/>
                <a:cs typeface="Consolas" pitchFamily="49" charset="0"/>
              </a:rPr>
              <a:t>  </a:t>
            </a:r>
            <a:r>
              <a:rPr lang="en-GB" sz="2400" dirty="0" err="1">
                <a:latin typeface="Consolas" pitchFamily="49" charset="0"/>
                <a:cs typeface="Consolas" pitchFamily="49" charset="0"/>
              </a:rPr>
              <a:t>smtpServer.sendEmail</a:t>
            </a:r>
            <a:r>
              <a:rPr lang="en-GB" sz="2400" dirty="0">
                <a:latin typeface="Consolas" pitchFamily="49" charset="0"/>
                <a:cs typeface="Consolas" pitchFamily="49" charset="0"/>
              </a:rPr>
              <a:t>(</a:t>
            </a:r>
            <a:r>
              <a:rPr lang="en-GB" sz="2400" dirty="0" err="1">
                <a:latin typeface="Consolas" pitchFamily="49" charset="0"/>
                <a:cs typeface="Consolas" pitchFamily="49" charset="0"/>
              </a:rPr>
              <a:t>request.Email</a:t>
            </a:r>
            <a:r>
              <a:rPr lang="en-GB" sz="2400" dirty="0">
                <a:latin typeface="Consolas" pitchFamily="49" charset="0"/>
                <a:cs typeface="Consolas" pitchFamily="49" charset="0"/>
              </a:rPr>
              <a:t>);</a:t>
            </a:r>
          </a:p>
          <a:p>
            <a:r>
              <a:rPr lang="en-GB" sz="2400" dirty="0">
                <a:latin typeface="Consolas" pitchFamily="49" charset="0"/>
                <a:cs typeface="Consolas" pitchFamily="49" charset="0"/>
              </a:rPr>
              <a:t>  return "Success";</a:t>
            </a:r>
          </a:p>
          <a:p>
            <a:r>
              <a:rPr lang="en-GB" sz="2400" dirty="0">
                <a:latin typeface="Consolas" pitchFamily="49" charset="0"/>
                <a:cs typeface="Consolas" pitchFamily="49" charset="0"/>
              </a:rPr>
              <a:t>};</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pic>
        <p:nvPicPr>
          <p:cNvPr id="3" name="Picture 2" descr="monad_chat33.PNG"/>
          <p:cNvPicPr>
            <a:picLocks noChangeAspect="1"/>
          </p:cNvPicPr>
          <p:nvPr/>
        </p:nvPicPr>
        <p:blipFill>
          <a:blip r:embed="rId2" cstate="print"/>
          <a:stretch>
            <a:fillRect/>
          </a:stretch>
        </p:blipFill>
        <p:spPr>
          <a:xfrm>
            <a:off x="2298578" y="0"/>
            <a:ext cx="4546844" cy="6858000"/>
          </a:xfrm>
          <a:prstGeom prst="rect">
            <a:avLst/>
          </a:prstGeom>
        </p:spPr>
      </p:pic>
      <p:pic>
        <p:nvPicPr>
          <p:cNvPr id="4" name="Picture 2" descr="http://i.telegraph.co.uk/multimedia/archive/01211/brains-thiunderbir_1211873f.jpg"/>
          <p:cNvPicPr>
            <a:picLocks noChangeAspect="1" noChangeArrowheads="1"/>
          </p:cNvPicPr>
          <p:nvPr/>
        </p:nvPicPr>
        <p:blipFill>
          <a:blip r:embed="rId3" cstate="print"/>
          <a:srcRect/>
          <a:stretch>
            <a:fillRect/>
          </a:stretch>
        </p:blipFill>
        <p:spPr bwMode="auto">
          <a:xfrm>
            <a:off x="152400" y="304800"/>
            <a:ext cx="2095500" cy="2790825"/>
          </a:xfrm>
          <a:prstGeom prst="rect">
            <a:avLst/>
          </a:prstGeom>
          <a:noFill/>
        </p:spPr>
      </p:pic>
      <p:pic>
        <p:nvPicPr>
          <p:cNvPr id="5" name="Picture 4" descr="http://www.oxfordtimes.co.uk/resources/images/564458.jpg?type=articlePortrait"/>
          <p:cNvPicPr>
            <a:picLocks noChangeAspect="1" noChangeArrowheads="1"/>
          </p:cNvPicPr>
          <p:nvPr/>
        </p:nvPicPr>
        <p:blipFill>
          <a:blip r:embed="rId4" cstate="print"/>
          <a:srcRect t="3791" b="14692"/>
          <a:stretch>
            <a:fillRect/>
          </a:stretch>
        </p:blipFill>
        <p:spPr bwMode="auto">
          <a:xfrm>
            <a:off x="7010400" y="152400"/>
            <a:ext cx="1910282" cy="3276600"/>
          </a:xfrm>
          <a:prstGeom prst="rect">
            <a:avLst/>
          </a:prstGeom>
          <a:noFill/>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pic>
        <p:nvPicPr>
          <p:cNvPr id="3" name="Picture 2" descr="monad_chat34.PNG"/>
          <p:cNvPicPr>
            <a:picLocks noChangeAspect="1"/>
          </p:cNvPicPr>
          <p:nvPr/>
        </p:nvPicPr>
        <p:blipFill>
          <a:blip r:embed="rId2" cstate="print"/>
          <a:stretch>
            <a:fillRect/>
          </a:stretch>
        </p:blipFill>
        <p:spPr>
          <a:xfrm>
            <a:off x="2298578" y="0"/>
            <a:ext cx="4546844" cy="6858000"/>
          </a:xfrm>
          <a:prstGeom prst="rect">
            <a:avLst/>
          </a:prstGeom>
        </p:spPr>
      </p:pic>
      <p:pic>
        <p:nvPicPr>
          <p:cNvPr id="4" name="Picture 2" descr="http://i.telegraph.co.uk/multimedia/archive/01211/brains-thiunderbir_1211873f.jpg"/>
          <p:cNvPicPr>
            <a:picLocks noChangeAspect="1" noChangeArrowheads="1"/>
          </p:cNvPicPr>
          <p:nvPr/>
        </p:nvPicPr>
        <p:blipFill>
          <a:blip r:embed="rId3" cstate="print"/>
          <a:srcRect/>
          <a:stretch>
            <a:fillRect/>
          </a:stretch>
        </p:blipFill>
        <p:spPr bwMode="auto">
          <a:xfrm>
            <a:off x="152400" y="304800"/>
            <a:ext cx="2095500" cy="2790825"/>
          </a:xfrm>
          <a:prstGeom prst="rect">
            <a:avLst/>
          </a:prstGeom>
          <a:noFill/>
        </p:spPr>
      </p:pic>
      <p:pic>
        <p:nvPicPr>
          <p:cNvPr id="5" name="Picture 4" descr="http://www.oxfordtimes.co.uk/resources/images/564458.jpg?type=articlePortrait"/>
          <p:cNvPicPr>
            <a:picLocks noChangeAspect="1" noChangeArrowheads="1"/>
          </p:cNvPicPr>
          <p:nvPr/>
        </p:nvPicPr>
        <p:blipFill>
          <a:blip r:embed="rId4" cstate="print"/>
          <a:srcRect t="3791" b="14692"/>
          <a:stretch>
            <a:fillRect/>
          </a:stretch>
        </p:blipFill>
        <p:spPr bwMode="auto">
          <a:xfrm>
            <a:off x="7010400" y="152400"/>
            <a:ext cx="1910282" cy="3276600"/>
          </a:xfrm>
          <a:prstGeom prst="rect">
            <a:avLst/>
          </a:prstGeom>
          <a:noFill/>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pic>
        <p:nvPicPr>
          <p:cNvPr id="3" name="Picture 2" descr="monad_chat35.PNG"/>
          <p:cNvPicPr>
            <a:picLocks noChangeAspect="1"/>
          </p:cNvPicPr>
          <p:nvPr/>
        </p:nvPicPr>
        <p:blipFill>
          <a:blip r:embed="rId2" cstate="print"/>
          <a:stretch>
            <a:fillRect/>
          </a:stretch>
        </p:blipFill>
        <p:spPr>
          <a:xfrm>
            <a:off x="2298578" y="0"/>
            <a:ext cx="4546844" cy="6858000"/>
          </a:xfrm>
          <a:prstGeom prst="rect">
            <a:avLst/>
          </a:prstGeom>
        </p:spPr>
      </p:pic>
      <p:pic>
        <p:nvPicPr>
          <p:cNvPr id="4" name="Picture 2" descr="http://i.telegraph.co.uk/multimedia/archive/01211/brains-thiunderbir_1211873f.jpg"/>
          <p:cNvPicPr>
            <a:picLocks noChangeAspect="1" noChangeArrowheads="1"/>
          </p:cNvPicPr>
          <p:nvPr/>
        </p:nvPicPr>
        <p:blipFill>
          <a:blip r:embed="rId3" cstate="print"/>
          <a:srcRect/>
          <a:stretch>
            <a:fillRect/>
          </a:stretch>
        </p:blipFill>
        <p:spPr bwMode="auto">
          <a:xfrm>
            <a:off x="152400" y="304800"/>
            <a:ext cx="2095500" cy="2790825"/>
          </a:xfrm>
          <a:prstGeom prst="rect">
            <a:avLst/>
          </a:prstGeom>
          <a:noFill/>
        </p:spPr>
      </p:pic>
      <p:pic>
        <p:nvPicPr>
          <p:cNvPr id="5" name="Picture 4" descr="http://www.oxfordtimes.co.uk/resources/images/564458.jpg?type=articlePortrait"/>
          <p:cNvPicPr>
            <a:picLocks noChangeAspect="1" noChangeArrowheads="1"/>
          </p:cNvPicPr>
          <p:nvPr/>
        </p:nvPicPr>
        <p:blipFill>
          <a:blip r:embed="rId4" cstate="print"/>
          <a:srcRect t="3791" b="14692"/>
          <a:stretch>
            <a:fillRect/>
          </a:stretch>
        </p:blipFill>
        <p:spPr bwMode="auto">
          <a:xfrm>
            <a:off x="7010400" y="152400"/>
            <a:ext cx="1910282" cy="3276600"/>
          </a:xfrm>
          <a:prstGeom prst="rect">
            <a:avLst/>
          </a:prstGeom>
          <a:noFill/>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Monads are confusing</a:t>
            </a:r>
          </a:p>
        </p:txBody>
      </p:sp>
      <p:pic>
        <p:nvPicPr>
          <p:cNvPr id="4" name="Picture 3" descr="monad_free_zone.png"/>
          <p:cNvPicPr>
            <a:picLocks noChangeAspect="1"/>
          </p:cNvPicPr>
          <p:nvPr/>
        </p:nvPicPr>
        <p:blipFill>
          <a:blip r:embed="rId3" cstate="print"/>
          <a:stretch>
            <a:fillRect/>
          </a:stretch>
        </p:blipFill>
        <p:spPr>
          <a:xfrm>
            <a:off x="2286000" y="609600"/>
            <a:ext cx="4343400" cy="54292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GB" dirty="0"/>
              <a:t>Railway oriented programming</a:t>
            </a:r>
          </a:p>
        </p:txBody>
      </p:sp>
      <p:sp>
        <p:nvSpPr>
          <p:cNvPr id="5" name="TextBox 4"/>
          <p:cNvSpPr txBox="1"/>
          <p:nvPr/>
        </p:nvSpPr>
        <p:spPr>
          <a:xfrm flipH="1">
            <a:off x="3886200" y="3276600"/>
            <a:ext cx="4419601" cy="369332"/>
          </a:xfrm>
          <a:prstGeom prst="rect">
            <a:avLst/>
          </a:prstGeom>
          <a:noFill/>
        </p:spPr>
        <p:txBody>
          <a:bodyPr wrap="square" rtlCol="0">
            <a:spAutoFit/>
          </a:bodyPr>
          <a:lstStyle/>
          <a:p>
            <a:r>
              <a:rPr lang="en-GB" dirty="0">
                <a:solidFill>
                  <a:srgbClr val="C00000"/>
                </a:solidFill>
                <a:latin typeface="Conformity" pitchFamily="2" charset="0"/>
              </a:rPr>
              <a:t>This has absolutely nothing to do with monads.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 railway track analogy</a:t>
            </a:r>
          </a:p>
        </p:txBody>
      </p:sp>
      <p:pic>
        <p:nvPicPr>
          <p:cNvPr id="53249" name="Picture 1"/>
          <p:cNvPicPr>
            <a:picLocks noChangeAspect="1" noChangeArrowheads="1"/>
          </p:cNvPicPr>
          <p:nvPr/>
        </p:nvPicPr>
        <p:blipFill>
          <a:blip r:embed="rId3" cstate="print"/>
          <a:srcRect r="38403"/>
          <a:stretch>
            <a:fillRect/>
          </a:stretch>
        </p:blipFill>
        <p:spPr bwMode="auto">
          <a:xfrm>
            <a:off x="2370138" y="2819400"/>
            <a:ext cx="4648200" cy="1371600"/>
          </a:xfrm>
          <a:prstGeom prst="rect">
            <a:avLst/>
          </a:prstGeom>
          <a:noFill/>
        </p:spPr>
      </p:pic>
      <p:pic>
        <p:nvPicPr>
          <p:cNvPr id="53251" name="Picture 3"/>
          <p:cNvPicPr>
            <a:picLocks noChangeAspect="1" noChangeArrowheads="1"/>
          </p:cNvPicPr>
          <p:nvPr/>
        </p:nvPicPr>
        <p:blipFill>
          <a:blip r:embed="rId4" cstate="print"/>
          <a:srcRect r="15602"/>
          <a:stretch>
            <a:fillRect/>
          </a:stretch>
        </p:blipFill>
        <p:spPr bwMode="auto">
          <a:xfrm>
            <a:off x="713414" y="2514600"/>
            <a:ext cx="1648786" cy="1712504"/>
          </a:xfrm>
          <a:prstGeom prst="rect">
            <a:avLst/>
          </a:prstGeom>
          <a:noFill/>
        </p:spPr>
      </p:pic>
      <p:pic>
        <p:nvPicPr>
          <p:cNvPr id="53252" name="Picture 4"/>
          <p:cNvPicPr>
            <a:picLocks noChangeAspect="1" noChangeArrowheads="1"/>
          </p:cNvPicPr>
          <p:nvPr/>
        </p:nvPicPr>
        <p:blipFill>
          <a:blip r:embed="rId5" cstate="print"/>
          <a:srcRect/>
          <a:stretch>
            <a:fillRect/>
          </a:stretch>
        </p:blipFill>
        <p:spPr bwMode="auto">
          <a:xfrm>
            <a:off x="7239000" y="3023016"/>
            <a:ext cx="1047454" cy="939384"/>
          </a:xfrm>
          <a:prstGeom prst="rect">
            <a:avLst/>
          </a:prstGeom>
          <a:noFill/>
        </p:spPr>
      </p:pic>
      <p:sp>
        <p:nvSpPr>
          <p:cNvPr id="8" name="Rectangle 2"/>
          <p:cNvSpPr>
            <a:spLocks noChangeArrowheads="1"/>
          </p:cNvSpPr>
          <p:nvPr/>
        </p:nvSpPr>
        <p:spPr bwMode="auto">
          <a:xfrm>
            <a:off x="3513138" y="2590800"/>
            <a:ext cx="2209800" cy="1600200"/>
          </a:xfrm>
          <a:prstGeom prst="rect">
            <a:avLst/>
          </a:prstGeom>
          <a:solidFill>
            <a:srgbClr val="D8D8D8"/>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lvl="0" fontAlgn="base">
              <a:spcBef>
                <a:spcPct val="0"/>
              </a:spcBef>
              <a:spcAft>
                <a:spcPts val="1000"/>
              </a:spcAft>
            </a:pPr>
            <a:r>
              <a:rPr lang="en-GB" sz="2000" b="1" dirty="0">
                <a:latin typeface="Calibri" pitchFamily="34" charset="0"/>
                <a:cs typeface="Arial" pitchFamily="34" charset="0"/>
              </a:rPr>
              <a:t>The </a:t>
            </a:r>
            <a:r>
              <a:rPr kumimoji="0" lang="en-GB" sz="2000" b="1" i="0" u="none" strike="noStrike" cap="none" normalizeH="0" baseline="0" dirty="0">
                <a:ln>
                  <a:noFill/>
                </a:ln>
                <a:solidFill>
                  <a:schemeClr val="tx1"/>
                </a:solidFill>
                <a:effectLst/>
                <a:latin typeface="Calibri" pitchFamily="34" charset="0"/>
                <a:cs typeface="Arial" pitchFamily="34" charset="0"/>
              </a:rPr>
              <a:t>Tunnel of </a:t>
            </a:r>
            <a:r>
              <a:rPr lang="en-GB" sz="2000" b="1" dirty="0">
                <a:latin typeface="Calibri" pitchFamily="34" charset="0"/>
                <a:cs typeface="Arial" pitchFamily="34" charset="0"/>
              </a:rPr>
              <a:t>Transformation </a:t>
            </a:r>
            <a:endParaRPr kumimoji="0" lang="en-US" sz="3600" b="0" i="0" u="none" strike="noStrike" cap="none" normalizeH="0" baseline="0" dirty="0">
              <a:ln>
                <a:noFill/>
              </a:ln>
              <a:solidFill>
                <a:schemeClr val="tx1"/>
              </a:solidFill>
              <a:effectLst/>
              <a:latin typeface="Arial" pitchFamily="34" charset="0"/>
              <a:cs typeface="Arial" pitchFamily="34" charset="0"/>
            </a:endParaRPr>
          </a:p>
        </p:txBody>
      </p:sp>
      <p:sp>
        <p:nvSpPr>
          <p:cNvPr id="53250" name="Rectangle 2"/>
          <p:cNvSpPr>
            <a:spLocks noChangeArrowheads="1"/>
          </p:cNvSpPr>
          <p:nvPr/>
        </p:nvSpPr>
        <p:spPr bwMode="auto">
          <a:xfrm>
            <a:off x="3513138" y="2590800"/>
            <a:ext cx="2209800" cy="1600200"/>
          </a:xfrm>
          <a:prstGeom prst="rect">
            <a:avLst/>
          </a:prstGeom>
          <a:solidFill>
            <a:srgbClr val="D8D8D8"/>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GB" sz="2000" b="1" i="0" u="none" strike="noStrike" cap="none" normalizeH="0" baseline="0" dirty="0">
                <a:ln>
                  <a:noFill/>
                </a:ln>
                <a:solidFill>
                  <a:schemeClr val="tx1"/>
                </a:solidFill>
                <a:effectLst/>
                <a:latin typeface="Calibri" pitchFamily="34" charset="0"/>
                <a:cs typeface="Arial" pitchFamily="34" charset="0"/>
              </a:rPr>
              <a:t>Function</a:t>
            </a:r>
            <a:br>
              <a:rPr kumimoji="0" lang="en-GB" sz="2000" b="0" i="0" u="none" strike="noStrike" cap="none" normalizeH="0" baseline="0" dirty="0">
                <a:ln>
                  <a:noFill/>
                </a:ln>
                <a:solidFill>
                  <a:schemeClr val="tx1"/>
                </a:solidFill>
                <a:effectLst/>
                <a:latin typeface="Times New Roman" pitchFamily="18" charset="0"/>
                <a:cs typeface="Arial" pitchFamily="34" charset="0"/>
              </a:rPr>
            </a:br>
            <a:r>
              <a:rPr kumimoji="0" lang="en-GB" sz="2000" b="0" i="0" u="none" strike="noStrike" cap="none" normalizeH="0" baseline="0" dirty="0">
                <a:ln>
                  <a:noFill/>
                </a:ln>
                <a:solidFill>
                  <a:schemeClr val="tx1"/>
                </a:solidFill>
                <a:effectLst/>
                <a:latin typeface="Calibri" pitchFamily="34" charset="0"/>
                <a:cs typeface="Arial" pitchFamily="34" charset="0"/>
              </a:rPr>
              <a:t>pineapple -&gt; apple</a:t>
            </a:r>
            <a:endParaRPr kumimoji="0" lang="en-US" sz="3600" b="0" i="0" u="none" strike="noStrike" cap="none" normalizeH="0" baseline="0" dirty="0">
              <a:ln>
                <a:noFill/>
              </a:ln>
              <a:solidFill>
                <a:schemeClr val="tx1"/>
              </a:solidFill>
              <a:effectLst/>
              <a:latin typeface="Arial" pitchFamily="34" charset="0"/>
              <a:cs typeface="Arial"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324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325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325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32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53250"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 railway track analogy</a:t>
            </a:r>
          </a:p>
        </p:txBody>
      </p:sp>
      <p:grpSp>
        <p:nvGrpSpPr>
          <p:cNvPr id="18" name="Group 17"/>
          <p:cNvGrpSpPr/>
          <p:nvPr/>
        </p:nvGrpSpPr>
        <p:grpSpPr>
          <a:xfrm>
            <a:off x="457200" y="2751138"/>
            <a:ext cx="3335337" cy="906462"/>
            <a:chOff x="1109663" y="1189038"/>
            <a:chExt cx="3335337" cy="906462"/>
          </a:xfrm>
        </p:grpSpPr>
        <p:pic>
          <p:nvPicPr>
            <p:cNvPr id="101379" name="Picture 3"/>
            <p:cNvPicPr>
              <a:picLocks noChangeAspect="1" noChangeArrowheads="1"/>
            </p:cNvPicPr>
            <p:nvPr/>
          </p:nvPicPr>
          <p:blipFill>
            <a:blip r:embed="rId2" cstate="print"/>
            <a:srcRect/>
            <a:stretch>
              <a:fillRect/>
            </a:stretch>
          </p:blipFill>
          <p:spPr bwMode="auto">
            <a:xfrm>
              <a:off x="1109663" y="1189038"/>
              <a:ext cx="976312" cy="857250"/>
            </a:xfrm>
            <a:prstGeom prst="rect">
              <a:avLst/>
            </a:prstGeom>
            <a:noFill/>
          </p:spPr>
        </p:pic>
        <p:pic>
          <p:nvPicPr>
            <p:cNvPr id="101380" name="Picture 4"/>
            <p:cNvPicPr>
              <a:picLocks noChangeAspect="1" noChangeArrowheads="1"/>
            </p:cNvPicPr>
            <p:nvPr/>
          </p:nvPicPr>
          <p:blipFill>
            <a:blip r:embed="rId3" cstate="print"/>
            <a:srcRect r="38403"/>
            <a:stretch>
              <a:fillRect/>
            </a:stretch>
          </p:blipFill>
          <p:spPr bwMode="auto">
            <a:xfrm>
              <a:off x="1844675" y="1346200"/>
              <a:ext cx="2001838" cy="749300"/>
            </a:xfrm>
            <a:prstGeom prst="rect">
              <a:avLst/>
            </a:prstGeom>
            <a:noFill/>
          </p:spPr>
        </p:pic>
        <p:sp>
          <p:nvSpPr>
            <p:cNvPr id="101381" name="Rectangle 5"/>
            <p:cNvSpPr>
              <a:spLocks noChangeArrowheads="1"/>
            </p:cNvSpPr>
            <p:nvPr/>
          </p:nvSpPr>
          <p:spPr bwMode="auto">
            <a:xfrm>
              <a:off x="2209800" y="1346200"/>
              <a:ext cx="1276350" cy="700088"/>
            </a:xfrm>
            <a:prstGeom prst="rect">
              <a:avLst/>
            </a:prstGeom>
            <a:solidFill>
              <a:srgbClr val="D8D8D8"/>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GB" sz="1100" b="1" i="0" u="none" strike="noStrike" cap="none" normalizeH="0" baseline="0">
                  <a:ln>
                    <a:noFill/>
                  </a:ln>
                  <a:solidFill>
                    <a:schemeClr val="tx1"/>
                  </a:solidFill>
                  <a:effectLst/>
                  <a:latin typeface="Calibri" pitchFamily="34" charset="0"/>
                  <a:cs typeface="Arial" pitchFamily="34" charset="0"/>
                </a:rPr>
                <a:t>Function 1</a:t>
              </a:r>
              <a:br>
                <a:rPr kumimoji="0" lang="en-GB" sz="1100" b="0" i="0" u="none" strike="noStrike" cap="none" normalizeH="0" baseline="0">
                  <a:ln>
                    <a:noFill/>
                  </a:ln>
                  <a:solidFill>
                    <a:schemeClr val="tx1"/>
                  </a:solidFill>
                  <a:effectLst/>
                  <a:latin typeface="Times New Roman" pitchFamily="18" charset="0"/>
                  <a:cs typeface="Arial" pitchFamily="34" charset="0"/>
                </a:rPr>
              </a:br>
              <a:r>
                <a:rPr kumimoji="0" lang="en-GB" sz="1100" b="0" i="0" u="none" strike="noStrike" cap="none" normalizeH="0" baseline="0">
                  <a:ln>
                    <a:noFill/>
                  </a:ln>
                  <a:solidFill>
                    <a:schemeClr val="tx1"/>
                  </a:solidFill>
                  <a:effectLst/>
                  <a:latin typeface="Calibri" pitchFamily="34" charset="0"/>
                  <a:cs typeface="Arial" pitchFamily="34" charset="0"/>
                </a:rPr>
                <a:t>pineapple -&gt; apple</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pic>
          <p:nvPicPr>
            <p:cNvPr id="101382" name="Picture 6"/>
            <p:cNvPicPr>
              <a:picLocks noChangeAspect="1" noChangeArrowheads="1"/>
            </p:cNvPicPr>
            <p:nvPr/>
          </p:nvPicPr>
          <p:blipFill>
            <a:blip r:embed="rId4" cstate="print"/>
            <a:srcRect/>
            <a:stretch>
              <a:fillRect/>
            </a:stretch>
          </p:blipFill>
          <p:spPr bwMode="auto">
            <a:xfrm>
              <a:off x="3919538" y="1454150"/>
              <a:ext cx="525462" cy="468313"/>
            </a:xfrm>
            <a:prstGeom prst="rect">
              <a:avLst/>
            </a:prstGeom>
            <a:noFill/>
          </p:spPr>
        </p:pic>
      </p:grpSp>
      <p:grpSp>
        <p:nvGrpSpPr>
          <p:cNvPr id="19" name="Group 18"/>
          <p:cNvGrpSpPr/>
          <p:nvPr/>
        </p:nvGrpSpPr>
        <p:grpSpPr>
          <a:xfrm>
            <a:off x="5105400" y="2903538"/>
            <a:ext cx="3408362" cy="747713"/>
            <a:chOff x="1319213" y="2438400"/>
            <a:chExt cx="3408362" cy="747713"/>
          </a:xfrm>
        </p:grpSpPr>
        <p:pic>
          <p:nvPicPr>
            <p:cNvPr id="101378" name="Picture 2"/>
            <p:cNvPicPr>
              <a:picLocks noChangeAspect="1" noChangeArrowheads="1"/>
            </p:cNvPicPr>
            <p:nvPr/>
          </p:nvPicPr>
          <p:blipFill>
            <a:blip r:embed="rId5" cstate="print"/>
            <a:srcRect/>
            <a:stretch>
              <a:fillRect/>
            </a:stretch>
          </p:blipFill>
          <p:spPr bwMode="auto">
            <a:xfrm>
              <a:off x="3846513" y="2473325"/>
              <a:ext cx="881062" cy="604838"/>
            </a:xfrm>
            <a:prstGeom prst="rect">
              <a:avLst/>
            </a:prstGeom>
            <a:noFill/>
          </p:spPr>
        </p:pic>
        <p:pic>
          <p:nvPicPr>
            <p:cNvPr id="101383" name="Picture 7"/>
            <p:cNvPicPr>
              <a:picLocks noChangeAspect="1" noChangeArrowheads="1"/>
            </p:cNvPicPr>
            <p:nvPr/>
          </p:nvPicPr>
          <p:blipFill>
            <a:blip r:embed="rId3" cstate="print"/>
            <a:srcRect r="38403"/>
            <a:stretch>
              <a:fillRect/>
            </a:stretch>
          </p:blipFill>
          <p:spPr bwMode="auto">
            <a:xfrm>
              <a:off x="1844675" y="2438400"/>
              <a:ext cx="2001838" cy="747713"/>
            </a:xfrm>
            <a:prstGeom prst="rect">
              <a:avLst/>
            </a:prstGeom>
            <a:noFill/>
          </p:spPr>
        </p:pic>
        <p:sp>
          <p:nvSpPr>
            <p:cNvPr id="101384" name="Rectangle 8"/>
            <p:cNvSpPr>
              <a:spLocks noChangeArrowheads="1"/>
            </p:cNvSpPr>
            <p:nvPr/>
          </p:nvSpPr>
          <p:spPr bwMode="auto">
            <a:xfrm>
              <a:off x="2209800" y="2438400"/>
              <a:ext cx="1276350" cy="700088"/>
            </a:xfrm>
            <a:prstGeom prst="rect">
              <a:avLst/>
            </a:prstGeom>
            <a:solidFill>
              <a:srgbClr val="D8D8D8"/>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GB" sz="1100" b="1" i="0" u="none" strike="noStrike" cap="none" normalizeH="0" baseline="0">
                  <a:ln>
                    <a:noFill/>
                  </a:ln>
                  <a:solidFill>
                    <a:schemeClr val="tx1"/>
                  </a:solidFill>
                  <a:effectLst/>
                  <a:latin typeface="Calibri" pitchFamily="34" charset="0"/>
                  <a:cs typeface="Arial" pitchFamily="34" charset="0"/>
                </a:rPr>
                <a:t>Function 2</a:t>
              </a:r>
              <a:br>
                <a:rPr kumimoji="0" lang="en-GB" sz="1100" b="0" i="0" u="none" strike="noStrike" cap="none" normalizeH="0" baseline="0">
                  <a:ln>
                    <a:noFill/>
                  </a:ln>
                  <a:solidFill>
                    <a:schemeClr val="tx1"/>
                  </a:solidFill>
                  <a:effectLst/>
                  <a:latin typeface="Times New Roman" pitchFamily="18" charset="0"/>
                  <a:cs typeface="Arial" pitchFamily="34" charset="0"/>
                </a:rPr>
              </a:br>
              <a:r>
                <a:rPr kumimoji="0" lang="en-GB" sz="1100" b="0" i="0" u="none" strike="noStrike" cap="none" normalizeH="0" baseline="0">
                  <a:ln>
                    <a:noFill/>
                  </a:ln>
                  <a:solidFill>
                    <a:schemeClr val="tx1"/>
                  </a:solidFill>
                  <a:effectLst/>
                  <a:latin typeface="Calibri" pitchFamily="34" charset="0"/>
                  <a:cs typeface="Arial" pitchFamily="34" charset="0"/>
                </a:rPr>
                <a:t>apple -&gt; banana</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pic>
          <p:nvPicPr>
            <p:cNvPr id="101385" name="Picture 9"/>
            <p:cNvPicPr>
              <a:picLocks noChangeAspect="1" noChangeArrowheads="1"/>
            </p:cNvPicPr>
            <p:nvPr/>
          </p:nvPicPr>
          <p:blipFill>
            <a:blip r:embed="rId4" cstate="print"/>
            <a:srcRect/>
            <a:stretch>
              <a:fillRect/>
            </a:stretch>
          </p:blipFill>
          <p:spPr bwMode="auto">
            <a:xfrm>
              <a:off x="1319213" y="2544763"/>
              <a:ext cx="525462" cy="469900"/>
            </a:xfrm>
            <a:prstGeom prst="rect">
              <a:avLst/>
            </a:prstGeom>
            <a:noFill/>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 railway track analogy</a:t>
            </a:r>
          </a:p>
        </p:txBody>
      </p:sp>
      <p:grpSp>
        <p:nvGrpSpPr>
          <p:cNvPr id="5" name="Group 32"/>
          <p:cNvGrpSpPr/>
          <p:nvPr/>
        </p:nvGrpSpPr>
        <p:grpSpPr>
          <a:xfrm>
            <a:off x="858838" y="2742940"/>
            <a:ext cx="7294562" cy="906462"/>
            <a:chOff x="457200" y="4495800"/>
            <a:chExt cx="7294562" cy="906462"/>
          </a:xfrm>
        </p:grpSpPr>
        <p:grpSp>
          <p:nvGrpSpPr>
            <p:cNvPr id="6" name="Group 19"/>
            <p:cNvGrpSpPr/>
            <p:nvPr/>
          </p:nvGrpSpPr>
          <p:grpSpPr>
            <a:xfrm>
              <a:off x="457200" y="4495800"/>
              <a:ext cx="3335337" cy="906462"/>
              <a:chOff x="1109663" y="1189038"/>
              <a:chExt cx="3335337" cy="906462"/>
            </a:xfrm>
          </p:grpSpPr>
          <p:pic>
            <p:nvPicPr>
              <p:cNvPr id="21" name="Picture 3"/>
              <p:cNvPicPr>
                <a:picLocks noChangeAspect="1" noChangeArrowheads="1"/>
              </p:cNvPicPr>
              <p:nvPr/>
            </p:nvPicPr>
            <p:blipFill>
              <a:blip r:embed="rId3" cstate="print"/>
              <a:srcRect/>
              <a:stretch>
                <a:fillRect/>
              </a:stretch>
            </p:blipFill>
            <p:spPr bwMode="auto">
              <a:xfrm>
                <a:off x="1109663" y="1189038"/>
                <a:ext cx="976312" cy="857250"/>
              </a:xfrm>
              <a:prstGeom prst="rect">
                <a:avLst/>
              </a:prstGeom>
              <a:noFill/>
            </p:spPr>
          </p:pic>
          <p:pic>
            <p:nvPicPr>
              <p:cNvPr id="22" name="Picture 4"/>
              <p:cNvPicPr>
                <a:picLocks noChangeAspect="1" noChangeArrowheads="1"/>
              </p:cNvPicPr>
              <p:nvPr/>
            </p:nvPicPr>
            <p:blipFill>
              <a:blip r:embed="rId4" cstate="print"/>
              <a:srcRect r="38403"/>
              <a:stretch>
                <a:fillRect/>
              </a:stretch>
            </p:blipFill>
            <p:spPr bwMode="auto">
              <a:xfrm>
                <a:off x="1844675" y="1346200"/>
                <a:ext cx="2001838" cy="749300"/>
              </a:xfrm>
              <a:prstGeom prst="rect">
                <a:avLst/>
              </a:prstGeom>
              <a:noFill/>
            </p:spPr>
          </p:pic>
          <p:sp>
            <p:nvSpPr>
              <p:cNvPr id="23" name="Rectangle 5"/>
              <p:cNvSpPr>
                <a:spLocks noChangeArrowheads="1"/>
              </p:cNvSpPr>
              <p:nvPr/>
            </p:nvSpPr>
            <p:spPr bwMode="auto">
              <a:xfrm>
                <a:off x="2209800" y="1346200"/>
                <a:ext cx="1276350" cy="700088"/>
              </a:xfrm>
              <a:prstGeom prst="rect">
                <a:avLst/>
              </a:prstGeom>
              <a:solidFill>
                <a:srgbClr val="D8D8D8"/>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GB" sz="1100" b="1" i="0" u="none" strike="noStrike" cap="none" normalizeH="0" baseline="0">
                    <a:ln>
                      <a:noFill/>
                    </a:ln>
                    <a:solidFill>
                      <a:schemeClr val="tx1"/>
                    </a:solidFill>
                    <a:effectLst/>
                    <a:latin typeface="Calibri" pitchFamily="34" charset="0"/>
                    <a:cs typeface="Arial" pitchFamily="34" charset="0"/>
                  </a:rPr>
                  <a:t>Function 1</a:t>
                </a:r>
                <a:br>
                  <a:rPr kumimoji="0" lang="en-GB" sz="1100" b="0" i="0" u="none" strike="noStrike" cap="none" normalizeH="0" baseline="0">
                    <a:ln>
                      <a:noFill/>
                    </a:ln>
                    <a:solidFill>
                      <a:schemeClr val="tx1"/>
                    </a:solidFill>
                    <a:effectLst/>
                    <a:latin typeface="Times New Roman" pitchFamily="18" charset="0"/>
                    <a:cs typeface="Arial" pitchFamily="34" charset="0"/>
                  </a:rPr>
                </a:br>
                <a:r>
                  <a:rPr kumimoji="0" lang="en-GB" sz="1100" b="0" i="0" u="none" strike="noStrike" cap="none" normalizeH="0" baseline="0">
                    <a:ln>
                      <a:noFill/>
                    </a:ln>
                    <a:solidFill>
                      <a:schemeClr val="tx1"/>
                    </a:solidFill>
                    <a:effectLst/>
                    <a:latin typeface="Calibri" pitchFamily="34" charset="0"/>
                    <a:cs typeface="Arial" pitchFamily="34" charset="0"/>
                  </a:rPr>
                  <a:t>pineapple -&gt; apple</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pic>
            <p:nvPicPr>
              <p:cNvPr id="24" name="Picture 6"/>
              <p:cNvPicPr>
                <a:picLocks noChangeAspect="1" noChangeArrowheads="1"/>
              </p:cNvPicPr>
              <p:nvPr/>
            </p:nvPicPr>
            <p:blipFill>
              <a:blip r:embed="rId5" cstate="print"/>
              <a:srcRect/>
              <a:stretch>
                <a:fillRect/>
              </a:stretch>
            </p:blipFill>
            <p:spPr bwMode="auto">
              <a:xfrm>
                <a:off x="3919538" y="1454150"/>
                <a:ext cx="525462" cy="468313"/>
              </a:xfrm>
              <a:prstGeom prst="rect">
                <a:avLst/>
              </a:prstGeom>
              <a:noFill/>
            </p:spPr>
          </p:pic>
        </p:grpSp>
        <p:grpSp>
          <p:nvGrpSpPr>
            <p:cNvPr id="7" name="Group 24"/>
            <p:cNvGrpSpPr/>
            <p:nvPr/>
          </p:nvGrpSpPr>
          <p:grpSpPr>
            <a:xfrm>
              <a:off x="4343400" y="4648200"/>
              <a:ext cx="3408362" cy="747713"/>
              <a:chOff x="1319213" y="2438400"/>
              <a:chExt cx="3408362" cy="747713"/>
            </a:xfrm>
          </p:grpSpPr>
          <p:pic>
            <p:nvPicPr>
              <p:cNvPr id="26" name="Picture 2"/>
              <p:cNvPicPr>
                <a:picLocks noChangeAspect="1" noChangeArrowheads="1"/>
              </p:cNvPicPr>
              <p:nvPr/>
            </p:nvPicPr>
            <p:blipFill>
              <a:blip r:embed="rId6" cstate="print"/>
              <a:srcRect/>
              <a:stretch>
                <a:fillRect/>
              </a:stretch>
            </p:blipFill>
            <p:spPr bwMode="auto">
              <a:xfrm>
                <a:off x="3846513" y="2473325"/>
                <a:ext cx="881062" cy="604838"/>
              </a:xfrm>
              <a:prstGeom prst="rect">
                <a:avLst/>
              </a:prstGeom>
              <a:noFill/>
            </p:spPr>
          </p:pic>
          <p:pic>
            <p:nvPicPr>
              <p:cNvPr id="27" name="Picture 7"/>
              <p:cNvPicPr>
                <a:picLocks noChangeAspect="1" noChangeArrowheads="1"/>
              </p:cNvPicPr>
              <p:nvPr/>
            </p:nvPicPr>
            <p:blipFill>
              <a:blip r:embed="rId4" cstate="print"/>
              <a:srcRect r="38403"/>
              <a:stretch>
                <a:fillRect/>
              </a:stretch>
            </p:blipFill>
            <p:spPr bwMode="auto">
              <a:xfrm>
                <a:off x="1844675" y="2438400"/>
                <a:ext cx="2001838" cy="747713"/>
              </a:xfrm>
              <a:prstGeom prst="rect">
                <a:avLst/>
              </a:prstGeom>
              <a:noFill/>
            </p:spPr>
          </p:pic>
          <p:sp>
            <p:nvSpPr>
              <p:cNvPr id="28" name="Rectangle 8"/>
              <p:cNvSpPr>
                <a:spLocks noChangeArrowheads="1"/>
              </p:cNvSpPr>
              <p:nvPr/>
            </p:nvSpPr>
            <p:spPr bwMode="auto">
              <a:xfrm>
                <a:off x="2209800" y="2438400"/>
                <a:ext cx="1276350" cy="700088"/>
              </a:xfrm>
              <a:prstGeom prst="rect">
                <a:avLst/>
              </a:prstGeom>
              <a:solidFill>
                <a:srgbClr val="D8D8D8"/>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GB" sz="1100" b="1" i="0" u="none" strike="noStrike" cap="none" normalizeH="0" baseline="0">
                    <a:ln>
                      <a:noFill/>
                    </a:ln>
                    <a:solidFill>
                      <a:schemeClr val="tx1"/>
                    </a:solidFill>
                    <a:effectLst/>
                    <a:latin typeface="Calibri" pitchFamily="34" charset="0"/>
                    <a:cs typeface="Arial" pitchFamily="34" charset="0"/>
                  </a:rPr>
                  <a:t>Function 2</a:t>
                </a:r>
                <a:br>
                  <a:rPr kumimoji="0" lang="en-GB" sz="1100" b="0" i="0" u="none" strike="noStrike" cap="none" normalizeH="0" baseline="0">
                    <a:ln>
                      <a:noFill/>
                    </a:ln>
                    <a:solidFill>
                      <a:schemeClr val="tx1"/>
                    </a:solidFill>
                    <a:effectLst/>
                    <a:latin typeface="Times New Roman" pitchFamily="18" charset="0"/>
                    <a:cs typeface="Arial" pitchFamily="34" charset="0"/>
                  </a:rPr>
                </a:br>
                <a:r>
                  <a:rPr kumimoji="0" lang="en-GB" sz="1100" b="0" i="0" u="none" strike="noStrike" cap="none" normalizeH="0" baseline="0">
                    <a:ln>
                      <a:noFill/>
                    </a:ln>
                    <a:solidFill>
                      <a:schemeClr val="tx1"/>
                    </a:solidFill>
                    <a:effectLst/>
                    <a:latin typeface="Calibri" pitchFamily="34" charset="0"/>
                    <a:cs typeface="Arial" pitchFamily="34" charset="0"/>
                  </a:rPr>
                  <a:t>apple -&gt; banana</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pic>
            <p:nvPicPr>
              <p:cNvPr id="29" name="Picture 9"/>
              <p:cNvPicPr>
                <a:picLocks noChangeAspect="1" noChangeArrowheads="1"/>
              </p:cNvPicPr>
              <p:nvPr/>
            </p:nvPicPr>
            <p:blipFill>
              <a:blip r:embed="rId5" cstate="print"/>
              <a:srcRect/>
              <a:stretch>
                <a:fillRect/>
              </a:stretch>
            </p:blipFill>
            <p:spPr bwMode="auto">
              <a:xfrm>
                <a:off x="1319213" y="2544763"/>
                <a:ext cx="525462" cy="469900"/>
              </a:xfrm>
              <a:prstGeom prst="rect">
                <a:avLst/>
              </a:prstGeom>
              <a:noFill/>
            </p:spPr>
          </p:pic>
        </p:grpSp>
      </p:grpSp>
      <p:grpSp>
        <p:nvGrpSpPr>
          <p:cNvPr id="8" name="Group 33"/>
          <p:cNvGrpSpPr/>
          <p:nvPr/>
        </p:nvGrpSpPr>
        <p:grpSpPr>
          <a:xfrm>
            <a:off x="4211638" y="2971540"/>
            <a:ext cx="2028830" cy="1466996"/>
            <a:chOff x="3810000" y="4724400"/>
            <a:chExt cx="2028830" cy="1466996"/>
          </a:xfrm>
        </p:grpSpPr>
        <p:sp>
          <p:nvSpPr>
            <p:cNvPr id="101388" name="Rectangle 12"/>
            <p:cNvSpPr>
              <a:spLocks noChangeArrowheads="1"/>
            </p:cNvSpPr>
            <p:nvPr/>
          </p:nvSpPr>
          <p:spPr bwMode="auto">
            <a:xfrm>
              <a:off x="3810000" y="4724400"/>
              <a:ext cx="703262" cy="469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GB" sz="2500" b="1" i="0" u="none" strike="noStrike" cap="none" normalizeH="0" baseline="0" dirty="0">
                  <a:ln>
                    <a:noFill/>
                  </a:ln>
                  <a:solidFill>
                    <a:srgbClr val="C00000"/>
                  </a:solidFill>
                  <a:effectLst/>
                  <a:latin typeface="Calibri" pitchFamily="34" charset="0"/>
                  <a:cs typeface="Arial" pitchFamily="34" charset="0"/>
                </a:rPr>
                <a:t>&gt;&gt;</a:t>
              </a:r>
              <a:endParaRPr kumimoji="0" lang="en-US" sz="1800" b="1" i="0" u="none" strike="noStrike" cap="none" normalizeH="0" baseline="0" dirty="0">
                <a:ln>
                  <a:noFill/>
                </a:ln>
                <a:solidFill>
                  <a:srgbClr val="C00000"/>
                </a:solidFill>
                <a:effectLst/>
                <a:latin typeface="Arial" pitchFamily="34" charset="0"/>
                <a:cs typeface="Arial" pitchFamily="34" charset="0"/>
              </a:endParaRPr>
            </a:p>
          </p:txBody>
        </p:sp>
        <p:sp>
          <p:nvSpPr>
            <p:cNvPr id="31" name="TextBox 30"/>
            <p:cNvSpPr txBox="1"/>
            <p:nvPr/>
          </p:nvSpPr>
          <p:spPr>
            <a:xfrm rot="21362639">
              <a:off x="4275131" y="5822064"/>
              <a:ext cx="1563699" cy="369332"/>
            </a:xfrm>
            <a:prstGeom prst="rect">
              <a:avLst/>
            </a:prstGeom>
            <a:noFill/>
          </p:spPr>
          <p:txBody>
            <a:bodyPr wrap="square" rtlCol="0">
              <a:spAutoFit/>
            </a:bodyPr>
            <a:lstStyle/>
            <a:p>
              <a:r>
                <a:rPr lang="en-GB" dirty="0">
                  <a:solidFill>
                    <a:srgbClr val="C00000"/>
                  </a:solidFill>
                  <a:latin typeface="Conformity" pitchFamily="2" charset="0"/>
                </a:rPr>
                <a:t>Composition</a:t>
              </a:r>
            </a:p>
          </p:txBody>
        </p:sp>
        <p:sp>
          <p:nvSpPr>
            <p:cNvPr id="32" name="Freeform 31"/>
            <p:cNvSpPr/>
            <p:nvPr/>
          </p:nvSpPr>
          <p:spPr>
            <a:xfrm rot="16200000" flipH="1">
              <a:off x="3726656" y="5493545"/>
              <a:ext cx="760414" cy="441325"/>
            </a:xfrm>
            <a:custGeom>
              <a:avLst/>
              <a:gdLst>
                <a:gd name="connsiteX0" fmla="*/ 1047750 w 1047750"/>
                <a:gd name="connsiteY0" fmla="*/ 441325 h 441325"/>
                <a:gd name="connsiteX1" fmla="*/ 733425 w 1047750"/>
                <a:gd name="connsiteY1" fmla="*/ 60325 h 441325"/>
                <a:gd name="connsiteX2" fmla="*/ 0 w 1047750"/>
                <a:gd name="connsiteY2" fmla="*/ 79375 h 441325"/>
              </a:gdLst>
              <a:ahLst/>
              <a:cxnLst>
                <a:cxn ang="0">
                  <a:pos x="connsiteX0" y="connsiteY0"/>
                </a:cxn>
                <a:cxn ang="0">
                  <a:pos x="connsiteX1" y="connsiteY1"/>
                </a:cxn>
                <a:cxn ang="0">
                  <a:pos x="connsiteX2" y="connsiteY2"/>
                </a:cxn>
              </a:cxnLst>
              <a:rect l="l" t="t" r="r" b="b"/>
              <a:pathLst>
                <a:path w="1047750" h="441325">
                  <a:moveTo>
                    <a:pt x="1047750" y="441325"/>
                  </a:moveTo>
                  <a:cubicBezTo>
                    <a:pt x="977900" y="280987"/>
                    <a:pt x="908050" y="120650"/>
                    <a:pt x="733425" y="60325"/>
                  </a:cubicBezTo>
                  <a:cubicBezTo>
                    <a:pt x="558800" y="0"/>
                    <a:pt x="279400" y="39687"/>
                    <a:pt x="0" y="79375"/>
                  </a:cubicBezTo>
                </a:path>
              </a:pathLst>
            </a:custGeom>
            <a:ln w="1905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 railway track analogy</a:t>
            </a:r>
          </a:p>
        </p:txBody>
      </p:sp>
      <p:grpSp>
        <p:nvGrpSpPr>
          <p:cNvPr id="9" name="Group 40"/>
          <p:cNvGrpSpPr/>
          <p:nvPr/>
        </p:nvGrpSpPr>
        <p:grpSpPr>
          <a:xfrm>
            <a:off x="2514600" y="2743200"/>
            <a:ext cx="4310062" cy="906462"/>
            <a:chOff x="3124200" y="5486400"/>
            <a:chExt cx="4310062" cy="906462"/>
          </a:xfrm>
        </p:grpSpPr>
        <p:pic>
          <p:nvPicPr>
            <p:cNvPr id="36" name="Picture 3"/>
            <p:cNvPicPr>
              <a:picLocks noChangeAspect="1" noChangeArrowheads="1"/>
            </p:cNvPicPr>
            <p:nvPr/>
          </p:nvPicPr>
          <p:blipFill>
            <a:blip r:embed="rId3" cstate="print"/>
            <a:srcRect/>
            <a:stretch>
              <a:fillRect/>
            </a:stretch>
          </p:blipFill>
          <p:spPr bwMode="auto">
            <a:xfrm>
              <a:off x="3124200" y="5486400"/>
              <a:ext cx="976312" cy="857250"/>
            </a:xfrm>
            <a:prstGeom prst="rect">
              <a:avLst/>
            </a:prstGeom>
            <a:noFill/>
          </p:spPr>
        </p:pic>
        <p:pic>
          <p:nvPicPr>
            <p:cNvPr id="37" name="Picture 4"/>
            <p:cNvPicPr>
              <a:picLocks noChangeAspect="1" noChangeArrowheads="1"/>
            </p:cNvPicPr>
            <p:nvPr/>
          </p:nvPicPr>
          <p:blipFill>
            <a:blip r:embed="rId4" cstate="print"/>
            <a:srcRect r="38403"/>
            <a:stretch>
              <a:fillRect/>
            </a:stretch>
          </p:blipFill>
          <p:spPr bwMode="auto">
            <a:xfrm>
              <a:off x="3859212" y="5643562"/>
              <a:ext cx="2617788" cy="749300"/>
            </a:xfrm>
            <a:prstGeom prst="rect">
              <a:avLst/>
            </a:prstGeom>
            <a:noFill/>
          </p:spPr>
        </p:pic>
        <p:sp>
          <p:nvSpPr>
            <p:cNvPr id="38" name="Rectangle 5"/>
            <p:cNvSpPr>
              <a:spLocks noChangeArrowheads="1"/>
            </p:cNvSpPr>
            <p:nvPr/>
          </p:nvSpPr>
          <p:spPr bwMode="auto">
            <a:xfrm>
              <a:off x="4419600" y="5638800"/>
              <a:ext cx="1566864" cy="700088"/>
            </a:xfrm>
            <a:prstGeom prst="rect">
              <a:avLst/>
            </a:prstGeom>
            <a:solidFill>
              <a:srgbClr val="D8D8D8"/>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GB" sz="1100" b="1" i="0" u="none" strike="noStrike" cap="none" normalizeH="0" baseline="0" dirty="0">
                  <a:ln>
                    <a:noFill/>
                  </a:ln>
                  <a:solidFill>
                    <a:schemeClr val="tx1"/>
                  </a:solidFill>
                  <a:effectLst/>
                  <a:latin typeface="Calibri" pitchFamily="34" charset="0"/>
                  <a:cs typeface="Arial" pitchFamily="34" charset="0"/>
                </a:rPr>
                <a:t>New Function 3</a:t>
              </a:r>
              <a:br>
                <a:rPr kumimoji="0" lang="en-GB" sz="1100" b="0" i="0" u="none" strike="noStrike" cap="none" normalizeH="0" baseline="0" dirty="0">
                  <a:ln>
                    <a:noFill/>
                  </a:ln>
                  <a:solidFill>
                    <a:schemeClr val="tx1"/>
                  </a:solidFill>
                  <a:effectLst/>
                  <a:latin typeface="Times New Roman" pitchFamily="18" charset="0"/>
                  <a:cs typeface="Arial" pitchFamily="34" charset="0"/>
                </a:rPr>
              </a:br>
              <a:r>
                <a:rPr kumimoji="0" lang="en-GB" sz="1100" b="0" i="0" u="none" strike="noStrike" cap="none" normalizeH="0" baseline="0" dirty="0">
                  <a:ln>
                    <a:noFill/>
                  </a:ln>
                  <a:solidFill>
                    <a:schemeClr val="tx1"/>
                  </a:solidFill>
                  <a:effectLst/>
                  <a:latin typeface="Calibri" pitchFamily="34" charset="0"/>
                  <a:cs typeface="Arial" pitchFamily="34" charset="0"/>
                </a:rPr>
                <a:t>pineapple -&gt; banana</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pic>
          <p:nvPicPr>
            <p:cNvPr id="40" name="Picture 2"/>
            <p:cNvPicPr>
              <a:picLocks noChangeAspect="1" noChangeArrowheads="1"/>
            </p:cNvPicPr>
            <p:nvPr/>
          </p:nvPicPr>
          <p:blipFill>
            <a:blip r:embed="rId5" cstate="print"/>
            <a:srcRect/>
            <a:stretch>
              <a:fillRect/>
            </a:stretch>
          </p:blipFill>
          <p:spPr bwMode="auto">
            <a:xfrm>
              <a:off x="6553200" y="5715000"/>
              <a:ext cx="881062" cy="604838"/>
            </a:xfrm>
            <a:prstGeom prst="rect">
              <a:avLst/>
            </a:prstGeom>
            <a:noFill/>
          </p:spPr>
        </p:pic>
      </p:grpSp>
      <p:grpSp>
        <p:nvGrpSpPr>
          <p:cNvPr id="10" name="Group 41"/>
          <p:cNvGrpSpPr/>
          <p:nvPr/>
        </p:nvGrpSpPr>
        <p:grpSpPr>
          <a:xfrm>
            <a:off x="4572000" y="2514600"/>
            <a:ext cx="2514954" cy="379414"/>
            <a:chOff x="3810000" y="5866398"/>
            <a:chExt cx="1981554" cy="990016"/>
          </a:xfrm>
        </p:grpSpPr>
        <p:sp>
          <p:nvSpPr>
            <p:cNvPr id="44" name="TextBox 43"/>
            <p:cNvSpPr txBox="1"/>
            <p:nvPr/>
          </p:nvSpPr>
          <p:spPr>
            <a:xfrm rot="237361" flipH="1">
              <a:off x="4278137" y="5866398"/>
              <a:ext cx="1513417" cy="369332"/>
            </a:xfrm>
            <a:prstGeom prst="rect">
              <a:avLst/>
            </a:prstGeom>
            <a:noFill/>
          </p:spPr>
          <p:txBody>
            <a:bodyPr wrap="square" rtlCol="0">
              <a:spAutoFit/>
            </a:bodyPr>
            <a:lstStyle/>
            <a:p>
              <a:r>
                <a:rPr lang="en-GB" dirty="0">
                  <a:solidFill>
                    <a:srgbClr val="C00000"/>
                  </a:solidFill>
                  <a:latin typeface="Conformity" pitchFamily="2" charset="0"/>
                </a:rPr>
                <a:t>New function</a:t>
              </a:r>
            </a:p>
          </p:txBody>
        </p:sp>
        <p:sp>
          <p:nvSpPr>
            <p:cNvPr id="45" name="Freeform 44"/>
            <p:cNvSpPr/>
            <p:nvPr/>
          </p:nvSpPr>
          <p:spPr>
            <a:xfrm rot="5400000" flipH="1" flipV="1">
              <a:off x="3650456" y="6255544"/>
              <a:ext cx="760414" cy="441325"/>
            </a:xfrm>
            <a:custGeom>
              <a:avLst/>
              <a:gdLst>
                <a:gd name="connsiteX0" fmla="*/ 1047750 w 1047750"/>
                <a:gd name="connsiteY0" fmla="*/ 441325 h 441325"/>
                <a:gd name="connsiteX1" fmla="*/ 733425 w 1047750"/>
                <a:gd name="connsiteY1" fmla="*/ 60325 h 441325"/>
                <a:gd name="connsiteX2" fmla="*/ 0 w 1047750"/>
                <a:gd name="connsiteY2" fmla="*/ 79375 h 441325"/>
              </a:gdLst>
              <a:ahLst/>
              <a:cxnLst>
                <a:cxn ang="0">
                  <a:pos x="connsiteX0" y="connsiteY0"/>
                </a:cxn>
                <a:cxn ang="0">
                  <a:pos x="connsiteX1" y="connsiteY1"/>
                </a:cxn>
                <a:cxn ang="0">
                  <a:pos x="connsiteX2" y="connsiteY2"/>
                </a:cxn>
              </a:cxnLst>
              <a:rect l="l" t="t" r="r" b="b"/>
              <a:pathLst>
                <a:path w="1047750" h="441325">
                  <a:moveTo>
                    <a:pt x="1047750" y="441325"/>
                  </a:moveTo>
                  <a:cubicBezTo>
                    <a:pt x="977900" y="280987"/>
                    <a:pt x="908050" y="120650"/>
                    <a:pt x="733425" y="60325"/>
                  </a:cubicBezTo>
                  <a:cubicBezTo>
                    <a:pt x="558800" y="0"/>
                    <a:pt x="279400" y="39687"/>
                    <a:pt x="0" y="79375"/>
                  </a:cubicBezTo>
                </a:path>
              </a:pathLst>
            </a:custGeom>
            <a:ln w="1905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sp>
        <p:nvSpPr>
          <p:cNvPr id="41" name="TextBox 40"/>
          <p:cNvSpPr txBox="1"/>
          <p:nvPr/>
        </p:nvSpPr>
        <p:spPr>
          <a:xfrm flipH="1">
            <a:off x="5166150" y="4028708"/>
            <a:ext cx="2453849" cy="646331"/>
          </a:xfrm>
          <a:prstGeom prst="rect">
            <a:avLst/>
          </a:prstGeom>
          <a:noFill/>
        </p:spPr>
        <p:txBody>
          <a:bodyPr wrap="square" rtlCol="0">
            <a:spAutoFit/>
          </a:bodyPr>
          <a:lstStyle/>
          <a:p>
            <a:r>
              <a:rPr lang="en-GB" dirty="0">
                <a:solidFill>
                  <a:srgbClr val="C00000"/>
                </a:solidFill>
                <a:latin typeface="Conformity" pitchFamily="2" charset="0"/>
              </a:rPr>
              <a:t>Can't tell it was built from smaller functions!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An error generating function</a:t>
            </a:r>
          </a:p>
        </p:txBody>
      </p:sp>
      <p:sp>
        <p:nvSpPr>
          <p:cNvPr id="12" name="AutoShape 3"/>
          <p:cNvSpPr>
            <a:spLocks noChangeArrowheads="1"/>
          </p:cNvSpPr>
          <p:nvPr/>
        </p:nvSpPr>
        <p:spPr bwMode="auto">
          <a:xfrm>
            <a:off x="1447800" y="1327286"/>
            <a:ext cx="1143000" cy="533400"/>
          </a:xfrm>
          <a:prstGeom prst="roundRect">
            <a:avLst>
              <a:gd name="adj" fmla="val 16667"/>
            </a:avLst>
          </a:prstGeom>
          <a:noFill/>
          <a:ln w="6350">
            <a:noFill/>
            <a:round/>
            <a:headEnd/>
            <a:tailEnd/>
          </a:ln>
          <a:effectLst/>
        </p:spPr>
        <p:txBody>
          <a:bodyPr vert="horz" wrap="square" lIns="18000" tIns="10800" rIns="18000" bIns="10800" numCol="1" anchor="t" anchorCtr="0" compatLnSpc="1">
            <a:prstTxWarp prst="textNoShape">
              <a:avLst/>
            </a:prstTxWarp>
          </a:bodyPr>
          <a:lstStyle/>
          <a:p>
            <a:pPr marL="0" marR="0" lvl="0" indent="0" algn="r" defTabSz="914400" rtl="0" eaLnBrk="1" fontAlgn="base" latinLnBrk="0" hangingPunct="1">
              <a:lnSpc>
                <a:spcPct val="100000"/>
              </a:lnSpc>
              <a:spcBef>
                <a:spcPct val="0"/>
              </a:spcBef>
              <a:spcAft>
                <a:spcPts val="1000"/>
              </a:spcAft>
              <a:buClrTx/>
              <a:buSzTx/>
              <a:buFontTx/>
              <a:buNone/>
              <a:tabLst/>
            </a:pPr>
            <a:r>
              <a:rPr kumimoji="0" lang="en-GB" sz="2400" b="0" i="0" u="none" strike="noStrike" cap="none" normalizeH="0" baseline="0" dirty="0">
                <a:ln>
                  <a:noFill/>
                </a:ln>
                <a:solidFill>
                  <a:schemeClr val="tx1"/>
                </a:solidFill>
                <a:effectLst/>
                <a:latin typeface="Calibri" pitchFamily="34" charset="0"/>
                <a:cs typeface="Arial" pitchFamily="34" charset="0"/>
              </a:rPr>
              <a:t>Request</a:t>
            </a: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cxnSp>
        <p:nvCxnSpPr>
          <p:cNvPr id="13" name="AutoShape 4"/>
          <p:cNvCxnSpPr>
            <a:cxnSpLocks noChangeShapeType="1"/>
            <a:stCxn id="18" idx="2"/>
            <a:endCxn id="25" idx="1"/>
          </p:cNvCxnSpPr>
          <p:nvPr/>
        </p:nvCxnSpPr>
        <p:spPr bwMode="auto">
          <a:xfrm rot="16200000" flipH="1">
            <a:off x="4743450" y="1232036"/>
            <a:ext cx="190500" cy="1295400"/>
          </a:xfrm>
          <a:prstGeom prst="curvedConnector2">
            <a:avLst/>
          </a:prstGeom>
          <a:noFill/>
          <a:ln w="57150">
            <a:solidFill>
              <a:srgbClr val="C00000"/>
            </a:solidFill>
            <a:round/>
            <a:headEnd/>
            <a:tailEnd type="triangle" w="med" len="med"/>
          </a:ln>
        </p:spPr>
      </p:cxnSp>
      <p:sp>
        <p:nvSpPr>
          <p:cNvPr id="16" name="AutoShape 9"/>
          <p:cNvSpPr>
            <a:spLocks noChangeArrowheads="1"/>
          </p:cNvSpPr>
          <p:nvPr/>
        </p:nvSpPr>
        <p:spPr bwMode="auto">
          <a:xfrm>
            <a:off x="5486400" y="1327286"/>
            <a:ext cx="1600200" cy="476250"/>
          </a:xfrm>
          <a:prstGeom prst="roundRect">
            <a:avLst>
              <a:gd name="adj" fmla="val 16667"/>
            </a:avLst>
          </a:prstGeom>
          <a:noFill/>
          <a:ln w="6350">
            <a:noFill/>
            <a:round/>
            <a:headEnd/>
            <a:tailEnd/>
          </a:ln>
          <a:effectLst/>
        </p:spPr>
        <p:txBody>
          <a:bodyPr vert="horz" wrap="square" lIns="18000" tIns="10800" rIns="18000" bIns="10800" numCol="1" anchor="t" anchorCtr="0" compatLnSpc="1">
            <a:prstTxWarp prst="textNoShape">
              <a:avLst/>
            </a:prstTxWarp>
          </a:bodyPr>
          <a:lstStyle/>
          <a:p>
            <a:pPr marL="0" marR="0" lvl="0" indent="0" defTabSz="914400" rtl="0" eaLnBrk="1" fontAlgn="base" latinLnBrk="0" hangingPunct="1">
              <a:lnSpc>
                <a:spcPct val="100000"/>
              </a:lnSpc>
              <a:spcBef>
                <a:spcPct val="0"/>
              </a:spcBef>
              <a:spcAft>
                <a:spcPts val="1000"/>
              </a:spcAft>
              <a:buClrTx/>
              <a:buSzTx/>
              <a:buFontTx/>
              <a:buNone/>
              <a:tabLst/>
            </a:pPr>
            <a:r>
              <a:rPr kumimoji="0" lang="en-GB" sz="2400" b="0" i="0" u="none" strike="noStrike" cap="none" normalizeH="0" baseline="0" dirty="0">
                <a:ln>
                  <a:noFill/>
                </a:ln>
                <a:solidFill>
                  <a:schemeClr val="tx1"/>
                </a:solidFill>
                <a:effectLst/>
                <a:latin typeface="Calibri" pitchFamily="34" charset="0"/>
                <a:cs typeface="Arial" pitchFamily="34" charset="0"/>
              </a:rPr>
              <a:t>Success</a:t>
            </a:r>
            <a:endParaRPr kumimoji="0" lang="en-US" sz="2400" b="0" i="0" u="none" strike="noStrike" cap="none" normalizeH="0" baseline="0" dirty="0">
              <a:ln>
                <a:noFill/>
              </a:ln>
              <a:solidFill>
                <a:schemeClr val="tx1"/>
              </a:solidFill>
              <a:effectLst/>
              <a:latin typeface="Arial" pitchFamily="34" charset="0"/>
              <a:cs typeface="Arial" pitchFamily="34" charset="0"/>
            </a:endParaRPr>
          </a:p>
        </p:txBody>
      </p:sp>
      <p:sp>
        <p:nvSpPr>
          <p:cNvPr id="18" name="AutoShape 12"/>
          <p:cNvSpPr>
            <a:spLocks noChangeArrowheads="1"/>
          </p:cNvSpPr>
          <p:nvPr/>
        </p:nvSpPr>
        <p:spPr bwMode="auto">
          <a:xfrm>
            <a:off x="3429000" y="1327286"/>
            <a:ext cx="1524000" cy="457200"/>
          </a:xfrm>
          <a:prstGeom prst="roundRect">
            <a:avLst>
              <a:gd name="adj" fmla="val 16667"/>
            </a:avLst>
          </a:prstGeom>
          <a:solidFill>
            <a:srgbClr val="FFFFFF"/>
          </a:solidFill>
          <a:ln w="6350">
            <a:solidFill>
              <a:srgbClr val="000000"/>
            </a:solidFill>
            <a:round/>
            <a:headEnd/>
            <a:tailEnd/>
          </a:ln>
          <a:effectLst/>
        </p:spPr>
        <p:txBody>
          <a:bodyPr vert="horz" wrap="square" lIns="91440" tIns="10800" rIns="91440" bIns="1080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GB" sz="2400" b="0" i="0" u="none" strike="noStrike" cap="none" normalizeH="0" baseline="0" dirty="0">
                <a:ln>
                  <a:noFill/>
                </a:ln>
                <a:solidFill>
                  <a:schemeClr val="tx1"/>
                </a:solidFill>
                <a:effectLst/>
                <a:latin typeface="Calibri" pitchFamily="34" charset="0"/>
                <a:cs typeface="Arial" pitchFamily="34" charset="0"/>
              </a:rPr>
              <a:t>Validate</a:t>
            </a:r>
            <a:endParaRPr kumimoji="0" lang="en-US" sz="2400" b="0" i="0" u="none" strike="noStrike" cap="none" normalizeH="0" baseline="0" dirty="0">
              <a:ln>
                <a:noFill/>
              </a:ln>
              <a:solidFill>
                <a:schemeClr val="tx1"/>
              </a:solidFill>
              <a:effectLst/>
              <a:latin typeface="Arial" pitchFamily="34" charset="0"/>
              <a:cs typeface="Arial" pitchFamily="34" charset="0"/>
            </a:endParaRPr>
          </a:p>
        </p:txBody>
      </p:sp>
      <p:cxnSp>
        <p:nvCxnSpPr>
          <p:cNvPr id="21" name="AutoShape 15"/>
          <p:cNvCxnSpPr>
            <a:cxnSpLocks noChangeShapeType="1"/>
            <a:stCxn id="18" idx="3"/>
            <a:endCxn id="16" idx="1"/>
          </p:cNvCxnSpPr>
          <p:nvPr/>
        </p:nvCxnSpPr>
        <p:spPr bwMode="auto">
          <a:xfrm>
            <a:off x="4953000" y="1555886"/>
            <a:ext cx="533400" cy="9525"/>
          </a:xfrm>
          <a:prstGeom prst="straightConnector1">
            <a:avLst/>
          </a:prstGeom>
          <a:noFill/>
          <a:ln w="57150">
            <a:solidFill>
              <a:srgbClr val="00B050"/>
            </a:solidFill>
            <a:round/>
            <a:headEnd/>
            <a:tailEnd type="triangle" w="med" len="med"/>
          </a:ln>
        </p:spPr>
      </p:cxnSp>
      <p:cxnSp>
        <p:nvCxnSpPr>
          <p:cNvPr id="23" name="AutoShape 15"/>
          <p:cNvCxnSpPr>
            <a:cxnSpLocks noChangeShapeType="1"/>
            <a:endCxn id="18" idx="1"/>
          </p:cNvCxnSpPr>
          <p:nvPr/>
        </p:nvCxnSpPr>
        <p:spPr bwMode="auto">
          <a:xfrm>
            <a:off x="2743200" y="1555886"/>
            <a:ext cx="685800" cy="0"/>
          </a:xfrm>
          <a:prstGeom prst="straightConnector1">
            <a:avLst/>
          </a:prstGeom>
          <a:noFill/>
          <a:ln w="57150">
            <a:solidFill>
              <a:srgbClr val="00B050"/>
            </a:solidFill>
            <a:round/>
            <a:headEnd/>
            <a:tailEnd type="triangle" w="med" len="med"/>
          </a:ln>
        </p:spPr>
      </p:cxnSp>
      <p:sp>
        <p:nvSpPr>
          <p:cNvPr id="25" name="AutoShape 9"/>
          <p:cNvSpPr>
            <a:spLocks noChangeArrowheads="1"/>
          </p:cNvSpPr>
          <p:nvPr/>
        </p:nvSpPr>
        <p:spPr bwMode="auto">
          <a:xfrm>
            <a:off x="5486400" y="1784486"/>
            <a:ext cx="1600200" cy="381000"/>
          </a:xfrm>
          <a:prstGeom prst="roundRect">
            <a:avLst>
              <a:gd name="adj" fmla="val 16667"/>
            </a:avLst>
          </a:prstGeom>
          <a:noFill/>
          <a:ln w="6350">
            <a:noFill/>
            <a:round/>
            <a:headEnd/>
            <a:tailEnd/>
          </a:ln>
          <a:effectLst/>
        </p:spPr>
        <p:txBody>
          <a:bodyPr vert="horz" wrap="square" lIns="18000" tIns="10800" rIns="18000" bIns="10800" numCol="1" anchor="t" anchorCtr="0" compatLnSpc="1">
            <a:prstTxWarp prst="textNoShape">
              <a:avLst/>
            </a:prstTxWarp>
          </a:bodyPr>
          <a:lstStyle/>
          <a:p>
            <a:pPr marL="0" marR="0" lvl="0" indent="0" defTabSz="914400" rtl="0" eaLnBrk="1" fontAlgn="base" latinLnBrk="0" hangingPunct="1">
              <a:lnSpc>
                <a:spcPct val="100000"/>
              </a:lnSpc>
              <a:spcBef>
                <a:spcPct val="0"/>
              </a:spcBef>
              <a:spcAft>
                <a:spcPts val="1000"/>
              </a:spcAft>
              <a:buClrTx/>
              <a:buSzTx/>
              <a:buFontTx/>
              <a:buNone/>
              <a:tabLst/>
            </a:pPr>
            <a:r>
              <a:rPr kumimoji="0" lang="en-GB" sz="2400" b="0" i="0" u="none" strike="noStrike" cap="none" normalizeH="0" baseline="0" dirty="0">
                <a:ln>
                  <a:noFill/>
                </a:ln>
                <a:solidFill>
                  <a:schemeClr val="tx1"/>
                </a:solidFill>
                <a:effectLst/>
                <a:latin typeface="Calibri" pitchFamily="34" charset="0"/>
                <a:cs typeface="Arial" pitchFamily="34" charset="0"/>
              </a:rPr>
              <a:t>Failure</a:t>
            </a:r>
            <a:endParaRPr kumimoji="0" lang="en-US" sz="2400" b="0" i="0" u="none" strike="noStrike" cap="none" normalizeH="0" baseline="0" dirty="0">
              <a:ln>
                <a:noFill/>
              </a:ln>
              <a:solidFill>
                <a:schemeClr val="tx1"/>
              </a:solidFill>
              <a:effectLst/>
              <a:latin typeface="Arial" pitchFamily="34" charset="0"/>
              <a:cs typeface="Arial" pitchFamily="34" charset="0"/>
            </a:endParaRPr>
          </a:p>
        </p:txBody>
      </p:sp>
      <p:sp>
        <p:nvSpPr>
          <p:cNvPr id="10" name="TextBox 9"/>
          <p:cNvSpPr txBox="1"/>
          <p:nvPr/>
        </p:nvSpPr>
        <p:spPr>
          <a:xfrm>
            <a:off x="251520" y="3341837"/>
            <a:ext cx="8640960" cy="2862322"/>
          </a:xfrm>
          <a:prstGeom prst="rect">
            <a:avLst/>
          </a:prstGeom>
          <a:noFill/>
        </p:spPr>
        <p:txBody>
          <a:bodyPr wrap="square" rtlCol="0">
            <a:spAutoFit/>
          </a:bodyPr>
          <a:lstStyle/>
          <a:p>
            <a:r>
              <a:rPr lang="en-GB" sz="2000" dirty="0" err="1">
                <a:latin typeface="Consolas" pitchFamily="49" charset="0"/>
                <a:cs typeface="Consolas" pitchFamily="49" charset="0"/>
              </a:rPr>
              <a:t>const</a:t>
            </a:r>
            <a:r>
              <a:rPr lang="en-GB" sz="2000" dirty="0">
                <a:latin typeface="Consolas" pitchFamily="49" charset="0"/>
                <a:cs typeface="Consolas" pitchFamily="49" charset="0"/>
              </a:rPr>
              <a:t> </a:t>
            </a:r>
            <a:r>
              <a:rPr lang="en-GB" sz="2000" dirty="0" err="1">
                <a:latin typeface="Consolas" pitchFamily="49" charset="0"/>
                <a:cs typeface="Consolas" pitchFamily="49" charset="0"/>
              </a:rPr>
              <a:t>validateInput</a:t>
            </a:r>
            <a:r>
              <a:rPr lang="en-GB" sz="2000" dirty="0">
                <a:latin typeface="Consolas" pitchFamily="49" charset="0"/>
                <a:cs typeface="Consolas" pitchFamily="49" charset="0"/>
              </a:rPr>
              <a:t> = input =&gt; {</a:t>
            </a:r>
          </a:p>
          <a:p>
            <a:r>
              <a:rPr lang="en-GB" sz="2000" dirty="0">
                <a:latin typeface="Consolas" pitchFamily="49" charset="0"/>
                <a:cs typeface="Consolas" pitchFamily="49" charset="0"/>
              </a:rPr>
              <a:t>    if (!</a:t>
            </a:r>
            <a:r>
              <a:rPr lang="en-GB" sz="2000" dirty="0" err="1">
                <a:latin typeface="Consolas" pitchFamily="49" charset="0"/>
                <a:cs typeface="Consolas" pitchFamily="49" charset="0"/>
              </a:rPr>
              <a:t>input.name</a:t>
            </a:r>
            <a:r>
              <a:rPr lang="en-GB" sz="2000" dirty="0">
                <a:latin typeface="Consolas" pitchFamily="49" charset="0"/>
                <a:cs typeface="Consolas" pitchFamily="49" charset="0"/>
              </a:rPr>
              <a:t>) {</a:t>
            </a:r>
          </a:p>
          <a:p>
            <a:r>
              <a:rPr lang="en-GB" sz="2000" dirty="0">
                <a:latin typeface="Consolas" pitchFamily="49" charset="0"/>
                <a:cs typeface="Consolas" pitchFamily="49" charset="0"/>
              </a:rPr>
              <a:t>        return </a:t>
            </a:r>
            <a:r>
              <a:rPr lang="en-GB" sz="2000" dirty="0" err="1">
                <a:latin typeface="Consolas" pitchFamily="49" charset="0"/>
                <a:cs typeface="Consolas" pitchFamily="49" charset="0"/>
              </a:rPr>
              <a:t>Result.Failure</a:t>
            </a:r>
            <a:r>
              <a:rPr lang="en-GB" sz="2000" dirty="0">
                <a:latin typeface="Consolas" pitchFamily="49" charset="0"/>
                <a:cs typeface="Consolas" pitchFamily="49" charset="0"/>
              </a:rPr>
              <a:t>('Name must not be blank');</a:t>
            </a:r>
          </a:p>
          <a:p>
            <a:r>
              <a:rPr lang="en-GB" sz="2000" dirty="0">
                <a:latin typeface="Consolas" pitchFamily="49" charset="0"/>
                <a:cs typeface="Consolas" pitchFamily="49" charset="0"/>
              </a:rPr>
              <a:t>    } else if (!</a:t>
            </a:r>
            <a:r>
              <a:rPr lang="en-GB" sz="2000" dirty="0" err="1">
                <a:latin typeface="Consolas" pitchFamily="49" charset="0"/>
                <a:cs typeface="Consolas" pitchFamily="49" charset="0"/>
              </a:rPr>
              <a:t>input.email</a:t>
            </a:r>
            <a:r>
              <a:rPr lang="en-GB" sz="2000" dirty="0">
                <a:latin typeface="Consolas" pitchFamily="49" charset="0"/>
                <a:cs typeface="Consolas" pitchFamily="49" charset="0"/>
              </a:rPr>
              <a:t>) {</a:t>
            </a:r>
          </a:p>
          <a:p>
            <a:r>
              <a:rPr lang="en-GB" sz="2000" dirty="0">
                <a:latin typeface="Consolas" pitchFamily="49" charset="0"/>
                <a:cs typeface="Consolas" pitchFamily="49" charset="0"/>
              </a:rPr>
              <a:t>        return </a:t>
            </a:r>
            <a:r>
              <a:rPr lang="en-GB" sz="2000" dirty="0" err="1">
                <a:latin typeface="Consolas" pitchFamily="49" charset="0"/>
                <a:cs typeface="Consolas" pitchFamily="49" charset="0"/>
              </a:rPr>
              <a:t>Result.Failure</a:t>
            </a:r>
            <a:r>
              <a:rPr lang="en-GB" sz="2000" dirty="0">
                <a:latin typeface="Consolas" pitchFamily="49" charset="0"/>
                <a:cs typeface="Consolas" pitchFamily="49" charset="0"/>
              </a:rPr>
              <a:t>('E-mail must not be blank');</a:t>
            </a:r>
          </a:p>
          <a:p>
            <a:r>
              <a:rPr lang="en-GB" sz="2000" dirty="0">
                <a:latin typeface="Consolas" pitchFamily="49" charset="0"/>
                <a:cs typeface="Consolas" pitchFamily="49" charset="0"/>
              </a:rPr>
              <a:t>    } else {</a:t>
            </a:r>
          </a:p>
          <a:p>
            <a:r>
              <a:rPr lang="en-GB" sz="2000" dirty="0">
                <a:latin typeface="Consolas" pitchFamily="49" charset="0"/>
                <a:cs typeface="Consolas" pitchFamily="49" charset="0"/>
              </a:rPr>
              <a:t>        return </a:t>
            </a:r>
            <a:r>
              <a:rPr lang="en-GB" sz="2000" dirty="0" err="1">
                <a:latin typeface="Consolas" pitchFamily="49" charset="0"/>
                <a:cs typeface="Consolas" pitchFamily="49" charset="0"/>
              </a:rPr>
              <a:t>Result.Success</a:t>
            </a:r>
            <a:r>
              <a:rPr lang="en-GB" sz="2000" dirty="0">
                <a:latin typeface="Consolas" pitchFamily="49" charset="0"/>
                <a:cs typeface="Consolas" pitchFamily="49" charset="0"/>
              </a:rPr>
              <a:t>(input);</a:t>
            </a:r>
          </a:p>
          <a:p>
            <a:r>
              <a:rPr lang="en-GB" sz="2000" dirty="0">
                <a:latin typeface="Consolas" pitchFamily="49" charset="0"/>
                <a:cs typeface="Consolas" pitchFamily="49" charset="0"/>
              </a:rPr>
              <a:t>    }</a:t>
            </a:r>
          </a:p>
          <a:p>
            <a:r>
              <a:rPr lang="en-GB" sz="2000" dirty="0">
                <a:latin typeface="Consolas" pitchFamily="49" charset="0"/>
                <a:cs typeface="Consolas" pitchFamily="49" charset="0"/>
              </a:rPr>
              <a:t>};</a:t>
            </a:r>
          </a:p>
        </p:txBody>
      </p:sp>
      <p:sp>
        <p:nvSpPr>
          <p:cNvPr id="11" name="TextBox 10"/>
          <p:cNvSpPr txBox="1"/>
          <p:nvPr/>
        </p:nvSpPr>
        <p:spPr>
          <a:xfrm rot="21293867" flipH="1">
            <a:off x="6580346" y="2276208"/>
            <a:ext cx="2185775" cy="707886"/>
          </a:xfrm>
          <a:prstGeom prst="rect">
            <a:avLst/>
          </a:prstGeom>
          <a:noFill/>
        </p:spPr>
        <p:txBody>
          <a:bodyPr wrap="square" rtlCol="0">
            <a:spAutoFit/>
          </a:bodyPr>
          <a:lstStyle/>
          <a:p>
            <a:pPr algn="ctr"/>
            <a:r>
              <a:rPr lang="en-GB" sz="2000" dirty="0">
                <a:solidFill>
                  <a:srgbClr val="C00000"/>
                </a:solidFill>
                <a:latin typeface="Conformity" pitchFamily="2" charset="0"/>
              </a:rPr>
              <a:t>How do we model this as railway track?</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Functional</a:t>
            </a:r>
            <a:r>
              <a:rPr lang="en-GB" baseline="0" dirty="0"/>
              <a:t> flow</a:t>
            </a:r>
            <a:endParaRPr lang="en-GB" dirty="0"/>
          </a:p>
        </p:txBody>
      </p:sp>
      <p:sp>
        <p:nvSpPr>
          <p:cNvPr id="4" name="TextBox 3"/>
          <p:cNvSpPr txBox="1"/>
          <p:nvPr/>
        </p:nvSpPr>
        <p:spPr>
          <a:xfrm>
            <a:off x="533400" y="1447800"/>
            <a:ext cx="8077200" cy="3416320"/>
          </a:xfrm>
          <a:prstGeom prst="rect">
            <a:avLst/>
          </a:prstGeom>
          <a:noFill/>
        </p:spPr>
        <p:txBody>
          <a:bodyPr wrap="square" rtlCol="0">
            <a:spAutoFit/>
          </a:bodyPr>
          <a:lstStyle/>
          <a:p>
            <a:endParaRPr lang="en-GB" sz="2400" dirty="0">
              <a:latin typeface="Consolas" pitchFamily="49" charset="0"/>
              <a:cs typeface="Consolas" pitchFamily="49" charset="0"/>
            </a:endParaRPr>
          </a:p>
          <a:p>
            <a:r>
              <a:rPr lang="en-GB" sz="2400" dirty="0" err="1">
                <a:latin typeface="Consolas" pitchFamily="49" charset="0"/>
                <a:cs typeface="Consolas" pitchFamily="49" charset="0"/>
              </a:rPr>
              <a:t>const</a:t>
            </a:r>
            <a:r>
              <a:rPr lang="en-GB" sz="2400" dirty="0">
                <a:latin typeface="Consolas" pitchFamily="49" charset="0"/>
                <a:cs typeface="Consolas" pitchFamily="49" charset="0"/>
              </a:rPr>
              <a:t> </a:t>
            </a:r>
            <a:r>
              <a:rPr lang="en-GB" sz="2400" dirty="0" err="1">
                <a:latin typeface="Consolas" pitchFamily="49" charset="0"/>
                <a:cs typeface="Consolas" pitchFamily="49" charset="0"/>
              </a:rPr>
              <a:t>executeUseCase</a:t>
            </a:r>
            <a:r>
              <a:rPr lang="en-GB" sz="2400" dirty="0">
                <a:latin typeface="Consolas" pitchFamily="49" charset="0"/>
                <a:cs typeface="Consolas" pitchFamily="49" charset="0"/>
              </a:rPr>
              <a:t> = </a:t>
            </a:r>
            <a:r>
              <a:rPr lang="en-GB" sz="2400" dirty="0" err="1">
                <a:latin typeface="Consolas" pitchFamily="49" charset="0"/>
                <a:cs typeface="Consolas" pitchFamily="49" charset="0"/>
              </a:rPr>
              <a:t>R.pipe</a:t>
            </a:r>
            <a:r>
              <a:rPr lang="en-GB" sz="2400" dirty="0">
                <a:latin typeface="Consolas" pitchFamily="49" charset="0"/>
                <a:cs typeface="Consolas" pitchFamily="49" charset="0"/>
              </a:rPr>
              <a:t>(</a:t>
            </a:r>
          </a:p>
          <a:p>
            <a:r>
              <a:rPr lang="en-GB" sz="2400" dirty="0">
                <a:latin typeface="Consolas" pitchFamily="49" charset="0"/>
                <a:cs typeface="Consolas" pitchFamily="49" charset="0"/>
              </a:rPr>
              <a:t>    </a:t>
            </a:r>
            <a:r>
              <a:rPr lang="en-GB" sz="2400" dirty="0" err="1">
                <a:latin typeface="Consolas" pitchFamily="49" charset="0"/>
                <a:cs typeface="Consolas" pitchFamily="49" charset="0"/>
              </a:rPr>
              <a:t>receiveRequest</a:t>
            </a:r>
            <a:r>
              <a:rPr lang="en-GB" sz="2400" dirty="0">
                <a:latin typeface="Consolas" pitchFamily="49" charset="0"/>
                <a:cs typeface="Consolas" pitchFamily="49" charset="0"/>
              </a:rPr>
              <a:t>,</a:t>
            </a:r>
          </a:p>
          <a:p>
            <a:r>
              <a:rPr lang="en-GB" sz="2400" dirty="0">
                <a:latin typeface="Consolas" pitchFamily="49" charset="0"/>
                <a:cs typeface="Consolas" pitchFamily="49" charset="0"/>
              </a:rPr>
              <a:t>    </a:t>
            </a:r>
            <a:r>
              <a:rPr lang="en-GB" sz="2400" dirty="0" err="1">
                <a:latin typeface="Consolas" pitchFamily="49" charset="0"/>
                <a:cs typeface="Consolas" pitchFamily="49" charset="0"/>
              </a:rPr>
              <a:t>validateRequest</a:t>
            </a:r>
            <a:r>
              <a:rPr lang="en-GB" sz="2400" dirty="0">
                <a:latin typeface="Consolas" pitchFamily="49" charset="0"/>
                <a:cs typeface="Consolas" pitchFamily="49" charset="0"/>
              </a:rPr>
              <a:t>,</a:t>
            </a:r>
          </a:p>
          <a:p>
            <a:r>
              <a:rPr lang="en-GB" sz="2400" dirty="0">
                <a:latin typeface="Consolas" pitchFamily="49" charset="0"/>
                <a:cs typeface="Consolas" pitchFamily="49" charset="0"/>
              </a:rPr>
              <a:t>    </a:t>
            </a:r>
            <a:r>
              <a:rPr lang="en-GB" sz="2400" dirty="0" err="1">
                <a:latin typeface="Consolas" pitchFamily="49" charset="0"/>
                <a:cs typeface="Consolas" pitchFamily="49" charset="0"/>
              </a:rPr>
              <a:t>canonicalizeEmail</a:t>
            </a:r>
            <a:r>
              <a:rPr lang="en-GB" sz="2400" dirty="0">
                <a:latin typeface="Consolas" pitchFamily="49" charset="0"/>
                <a:cs typeface="Consolas" pitchFamily="49" charset="0"/>
              </a:rPr>
              <a:t>,</a:t>
            </a:r>
          </a:p>
          <a:p>
            <a:r>
              <a:rPr lang="en-GB" sz="2400" dirty="0">
                <a:latin typeface="Consolas" pitchFamily="49" charset="0"/>
                <a:cs typeface="Consolas" pitchFamily="49" charset="0"/>
              </a:rPr>
              <a:t>    </a:t>
            </a:r>
            <a:r>
              <a:rPr lang="en-GB" sz="2400" dirty="0" err="1">
                <a:latin typeface="Consolas" pitchFamily="49" charset="0"/>
                <a:cs typeface="Consolas" pitchFamily="49" charset="0"/>
              </a:rPr>
              <a:t>updateDbFromRequest</a:t>
            </a:r>
            <a:r>
              <a:rPr lang="en-GB" sz="2400" dirty="0">
                <a:latin typeface="Consolas" pitchFamily="49" charset="0"/>
                <a:cs typeface="Consolas" pitchFamily="49" charset="0"/>
              </a:rPr>
              <a:t>,</a:t>
            </a:r>
          </a:p>
          <a:p>
            <a:r>
              <a:rPr lang="en-GB" sz="2400" dirty="0">
                <a:latin typeface="Consolas" pitchFamily="49" charset="0"/>
                <a:cs typeface="Consolas" pitchFamily="49" charset="0"/>
              </a:rPr>
              <a:t>    </a:t>
            </a:r>
            <a:r>
              <a:rPr lang="en-GB" sz="2400" dirty="0" err="1">
                <a:latin typeface="Consolas" pitchFamily="49" charset="0"/>
                <a:cs typeface="Consolas" pitchFamily="49" charset="0"/>
              </a:rPr>
              <a:t>sendEmail</a:t>
            </a:r>
            <a:r>
              <a:rPr lang="en-GB" sz="2400" dirty="0">
                <a:latin typeface="Consolas" pitchFamily="49" charset="0"/>
                <a:cs typeface="Consolas" pitchFamily="49" charset="0"/>
              </a:rPr>
              <a:t>,</a:t>
            </a:r>
          </a:p>
          <a:p>
            <a:r>
              <a:rPr lang="en-GB" sz="2400" dirty="0">
                <a:latin typeface="Consolas" pitchFamily="49" charset="0"/>
                <a:cs typeface="Consolas" pitchFamily="49" charset="0"/>
              </a:rPr>
              <a:t>    </a:t>
            </a:r>
            <a:r>
              <a:rPr lang="en-GB" sz="2400" dirty="0" err="1">
                <a:latin typeface="Consolas" pitchFamily="49" charset="0"/>
                <a:cs typeface="Consolas" pitchFamily="49" charset="0"/>
              </a:rPr>
              <a:t>returnMessage</a:t>
            </a:r>
            <a:endParaRPr lang="en-GB" sz="2400" dirty="0">
              <a:latin typeface="Consolas" pitchFamily="49" charset="0"/>
              <a:cs typeface="Consolas" pitchFamily="49" charset="0"/>
            </a:endParaRPr>
          </a:p>
          <a:p>
            <a:r>
              <a:rPr lang="en-GB" sz="2400" dirty="0">
                <a:latin typeface="Consolas" pitchFamily="49" charset="0"/>
                <a:cs typeface="Consolas" pitchFamily="49" charset="0"/>
              </a:rPr>
              <a:t>);</a:t>
            </a:r>
          </a:p>
        </p:txBody>
      </p:sp>
      <p:grpSp>
        <p:nvGrpSpPr>
          <p:cNvPr id="3" name="Group 2">
            <a:extLst>
              <a:ext uri="{FF2B5EF4-FFF2-40B4-BE49-F238E27FC236}">
                <a16:creationId xmlns:a16="http://schemas.microsoft.com/office/drawing/2014/main" id="{7E2FEF16-4C88-C148-9083-D568F47123F5}"/>
              </a:ext>
            </a:extLst>
          </p:cNvPr>
          <p:cNvGrpSpPr/>
          <p:nvPr/>
        </p:nvGrpSpPr>
        <p:grpSpPr>
          <a:xfrm>
            <a:off x="5122638" y="1893499"/>
            <a:ext cx="3035922" cy="998268"/>
            <a:chOff x="5122638" y="1893499"/>
            <a:chExt cx="3035922" cy="998268"/>
          </a:xfrm>
        </p:grpSpPr>
        <p:sp>
          <p:nvSpPr>
            <p:cNvPr id="6" name="TextBox 5"/>
            <p:cNvSpPr txBox="1"/>
            <p:nvPr/>
          </p:nvSpPr>
          <p:spPr>
            <a:xfrm>
              <a:off x="5943600" y="1893499"/>
              <a:ext cx="2214960" cy="646331"/>
            </a:xfrm>
            <a:prstGeom prst="rect">
              <a:avLst/>
            </a:prstGeom>
            <a:noFill/>
          </p:spPr>
          <p:txBody>
            <a:bodyPr wrap="square" rtlCol="0">
              <a:spAutoFit/>
            </a:bodyPr>
            <a:lstStyle/>
            <a:p>
              <a:r>
                <a:rPr lang="en-GB" dirty="0" err="1">
                  <a:solidFill>
                    <a:srgbClr val="C00000"/>
                  </a:solidFill>
                  <a:latin typeface="Conformity" pitchFamily="2" charset="0"/>
                </a:rPr>
                <a:t>Ramda</a:t>
              </a:r>
              <a:r>
                <a:rPr lang="en-GB" dirty="0">
                  <a:solidFill>
                    <a:srgbClr val="C00000"/>
                  </a:solidFill>
                  <a:latin typeface="Conformity" pitchFamily="2" charset="0"/>
                </a:rPr>
                <a:t> left-to-right composition</a:t>
              </a:r>
            </a:p>
          </p:txBody>
        </p:sp>
        <p:sp>
          <p:nvSpPr>
            <p:cNvPr id="7" name="Freeform 6"/>
            <p:cNvSpPr/>
            <p:nvPr/>
          </p:nvSpPr>
          <p:spPr>
            <a:xfrm rot="16452340" flipH="1" flipV="1">
              <a:off x="5364685" y="2143214"/>
              <a:ext cx="506506" cy="990600"/>
            </a:xfrm>
            <a:custGeom>
              <a:avLst/>
              <a:gdLst>
                <a:gd name="connsiteX0" fmla="*/ 1047750 w 1047750"/>
                <a:gd name="connsiteY0" fmla="*/ 441325 h 441325"/>
                <a:gd name="connsiteX1" fmla="*/ 733425 w 1047750"/>
                <a:gd name="connsiteY1" fmla="*/ 60325 h 441325"/>
                <a:gd name="connsiteX2" fmla="*/ 0 w 1047750"/>
                <a:gd name="connsiteY2" fmla="*/ 79375 h 441325"/>
                <a:gd name="connsiteX0" fmla="*/ 459846 w 1612371"/>
                <a:gd name="connsiteY0" fmla="*/ 920396 h 4156780"/>
                <a:gd name="connsiteX1" fmla="*/ 145521 w 1612371"/>
                <a:gd name="connsiteY1" fmla="*/ 539396 h 4156780"/>
                <a:gd name="connsiteX2" fmla="*/ 1332971 w 1612371"/>
                <a:gd name="connsiteY2" fmla="*/ 4156779 h 4156780"/>
                <a:gd name="connsiteX0" fmla="*/ 459846 w 2188634"/>
                <a:gd name="connsiteY0" fmla="*/ 920398 h 4156780"/>
                <a:gd name="connsiteX1" fmla="*/ 145521 w 2188634"/>
                <a:gd name="connsiteY1" fmla="*/ 539398 h 4156780"/>
                <a:gd name="connsiteX2" fmla="*/ 1332971 w 2188634"/>
                <a:gd name="connsiteY2" fmla="*/ 4156781 h 4156780"/>
                <a:gd name="connsiteX0" fmla="*/ 0 w 873125"/>
                <a:gd name="connsiteY0" fmla="*/ 0 h 3236384"/>
                <a:gd name="connsiteX1" fmla="*/ 873125 w 873125"/>
                <a:gd name="connsiteY1" fmla="*/ 3236383 h 3236384"/>
                <a:gd name="connsiteX0" fmla="*/ 261938 w 261938"/>
                <a:gd name="connsiteY0" fmla="*/ 0 h 1912407"/>
                <a:gd name="connsiteX1" fmla="*/ 0 w 261938"/>
                <a:gd name="connsiteY1" fmla="*/ 1912408 h 1912407"/>
                <a:gd name="connsiteX0" fmla="*/ 261938 w 543393"/>
                <a:gd name="connsiteY0" fmla="*/ 0 h 1912409"/>
                <a:gd name="connsiteX1" fmla="*/ 0 w 543393"/>
                <a:gd name="connsiteY1" fmla="*/ 1912408 h 1912409"/>
                <a:gd name="connsiteX0" fmla="*/ 261938 w 580373"/>
                <a:gd name="connsiteY0" fmla="*/ 0 h 1912407"/>
                <a:gd name="connsiteX1" fmla="*/ 0 w 580373"/>
                <a:gd name="connsiteY1" fmla="*/ 1912408 h 1912407"/>
                <a:gd name="connsiteX0" fmla="*/ 87314 w 580373"/>
                <a:gd name="connsiteY0" fmla="*/ 0 h 1912409"/>
                <a:gd name="connsiteX1" fmla="*/ 0 w 580373"/>
                <a:gd name="connsiteY1" fmla="*/ 1912409 h 1912409"/>
              </a:gdLst>
              <a:ahLst/>
              <a:cxnLst>
                <a:cxn ang="0">
                  <a:pos x="connsiteX0" y="connsiteY0"/>
                </a:cxn>
                <a:cxn ang="0">
                  <a:pos x="connsiteX1" y="connsiteY1"/>
                </a:cxn>
              </a:cxnLst>
              <a:rect l="l" t="t" r="r" b="b"/>
              <a:pathLst>
                <a:path w="580373" h="1912409">
                  <a:moveTo>
                    <a:pt x="87314" y="0"/>
                  </a:moveTo>
                  <a:cubicBezTo>
                    <a:pt x="368769" y="957647"/>
                    <a:pt x="580373" y="1548388"/>
                    <a:pt x="0" y="1912409"/>
                  </a:cubicBezTo>
                </a:path>
              </a:pathLst>
            </a:custGeom>
            <a:ln w="1905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Introducing switches</a:t>
            </a:r>
          </a:p>
        </p:txBody>
      </p:sp>
      <p:pic>
        <p:nvPicPr>
          <p:cNvPr id="50178" name="Picture 2"/>
          <p:cNvPicPr>
            <a:picLocks noChangeAspect="1" noChangeArrowheads="1"/>
          </p:cNvPicPr>
          <p:nvPr/>
        </p:nvPicPr>
        <p:blipFill>
          <a:blip r:embed="rId3" cstate="print"/>
          <a:srcRect/>
          <a:stretch>
            <a:fillRect/>
          </a:stretch>
        </p:blipFill>
        <p:spPr bwMode="auto">
          <a:xfrm>
            <a:off x="2014897" y="2743199"/>
            <a:ext cx="4556913" cy="1828801"/>
          </a:xfrm>
          <a:prstGeom prst="rect">
            <a:avLst/>
          </a:prstGeom>
          <a:noFill/>
          <a:ln w="9525">
            <a:noFill/>
            <a:miter lim="800000"/>
            <a:headEnd/>
            <a:tailEnd/>
          </a:ln>
        </p:spPr>
      </p:pic>
      <p:sp>
        <p:nvSpPr>
          <p:cNvPr id="6" name="TextBox 5"/>
          <p:cNvSpPr txBox="1"/>
          <p:nvPr/>
        </p:nvSpPr>
        <p:spPr>
          <a:xfrm rot="21600000">
            <a:off x="6400800" y="2895600"/>
            <a:ext cx="1743329" cy="584775"/>
          </a:xfrm>
          <a:prstGeom prst="rect">
            <a:avLst/>
          </a:prstGeom>
          <a:noFill/>
        </p:spPr>
        <p:txBody>
          <a:bodyPr wrap="square" rtlCol="0">
            <a:spAutoFit/>
          </a:bodyPr>
          <a:lstStyle/>
          <a:p>
            <a:r>
              <a:rPr lang="en-GB" sz="3200" dirty="0">
                <a:solidFill>
                  <a:srgbClr val="C00000"/>
                </a:solidFill>
                <a:latin typeface="Conformity" pitchFamily="2" charset="0"/>
              </a:rPr>
              <a:t>Success!</a:t>
            </a:r>
          </a:p>
        </p:txBody>
      </p:sp>
      <p:sp>
        <p:nvSpPr>
          <p:cNvPr id="7" name="TextBox 6"/>
          <p:cNvSpPr txBox="1"/>
          <p:nvPr/>
        </p:nvSpPr>
        <p:spPr>
          <a:xfrm rot="21600000">
            <a:off x="6410071" y="3733800"/>
            <a:ext cx="1743329" cy="584775"/>
          </a:xfrm>
          <a:prstGeom prst="rect">
            <a:avLst/>
          </a:prstGeom>
          <a:noFill/>
        </p:spPr>
        <p:txBody>
          <a:bodyPr wrap="square" rtlCol="0">
            <a:spAutoFit/>
          </a:bodyPr>
          <a:lstStyle/>
          <a:p>
            <a:r>
              <a:rPr lang="en-GB" sz="3200" dirty="0">
                <a:solidFill>
                  <a:srgbClr val="C00000"/>
                </a:solidFill>
                <a:latin typeface="Conformity" pitchFamily="2" charset="0"/>
              </a:rPr>
              <a:t>Failure</a:t>
            </a:r>
          </a:p>
        </p:txBody>
      </p:sp>
      <p:sp>
        <p:nvSpPr>
          <p:cNvPr id="8" name="TextBox 7"/>
          <p:cNvSpPr txBox="1"/>
          <p:nvPr/>
        </p:nvSpPr>
        <p:spPr>
          <a:xfrm rot="21600000">
            <a:off x="762000" y="2895600"/>
            <a:ext cx="1371600" cy="584775"/>
          </a:xfrm>
          <a:prstGeom prst="rect">
            <a:avLst/>
          </a:prstGeom>
          <a:noFill/>
        </p:spPr>
        <p:txBody>
          <a:bodyPr wrap="square" rtlCol="0">
            <a:spAutoFit/>
          </a:bodyPr>
          <a:lstStyle/>
          <a:p>
            <a:r>
              <a:rPr lang="en-GB" sz="3200" dirty="0">
                <a:solidFill>
                  <a:srgbClr val="C00000"/>
                </a:solidFill>
                <a:latin typeface="Conformity" pitchFamily="2" charset="0"/>
              </a:rPr>
              <a:t>Input -&gt;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017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Connecting switches</a:t>
            </a:r>
            <a:endParaRPr lang="en-GB" dirty="0"/>
          </a:p>
        </p:txBody>
      </p:sp>
      <p:grpSp>
        <p:nvGrpSpPr>
          <p:cNvPr id="3" name="Group 7"/>
          <p:cNvGrpSpPr/>
          <p:nvPr/>
        </p:nvGrpSpPr>
        <p:grpSpPr>
          <a:xfrm>
            <a:off x="381000" y="2450068"/>
            <a:ext cx="3300232" cy="1512332"/>
            <a:chOff x="685801" y="2057980"/>
            <a:chExt cx="2666999" cy="1222153"/>
          </a:xfrm>
        </p:grpSpPr>
        <p:pic>
          <p:nvPicPr>
            <p:cNvPr id="4" name="Picture 2"/>
            <p:cNvPicPr>
              <a:picLocks noChangeAspect="1" noChangeArrowheads="1"/>
            </p:cNvPicPr>
            <p:nvPr/>
          </p:nvPicPr>
          <p:blipFill>
            <a:blip r:embed="rId3" cstate="print"/>
            <a:srcRect/>
            <a:stretch>
              <a:fillRect/>
            </a:stretch>
          </p:blipFill>
          <p:spPr bwMode="auto">
            <a:xfrm>
              <a:off x="685801" y="2209801"/>
              <a:ext cx="2666999" cy="1070332"/>
            </a:xfrm>
            <a:prstGeom prst="rect">
              <a:avLst/>
            </a:prstGeom>
            <a:noFill/>
            <a:ln w="9525">
              <a:noFill/>
              <a:miter lim="800000"/>
              <a:headEnd/>
              <a:tailEnd/>
            </a:ln>
          </p:spPr>
        </p:pic>
        <p:sp>
          <p:nvSpPr>
            <p:cNvPr id="7" name="TextBox 6"/>
            <p:cNvSpPr txBox="1"/>
            <p:nvPr/>
          </p:nvSpPr>
          <p:spPr>
            <a:xfrm>
              <a:off x="1486329" y="2057980"/>
              <a:ext cx="893588" cy="298466"/>
            </a:xfrm>
            <a:prstGeom prst="rect">
              <a:avLst/>
            </a:prstGeom>
            <a:noFill/>
          </p:spPr>
          <p:txBody>
            <a:bodyPr wrap="square" rtlCol="0">
              <a:spAutoFit/>
            </a:bodyPr>
            <a:lstStyle/>
            <a:p>
              <a:r>
                <a:rPr lang="en-GB" dirty="0"/>
                <a:t>Validate</a:t>
              </a:r>
            </a:p>
          </p:txBody>
        </p:sp>
      </p:grpSp>
      <p:grpSp>
        <p:nvGrpSpPr>
          <p:cNvPr id="5" name="Group 8"/>
          <p:cNvGrpSpPr/>
          <p:nvPr/>
        </p:nvGrpSpPr>
        <p:grpSpPr>
          <a:xfrm>
            <a:off x="5105400" y="2450069"/>
            <a:ext cx="3166164" cy="1512336"/>
            <a:chOff x="685801" y="2006228"/>
            <a:chExt cx="2666999" cy="1273905"/>
          </a:xfrm>
        </p:grpSpPr>
        <p:pic>
          <p:nvPicPr>
            <p:cNvPr id="10" name="Picture 2"/>
            <p:cNvPicPr>
              <a:picLocks noChangeAspect="1" noChangeArrowheads="1"/>
            </p:cNvPicPr>
            <p:nvPr/>
          </p:nvPicPr>
          <p:blipFill>
            <a:blip r:embed="rId3" cstate="print"/>
            <a:srcRect/>
            <a:stretch>
              <a:fillRect/>
            </a:stretch>
          </p:blipFill>
          <p:spPr bwMode="auto">
            <a:xfrm>
              <a:off x="685801" y="2209801"/>
              <a:ext cx="2666999" cy="1070332"/>
            </a:xfrm>
            <a:prstGeom prst="rect">
              <a:avLst/>
            </a:prstGeom>
            <a:noFill/>
            <a:ln w="9525">
              <a:noFill/>
              <a:miter lim="800000"/>
              <a:headEnd/>
              <a:tailEnd/>
            </a:ln>
          </p:spPr>
        </p:pic>
        <p:sp>
          <p:nvSpPr>
            <p:cNvPr id="11" name="TextBox 10"/>
            <p:cNvSpPr txBox="1"/>
            <p:nvPr/>
          </p:nvSpPr>
          <p:spPr>
            <a:xfrm>
              <a:off x="1499974" y="2006228"/>
              <a:ext cx="983052" cy="311104"/>
            </a:xfrm>
            <a:prstGeom prst="rect">
              <a:avLst/>
            </a:prstGeom>
            <a:noFill/>
          </p:spPr>
          <p:txBody>
            <a:bodyPr wrap="square" rtlCol="0">
              <a:spAutoFit/>
            </a:bodyPr>
            <a:lstStyle/>
            <a:p>
              <a:r>
                <a:rPr lang="en-GB" dirty="0" err="1"/>
                <a:t>UpdateDb</a:t>
              </a:r>
              <a:endParaRPr lang="en-GB" dirty="0"/>
            </a:p>
          </p:txBody>
        </p:sp>
      </p:grpSp>
      <p:sp>
        <p:nvSpPr>
          <p:cNvPr id="49154" name="AutoShape 2"/>
          <p:cNvSpPr>
            <a:spLocks noChangeArrowheads="1"/>
          </p:cNvSpPr>
          <p:nvPr/>
        </p:nvSpPr>
        <p:spPr bwMode="auto">
          <a:xfrm>
            <a:off x="3505200" y="2514600"/>
            <a:ext cx="1447800" cy="381000"/>
          </a:xfrm>
          <a:prstGeom prst="roundRect">
            <a:avLst>
              <a:gd name="adj" fmla="val 16667"/>
            </a:avLst>
          </a:prstGeom>
          <a:noFill/>
          <a:ln w="6350">
            <a:noFill/>
            <a:round/>
            <a:headEnd/>
            <a:tailEnd/>
          </a:ln>
          <a:effectLst/>
        </p:spPr>
        <p:txBody>
          <a:bodyPr vert="horz" wrap="square" lIns="18000" tIns="10800" rIns="18000" bIns="1080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GB" sz="2000" b="0" i="1" u="none" strike="noStrike" cap="none" normalizeH="0" baseline="0" dirty="0">
                <a:ln>
                  <a:noFill/>
                </a:ln>
                <a:solidFill>
                  <a:schemeClr val="tx1"/>
                </a:solidFill>
                <a:effectLst/>
                <a:latin typeface="Calibri" pitchFamily="34" charset="0"/>
                <a:cs typeface="Arial" pitchFamily="34" charset="0"/>
              </a:rPr>
              <a:t>on success</a:t>
            </a:r>
            <a:endParaRPr kumimoji="0" lang="en-US" sz="2000" b="0" i="0" u="none" strike="noStrike" cap="none" normalizeH="0" baseline="0" dirty="0">
              <a:ln>
                <a:noFill/>
              </a:ln>
              <a:solidFill>
                <a:schemeClr val="tx1"/>
              </a:solidFill>
              <a:effectLst/>
              <a:latin typeface="Arial" pitchFamily="34" charset="0"/>
              <a:cs typeface="Arial" pitchFamily="34" charset="0"/>
            </a:endParaRPr>
          </a:p>
        </p:txBody>
      </p:sp>
      <p:sp>
        <p:nvSpPr>
          <p:cNvPr id="49155" name="AutoShape 3"/>
          <p:cNvSpPr>
            <a:spLocks noChangeArrowheads="1"/>
          </p:cNvSpPr>
          <p:nvPr/>
        </p:nvSpPr>
        <p:spPr bwMode="auto">
          <a:xfrm>
            <a:off x="3581400" y="3581400"/>
            <a:ext cx="990600" cy="381000"/>
          </a:xfrm>
          <a:prstGeom prst="roundRect">
            <a:avLst>
              <a:gd name="adj" fmla="val 16667"/>
            </a:avLst>
          </a:prstGeom>
          <a:noFill/>
          <a:ln w="6350">
            <a:noFill/>
            <a:round/>
            <a:headEnd/>
            <a:tailEnd/>
          </a:ln>
          <a:effectLst/>
        </p:spPr>
        <p:txBody>
          <a:bodyPr vert="horz" wrap="square" lIns="18000" tIns="10800" rIns="18000" bIns="1080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GB" sz="2000" b="0" i="1" u="none" strike="noStrike" cap="none" normalizeH="0" baseline="0" dirty="0">
                <a:ln>
                  <a:noFill/>
                </a:ln>
                <a:solidFill>
                  <a:schemeClr val="tx1"/>
                </a:solidFill>
                <a:effectLst/>
                <a:latin typeface="Calibri" pitchFamily="34" charset="0"/>
                <a:cs typeface="Arial" pitchFamily="34" charset="0"/>
              </a:rPr>
              <a:t>bypass</a:t>
            </a:r>
            <a:endParaRPr kumimoji="0" lang="en-US" sz="2000" b="0" i="0" u="none" strike="noStrike" cap="none" normalizeH="0" baseline="0" dirty="0">
              <a:ln>
                <a:noFill/>
              </a:ln>
              <a:solidFill>
                <a:schemeClr val="tx1"/>
              </a:solidFill>
              <a:effectLst/>
              <a:latin typeface="Arial" pitchFamily="34" charset="0"/>
              <a:cs typeface="Arial" pitchFamily="34" charset="0"/>
            </a:endParaRPr>
          </a:p>
        </p:txBody>
      </p:sp>
      <p:cxnSp>
        <p:nvCxnSpPr>
          <p:cNvPr id="15" name="AutoShape 15"/>
          <p:cNvCxnSpPr>
            <a:cxnSpLocks noChangeShapeType="1"/>
          </p:cNvCxnSpPr>
          <p:nvPr/>
        </p:nvCxnSpPr>
        <p:spPr bwMode="auto">
          <a:xfrm>
            <a:off x="3581400" y="2971800"/>
            <a:ext cx="1524000" cy="0"/>
          </a:xfrm>
          <a:prstGeom prst="straightConnector1">
            <a:avLst/>
          </a:prstGeom>
          <a:noFill/>
          <a:ln w="57150">
            <a:solidFill>
              <a:srgbClr val="00B050"/>
            </a:solidFill>
            <a:round/>
            <a:headEnd/>
            <a:tailEnd type="triangle" w="med" len="med"/>
          </a:ln>
        </p:spPr>
      </p:cxnSp>
      <p:cxnSp>
        <p:nvCxnSpPr>
          <p:cNvPr id="22" name="AutoShape 4"/>
          <p:cNvCxnSpPr>
            <a:cxnSpLocks noChangeShapeType="1"/>
          </p:cNvCxnSpPr>
          <p:nvPr/>
        </p:nvCxnSpPr>
        <p:spPr bwMode="auto">
          <a:xfrm>
            <a:off x="3581400" y="3505200"/>
            <a:ext cx="4419600" cy="609600"/>
          </a:xfrm>
          <a:prstGeom prst="curvedConnector3">
            <a:avLst>
              <a:gd name="adj1" fmla="val 50000"/>
            </a:avLst>
          </a:prstGeom>
          <a:noFill/>
          <a:ln w="57150">
            <a:solidFill>
              <a:srgbClr val="C00000"/>
            </a:solidFill>
            <a:round/>
            <a:headEnd/>
            <a:tailEnd type="triangl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915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91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154" grpId="0"/>
      <p:bldP spid="49155"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Connecting switches</a:t>
            </a:r>
            <a:endParaRPr lang="en-GB" dirty="0"/>
          </a:p>
        </p:txBody>
      </p:sp>
      <p:pic>
        <p:nvPicPr>
          <p:cNvPr id="49153" name="Picture 1"/>
          <p:cNvPicPr>
            <a:picLocks noChangeAspect="1" noChangeArrowheads="1"/>
          </p:cNvPicPr>
          <p:nvPr/>
        </p:nvPicPr>
        <p:blipFill>
          <a:blip r:embed="rId3" cstate="print"/>
          <a:srcRect r="33654"/>
          <a:stretch>
            <a:fillRect/>
          </a:stretch>
        </p:blipFill>
        <p:spPr bwMode="auto">
          <a:xfrm>
            <a:off x="1143000" y="2362201"/>
            <a:ext cx="6172200" cy="1587776"/>
          </a:xfrm>
          <a:prstGeom prst="rect">
            <a:avLst/>
          </a:prstGeom>
          <a:noFill/>
          <a:ln w="9525">
            <a:noFill/>
            <a:miter lim="800000"/>
            <a:headEnd/>
            <a:tailEnd/>
          </a:ln>
        </p:spPr>
      </p:pic>
      <p:sp>
        <p:nvSpPr>
          <p:cNvPr id="15" name="TextBox 14"/>
          <p:cNvSpPr txBox="1"/>
          <p:nvPr/>
        </p:nvSpPr>
        <p:spPr>
          <a:xfrm>
            <a:off x="2438400" y="2362200"/>
            <a:ext cx="1447800" cy="369332"/>
          </a:xfrm>
          <a:prstGeom prst="rect">
            <a:avLst/>
          </a:prstGeom>
          <a:noFill/>
        </p:spPr>
        <p:txBody>
          <a:bodyPr wrap="square" rtlCol="0">
            <a:spAutoFit/>
          </a:bodyPr>
          <a:lstStyle/>
          <a:p>
            <a:r>
              <a:rPr lang="en-GB" dirty="0"/>
              <a:t>Validate</a:t>
            </a:r>
          </a:p>
        </p:txBody>
      </p:sp>
      <p:sp>
        <p:nvSpPr>
          <p:cNvPr id="16" name="TextBox 15"/>
          <p:cNvSpPr txBox="1"/>
          <p:nvPr/>
        </p:nvSpPr>
        <p:spPr>
          <a:xfrm>
            <a:off x="5257800" y="2362200"/>
            <a:ext cx="1447800" cy="369332"/>
          </a:xfrm>
          <a:prstGeom prst="rect">
            <a:avLst/>
          </a:prstGeom>
          <a:noFill/>
        </p:spPr>
        <p:txBody>
          <a:bodyPr wrap="square" rtlCol="0">
            <a:spAutoFit/>
          </a:bodyPr>
          <a:lstStyle/>
          <a:p>
            <a:r>
              <a:rPr lang="en-GB" dirty="0" err="1"/>
              <a:t>UpdateDb</a:t>
            </a:r>
            <a:endParaRPr lang="en-GB" dirty="0"/>
          </a:p>
        </p:txBody>
      </p:sp>
    </p:spTree>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Connecting switches</a:t>
            </a:r>
            <a:endParaRPr lang="en-GB" dirty="0"/>
          </a:p>
        </p:txBody>
      </p:sp>
      <p:grpSp>
        <p:nvGrpSpPr>
          <p:cNvPr id="8" name="Group 7"/>
          <p:cNvGrpSpPr/>
          <p:nvPr/>
        </p:nvGrpSpPr>
        <p:grpSpPr>
          <a:xfrm>
            <a:off x="381000" y="2373868"/>
            <a:ext cx="2666999" cy="1283732"/>
            <a:chOff x="685801" y="1996401"/>
            <a:chExt cx="2666999" cy="1283732"/>
          </a:xfrm>
        </p:grpSpPr>
        <p:pic>
          <p:nvPicPr>
            <p:cNvPr id="4" name="Picture 2"/>
            <p:cNvPicPr>
              <a:picLocks noChangeAspect="1" noChangeArrowheads="1"/>
            </p:cNvPicPr>
            <p:nvPr/>
          </p:nvPicPr>
          <p:blipFill>
            <a:blip r:embed="rId3" cstate="print"/>
            <a:srcRect/>
            <a:stretch>
              <a:fillRect/>
            </a:stretch>
          </p:blipFill>
          <p:spPr bwMode="auto">
            <a:xfrm>
              <a:off x="685801" y="2209801"/>
              <a:ext cx="2666999" cy="1070332"/>
            </a:xfrm>
            <a:prstGeom prst="rect">
              <a:avLst/>
            </a:prstGeom>
            <a:noFill/>
            <a:ln w="9525">
              <a:noFill/>
              <a:miter lim="800000"/>
              <a:headEnd/>
              <a:tailEnd/>
            </a:ln>
          </p:spPr>
        </p:pic>
        <p:sp>
          <p:nvSpPr>
            <p:cNvPr id="7" name="TextBox 6"/>
            <p:cNvSpPr txBox="1"/>
            <p:nvPr/>
          </p:nvSpPr>
          <p:spPr>
            <a:xfrm>
              <a:off x="1371600" y="1996401"/>
              <a:ext cx="1447800" cy="369332"/>
            </a:xfrm>
            <a:prstGeom prst="rect">
              <a:avLst/>
            </a:prstGeom>
            <a:noFill/>
          </p:spPr>
          <p:txBody>
            <a:bodyPr wrap="square" rtlCol="0">
              <a:spAutoFit/>
            </a:bodyPr>
            <a:lstStyle/>
            <a:p>
              <a:r>
                <a:rPr lang="en-GB" dirty="0"/>
                <a:t>Validate</a:t>
              </a:r>
            </a:p>
          </p:txBody>
        </p:sp>
      </p:grpSp>
      <p:grpSp>
        <p:nvGrpSpPr>
          <p:cNvPr id="9" name="Group 8"/>
          <p:cNvGrpSpPr/>
          <p:nvPr/>
        </p:nvGrpSpPr>
        <p:grpSpPr>
          <a:xfrm>
            <a:off x="3276599" y="2373868"/>
            <a:ext cx="2666999" cy="1283732"/>
            <a:chOff x="685801" y="1996401"/>
            <a:chExt cx="2666999" cy="1283732"/>
          </a:xfrm>
        </p:grpSpPr>
        <p:pic>
          <p:nvPicPr>
            <p:cNvPr id="10" name="Picture 2"/>
            <p:cNvPicPr>
              <a:picLocks noChangeAspect="1" noChangeArrowheads="1"/>
            </p:cNvPicPr>
            <p:nvPr/>
          </p:nvPicPr>
          <p:blipFill>
            <a:blip r:embed="rId3" cstate="print"/>
            <a:srcRect/>
            <a:stretch>
              <a:fillRect/>
            </a:stretch>
          </p:blipFill>
          <p:spPr bwMode="auto">
            <a:xfrm>
              <a:off x="685801" y="2209801"/>
              <a:ext cx="2666999" cy="1070332"/>
            </a:xfrm>
            <a:prstGeom prst="rect">
              <a:avLst/>
            </a:prstGeom>
            <a:noFill/>
            <a:ln w="9525">
              <a:noFill/>
              <a:miter lim="800000"/>
              <a:headEnd/>
              <a:tailEnd/>
            </a:ln>
          </p:spPr>
        </p:pic>
        <p:sp>
          <p:nvSpPr>
            <p:cNvPr id="11" name="TextBox 10"/>
            <p:cNvSpPr txBox="1"/>
            <p:nvPr/>
          </p:nvSpPr>
          <p:spPr>
            <a:xfrm>
              <a:off x="1371600" y="1996401"/>
              <a:ext cx="1447800" cy="369332"/>
            </a:xfrm>
            <a:prstGeom prst="rect">
              <a:avLst/>
            </a:prstGeom>
            <a:noFill/>
          </p:spPr>
          <p:txBody>
            <a:bodyPr wrap="square" rtlCol="0">
              <a:spAutoFit/>
            </a:bodyPr>
            <a:lstStyle/>
            <a:p>
              <a:r>
                <a:rPr lang="en-GB" dirty="0" err="1"/>
                <a:t>UpdateDb</a:t>
              </a:r>
              <a:endParaRPr lang="en-GB" dirty="0"/>
            </a:p>
          </p:txBody>
        </p:sp>
      </p:grpSp>
      <p:grpSp>
        <p:nvGrpSpPr>
          <p:cNvPr id="12" name="Group 11"/>
          <p:cNvGrpSpPr/>
          <p:nvPr/>
        </p:nvGrpSpPr>
        <p:grpSpPr>
          <a:xfrm>
            <a:off x="6172200" y="2373868"/>
            <a:ext cx="2666999" cy="1283732"/>
            <a:chOff x="685801" y="1996401"/>
            <a:chExt cx="2666999" cy="1283732"/>
          </a:xfrm>
        </p:grpSpPr>
        <p:pic>
          <p:nvPicPr>
            <p:cNvPr id="13" name="Picture 2"/>
            <p:cNvPicPr>
              <a:picLocks noChangeAspect="1" noChangeArrowheads="1"/>
            </p:cNvPicPr>
            <p:nvPr/>
          </p:nvPicPr>
          <p:blipFill>
            <a:blip r:embed="rId3" cstate="print"/>
            <a:srcRect/>
            <a:stretch>
              <a:fillRect/>
            </a:stretch>
          </p:blipFill>
          <p:spPr bwMode="auto">
            <a:xfrm>
              <a:off x="685801" y="2209801"/>
              <a:ext cx="2666999" cy="1070332"/>
            </a:xfrm>
            <a:prstGeom prst="rect">
              <a:avLst/>
            </a:prstGeom>
            <a:noFill/>
            <a:ln w="9525">
              <a:noFill/>
              <a:miter lim="800000"/>
              <a:headEnd/>
              <a:tailEnd/>
            </a:ln>
          </p:spPr>
        </p:pic>
        <p:sp>
          <p:nvSpPr>
            <p:cNvPr id="14" name="TextBox 13"/>
            <p:cNvSpPr txBox="1"/>
            <p:nvPr/>
          </p:nvSpPr>
          <p:spPr>
            <a:xfrm>
              <a:off x="1371600" y="1996401"/>
              <a:ext cx="1447800" cy="369332"/>
            </a:xfrm>
            <a:prstGeom prst="rect">
              <a:avLst/>
            </a:prstGeom>
            <a:noFill/>
          </p:spPr>
          <p:txBody>
            <a:bodyPr wrap="square" rtlCol="0">
              <a:spAutoFit/>
            </a:bodyPr>
            <a:lstStyle/>
            <a:p>
              <a:r>
                <a:rPr lang="en-GB" dirty="0" err="1"/>
                <a:t>SendEmail</a:t>
              </a:r>
              <a:endParaRPr lang="en-GB" dirty="0"/>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
          <p:cNvPicPr>
            <a:picLocks noChangeAspect="1" noChangeArrowheads="1"/>
          </p:cNvPicPr>
          <p:nvPr/>
        </p:nvPicPr>
        <p:blipFill>
          <a:blip r:embed="rId3" cstate="print"/>
          <a:srcRect/>
          <a:stretch>
            <a:fillRect/>
          </a:stretch>
        </p:blipFill>
        <p:spPr bwMode="auto">
          <a:xfrm>
            <a:off x="595313" y="2514600"/>
            <a:ext cx="7953375" cy="1371600"/>
          </a:xfrm>
          <a:prstGeom prst="rect">
            <a:avLst/>
          </a:prstGeom>
          <a:noFill/>
          <a:ln w="9525">
            <a:noFill/>
            <a:miter lim="800000"/>
            <a:headEnd/>
            <a:tailEnd/>
          </a:ln>
        </p:spPr>
      </p:pic>
      <p:sp>
        <p:nvSpPr>
          <p:cNvPr id="2" name="Title 1"/>
          <p:cNvSpPr>
            <a:spLocks noGrp="1"/>
          </p:cNvSpPr>
          <p:nvPr>
            <p:ph type="title"/>
          </p:nvPr>
        </p:nvSpPr>
        <p:spPr/>
        <p:txBody>
          <a:bodyPr/>
          <a:lstStyle/>
          <a:p>
            <a:r>
              <a:rPr lang="en-GB"/>
              <a:t>Connecting switches</a:t>
            </a:r>
            <a:endParaRPr lang="en-GB" dirty="0"/>
          </a:p>
        </p:txBody>
      </p:sp>
      <p:sp>
        <p:nvSpPr>
          <p:cNvPr id="15" name="TextBox 14"/>
          <p:cNvSpPr txBox="1"/>
          <p:nvPr/>
        </p:nvSpPr>
        <p:spPr>
          <a:xfrm>
            <a:off x="1600200" y="2362200"/>
            <a:ext cx="1447800" cy="369332"/>
          </a:xfrm>
          <a:prstGeom prst="rect">
            <a:avLst/>
          </a:prstGeom>
          <a:noFill/>
        </p:spPr>
        <p:txBody>
          <a:bodyPr wrap="square" rtlCol="0">
            <a:spAutoFit/>
          </a:bodyPr>
          <a:lstStyle/>
          <a:p>
            <a:r>
              <a:rPr lang="en-GB" dirty="0"/>
              <a:t>Validate</a:t>
            </a:r>
          </a:p>
        </p:txBody>
      </p:sp>
      <p:sp>
        <p:nvSpPr>
          <p:cNvPr id="16" name="TextBox 15"/>
          <p:cNvSpPr txBox="1"/>
          <p:nvPr/>
        </p:nvSpPr>
        <p:spPr>
          <a:xfrm>
            <a:off x="4038600" y="2362200"/>
            <a:ext cx="1447800" cy="369332"/>
          </a:xfrm>
          <a:prstGeom prst="rect">
            <a:avLst/>
          </a:prstGeom>
          <a:noFill/>
        </p:spPr>
        <p:txBody>
          <a:bodyPr wrap="square" rtlCol="0">
            <a:spAutoFit/>
          </a:bodyPr>
          <a:lstStyle/>
          <a:p>
            <a:r>
              <a:rPr lang="en-GB" dirty="0" err="1"/>
              <a:t>UpdateDb</a:t>
            </a:r>
            <a:endParaRPr lang="en-GB" dirty="0"/>
          </a:p>
        </p:txBody>
      </p:sp>
      <p:sp>
        <p:nvSpPr>
          <p:cNvPr id="17" name="TextBox 16"/>
          <p:cNvSpPr txBox="1"/>
          <p:nvPr/>
        </p:nvSpPr>
        <p:spPr>
          <a:xfrm>
            <a:off x="6400800" y="2362200"/>
            <a:ext cx="1447800" cy="369332"/>
          </a:xfrm>
          <a:prstGeom prst="rect">
            <a:avLst/>
          </a:prstGeom>
          <a:noFill/>
        </p:spPr>
        <p:txBody>
          <a:bodyPr wrap="square" rtlCol="0">
            <a:spAutoFit/>
          </a:bodyPr>
          <a:lstStyle/>
          <a:p>
            <a:r>
              <a:rPr lang="en-GB" dirty="0" err="1"/>
              <a:t>SendEmail</a:t>
            </a:r>
            <a:endParaRPr lang="en-GB" dirty="0"/>
          </a:p>
        </p:txBody>
      </p:sp>
      <p:sp>
        <p:nvSpPr>
          <p:cNvPr id="20" name="TextBox 19"/>
          <p:cNvSpPr txBox="1"/>
          <p:nvPr/>
        </p:nvSpPr>
        <p:spPr>
          <a:xfrm rot="21540000" flipH="1">
            <a:off x="2060163" y="4601998"/>
            <a:ext cx="6016937" cy="1200329"/>
          </a:xfrm>
          <a:prstGeom prst="rect">
            <a:avLst/>
          </a:prstGeom>
          <a:noFill/>
        </p:spPr>
        <p:txBody>
          <a:bodyPr wrap="square" rtlCol="0">
            <a:spAutoFit/>
          </a:bodyPr>
          <a:lstStyle/>
          <a:p>
            <a:pPr algn="ctr"/>
            <a:r>
              <a:rPr lang="en-GB" sz="2400" dirty="0">
                <a:solidFill>
                  <a:srgbClr val="C00000"/>
                </a:solidFill>
                <a:latin typeface="Conformity" pitchFamily="2" charset="0"/>
              </a:rPr>
              <a:t>This is the "two track" model – </a:t>
            </a:r>
            <a:br>
              <a:rPr lang="en-GB" sz="2400" dirty="0">
                <a:solidFill>
                  <a:srgbClr val="C00000"/>
                </a:solidFill>
                <a:latin typeface="Conformity" pitchFamily="2" charset="0"/>
              </a:rPr>
            </a:br>
            <a:r>
              <a:rPr lang="en-GB" sz="2400" dirty="0">
                <a:solidFill>
                  <a:srgbClr val="C00000"/>
                </a:solidFill>
                <a:latin typeface="Conformity" pitchFamily="2" charset="0"/>
              </a:rPr>
              <a:t>the basis for the "Railway Oriented Programming" approach to error handling.</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GB" dirty="0"/>
              <a:t>The two-track model in practice</a:t>
            </a:r>
          </a:p>
        </p:txBody>
      </p:sp>
      <p:sp>
        <p:nvSpPr>
          <p:cNvPr id="4" name="Subtitle 3"/>
          <p:cNvSpPr>
            <a:spLocks noGrp="1"/>
          </p:cNvSpPr>
          <p:nvPr>
            <p:ph type="subTitle" idx="1"/>
          </p:nvPr>
        </p:nvSpPr>
        <p:spPr/>
        <p:txBody>
          <a:bodyPr/>
          <a:lstStyle/>
          <a:p>
            <a:endParaRPr lang="en-GB" dirty="0"/>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Composing switches</a:t>
            </a:r>
          </a:p>
        </p:txBody>
      </p:sp>
      <p:pic>
        <p:nvPicPr>
          <p:cNvPr id="48129" name="Picture 1"/>
          <p:cNvPicPr>
            <a:picLocks noChangeAspect="1" noChangeArrowheads="1"/>
          </p:cNvPicPr>
          <p:nvPr/>
        </p:nvPicPr>
        <p:blipFill>
          <a:blip r:embed="rId3" cstate="print"/>
          <a:srcRect/>
          <a:stretch>
            <a:fillRect/>
          </a:stretch>
        </p:blipFill>
        <p:spPr bwMode="auto">
          <a:xfrm>
            <a:off x="595313" y="2514600"/>
            <a:ext cx="7953375" cy="1371600"/>
          </a:xfrm>
          <a:prstGeom prst="rect">
            <a:avLst/>
          </a:prstGeom>
          <a:noFill/>
          <a:ln w="9525">
            <a:noFill/>
            <a:miter lim="800000"/>
            <a:headEnd/>
            <a:tailEnd/>
          </a:ln>
        </p:spPr>
      </p:pic>
      <p:sp>
        <p:nvSpPr>
          <p:cNvPr id="6" name="Rectangle 5"/>
          <p:cNvSpPr/>
          <p:nvPr/>
        </p:nvSpPr>
        <p:spPr>
          <a:xfrm>
            <a:off x="1303200" y="2362200"/>
            <a:ext cx="1440000" cy="1295400"/>
          </a:xfrm>
          <a:prstGeom prst="rect">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GB" dirty="0">
                <a:solidFill>
                  <a:schemeClr val="tx1"/>
                </a:solidFill>
              </a:rPr>
              <a:t>Validate</a:t>
            </a:r>
          </a:p>
        </p:txBody>
      </p:sp>
      <p:sp>
        <p:nvSpPr>
          <p:cNvPr id="7" name="Rectangle 6"/>
          <p:cNvSpPr/>
          <p:nvPr/>
        </p:nvSpPr>
        <p:spPr>
          <a:xfrm>
            <a:off x="3886200" y="2362200"/>
            <a:ext cx="1440000" cy="1295400"/>
          </a:xfrm>
          <a:prstGeom prst="rect">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GB" dirty="0" err="1">
                <a:solidFill>
                  <a:schemeClr val="tx1"/>
                </a:solidFill>
              </a:rPr>
              <a:t>UpdateDb</a:t>
            </a:r>
            <a:endParaRPr lang="en-GB" dirty="0">
              <a:solidFill>
                <a:schemeClr val="tx1"/>
              </a:solidFill>
            </a:endParaRPr>
          </a:p>
        </p:txBody>
      </p:sp>
      <p:sp>
        <p:nvSpPr>
          <p:cNvPr id="8" name="Rectangle 7"/>
          <p:cNvSpPr/>
          <p:nvPr/>
        </p:nvSpPr>
        <p:spPr>
          <a:xfrm>
            <a:off x="6248400" y="2362200"/>
            <a:ext cx="1440000" cy="1295400"/>
          </a:xfrm>
          <a:prstGeom prst="rect">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GB" dirty="0" err="1">
                <a:solidFill>
                  <a:schemeClr val="tx1"/>
                </a:solidFill>
              </a:rPr>
              <a:t>SendEmail</a:t>
            </a:r>
            <a:endParaRPr lang="en-GB" dirty="0">
              <a:solidFill>
                <a:schemeClr val="tx1"/>
              </a:solidFill>
            </a:endParaRPr>
          </a:p>
        </p:txBody>
      </p:sp>
      <p:sp>
        <p:nvSpPr>
          <p:cNvPr id="10" name="TextBox 9"/>
          <p:cNvSpPr txBox="1"/>
          <p:nvPr/>
        </p:nvSpPr>
        <p:spPr>
          <a:xfrm rot="21540000" flipH="1">
            <a:off x="920252" y="4228160"/>
            <a:ext cx="4264604" cy="707886"/>
          </a:xfrm>
          <a:prstGeom prst="rect">
            <a:avLst/>
          </a:prstGeom>
          <a:noFill/>
        </p:spPr>
        <p:txBody>
          <a:bodyPr wrap="square" rtlCol="0">
            <a:spAutoFit/>
          </a:bodyPr>
          <a:lstStyle/>
          <a:p>
            <a:pPr algn="ctr"/>
            <a:r>
              <a:rPr lang="en-GB" sz="2000" dirty="0">
                <a:solidFill>
                  <a:srgbClr val="C00000"/>
                </a:solidFill>
                <a:latin typeface="Conformity" pitchFamily="2" charset="0"/>
              </a:rPr>
              <a:t>Here we have a series of black box functions that are straddling a two-track railway.</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Composing switches</a:t>
            </a:r>
          </a:p>
        </p:txBody>
      </p:sp>
      <p:pic>
        <p:nvPicPr>
          <p:cNvPr id="48129" name="Picture 1"/>
          <p:cNvPicPr>
            <a:picLocks noChangeAspect="1" noChangeArrowheads="1"/>
          </p:cNvPicPr>
          <p:nvPr/>
        </p:nvPicPr>
        <p:blipFill>
          <a:blip r:embed="rId3" cstate="print"/>
          <a:srcRect/>
          <a:stretch>
            <a:fillRect/>
          </a:stretch>
        </p:blipFill>
        <p:spPr bwMode="auto">
          <a:xfrm>
            <a:off x="595313" y="2514600"/>
            <a:ext cx="7953375" cy="1371600"/>
          </a:xfrm>
          <a:prstGeom prst="rect">
            <a:avLst/>
          </a:prstGeom>
          <a:noFill/>
          <a:ln w="9525">
            <a:noFill/>
            <a:miter lim="800000"/>
            <a:headEnd/>
            <a:tailEnd/>
          </a:ln>
        </p:spPr>
      </p:pic>
      <p:sp>
        <p:nvSpPr>
          <p:cNvPr id="6" name="Rectangle 5"/>
          <p:cNvSpPr/>
          <p:nvPr/>
        </p:nvSpPr>
        <p:spPr>
          <a:xfrm>
            <a:off x="1303200" y="2362200"/>
            <a:ext cx="1440000" cy="1295400"/>
          </a:xfrm>
          <a:prstGeom prst="rect">
            <a:avLst/>
          </a:prstGeom>
          <a:solidFill>
            <a:srgbClr val="BFBFBF">
              <a:alpha val="41961"/>
            </a:srgb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GB" dirty="0">
                <a:solidFill>
                  <a:schemeClr val="tx1"/>
                </a:solidFill>
              </a:rPr>
              <a:t>Validate</a:t>
            </a:r>
          </a:p>
        </p:txBody>
      </p:sp>
      <p:sp>
        <p:nvSpPr>
          <p:cNvPr id="7" name="Rectangle 6"/>
          <p:cNvSpPr/>
          <p:nvPr/>
        </p:nvSpPr>
        <p:spPr>
          <a:xfrm>
            <a:off x="3886200" y="2362200"/>
            <a:ext cx="1440000" cy="1295400"/>
          </a:xfrm>
          <a:prstGeom prst="rect">
            <a:avLst/>
          </a:prstGeom>
          <a:solidFill>
            <a:srgbClr val="BFBFBF">
              <a:alpha val="41961"/>
            </a:srgb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GB" dirty="0" err="1">
                <a:solidFill>
                  <a:schemeClr val="tx1"/>
                </a:solidFill>
              </a:rPr>
              <a:t>UpdateDb</a:t>
            </a:r>
            <a:endParaRPr lang="en-GB" dirty="0">
              <a:solidFill>
                <a:schemeClr val="tx1"/>
              </a:solidFill>
            </a:endParaRPr>
          </a:p>
        </p:txBody>
      </p:sp>
      <p:sp>
        <p:nvSpPr>
          <p:cNvPr id="8" name="Rectangle 7"/>
          <p:cNvSpPr/>
          <p:nvPr/>
        </p:nvSpPr>
        <p:spPr>
          <a:xfrm>
            <a:off x="6248400" y="2362200"/>
            <a:ext cx="1440000" cy="1295400"/>
          </a:xfrm>
          <a:prstGeom prst="rect">
            <a:avLst/>
          </a:prstGeom>
          <a:solidFill>
            <a:srgbClr val="BFBFBF">
              <a:alpha val="41961"/>
            </a:srgb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GB" dirty="0" err="1">
                <a:solidFill>
                  <a:schemeClr val="tx1"/>
                </a:solidFill>
              </a:rPr>
              <a:t>SendEmail</a:t>
            </a:r>
            <a:endParaRPr lang="en-GB" dirty="0">
              <a:solidFill>
                <a:schemeClr val="tx1"/>
              </a:solidFill>
            </a:endParaRPr>
          </a:p>
        </p:txBody>
      </p:sp>
      <p:sp>
        <p:nvSpPr>
          <p:cNvPr id="10" name="TextBox 9"/>
          <p:cNvSpPr txBox="1"/>
          <p:nvPr/>
        </p:nvSpPr>
        <p:spPr>
          <a:xfrm rot="21540000" flipH="1">
            <a:off x="920252" y="4228160"/>
            <a:ext cx="4264604" cy="707886"/>
          </a:xfrm>
          <a:prstGeom prst="rect">
            <a:avLst/>
          </a:prstGeom>
          <a:noFill/>
        </p:spPr>
        <p:txBody>
          <a:bodyPr wrap="square" rtlCol="0">
            <a:spAutoFit/>
          </a:bodyPr>
          <a:lstStyle/>
          <a:p>
            <a:pPr algn="ctr"/>
            <a:r>
              <a:rPr lang="en-GB" sz="2000" dirty="0">
                <a:solidFill>
                  <a:srgbClr val="C00000"/>
                </a:solidFill>
                <a:latin typeface="Conformity" pitchFamily="2" charset="0"/>
              </a:rPr>
              <a:t>Here we have a series of black box functions that are straddling a two-track railway.</a:t>
            </a:r>
          </a:p>
        </p:txBody>
      </p:sp>
      <p:sp>
        <p:nvSpPr>
          <p:cNvPr id="11" name="TextBox 10"/>
          <p:cNvSpPr txBox="1"/>
          <p:nvPr/>
        </p:nvSpPr>
        <p:spPr>
          <a:xfrm rot="21540000" flipH="1">
            <a:off x="1758452" y="5144048"/>
            <a:ext cx="4264604" cy="400110"/>
          </a:xfrm>
          <a:prstGeom prst="rect">
            <a:avLst/>
          </a:prstGeom>
          <a:noFill/>
        </p:spPr>
        <p:txBody>
          <a:bodyPr wrap="square" rtlCol="0">
            <a:spAutoFit/>
          </a:bodyPr>
          <a:lstStyle/>
          <a:p>
            <a:r>
              <a:rPr lang="en-GB" sz="2000" dirty="0">
                <a:solidFill>
                  <a:srgbClr val="C00000"/>
                </a:solidFill>
                <a:latin typeface="Conformity" pitchFamily="2" charset="0"/>
              </a:rPr>
              <a:t>Inside each box there is a switch function.</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4"/>
          <p:cNvPicPr>
            <a:picLocks noChangeAspect="1" noChangeArrowheads="1"/>
          </p:cNvPicPr>
          <p:nvPr/>
        </p:nvPicPr>
        <p:blipFill>
          <a:blip r:embed="rId3" cstate="print"/>
          <a:srcRect l="9524" r="11112" b="4478"/>
          <a:stretch>
            <a:fillRect/>
          </a:stretch>
        </p:blipFill>
        <p:spPr bwMode="auto">
          <a:xfrm>
            <a:off x="3429000" y="2743200"/>
            <a:ext cx="1905000" cy="609600"/>
          </a:xfrm>
          <a:prstGeom prst="rect">
            <a:avLst/>
          </a:prstGeom>
          <a:noFill/>
          <a:ln w="9525">
            <a:noFill/>
            <a:miter lim="800000"/>
            <a:headEnd/>
            <a:tailEnd/>
          </a:ln>
        </p:spPr>
      </p:pic>
      <p:pic>
        <p:nvPicPr>
          <p:cNvPr id="21" name="Picture 4"/>
          <p:cNvPicPr>
            <a:picLocks noChangeAspect="1" noChangeArrowheads="1"/>
          </p:cNvPicPr>
          <p:nvPr/>
        </p:nvPicPr>
        <p:blipFill>
          <a:blip r:embed="rId3" cstate="print"/>
          <a:srcRect l="9524" r="11112" b="4478"/>
          <a:stretch>
            <a:fillRect/>
          </a:stretch>
        </p:blipFill>
        <p:spPr bwMode="auto">
          <a:xfrm>
            <a:off x="5867400" y="2743200"/>
            <a:ext cx="1905000" cy="609600"/>
          </a:xfrm>
          <a:prstGeom prst="rect">
            <a:avLst/>
          </a:prstGeom>
          <a:noFill/>
          <a:ln w="9525">
            <a:noFill/>
            <a:miter lim="800000"/>
            <a:headEnd/>
            <a:tailEnd/>
          </a:ln>
        </p:spPr>
      </p:pic>
      <p:pic>
        <p:nvPicPr>
          <p:cNvPr id="117764" name="Picture 4"/>
          <p:cNvPicPr>
            <a:picLocks noChangeAspect="1" noChangeArrowheads="1"/>
          </p:cNvPicPr>
          <p:nvPr/>
        </p:nvPicPr>
        <p:blipFill>
          <a:blip r:embed="rId3" cstate="print"/>
          <a:srcRect l="9524" r="11112" b="4478"/>
          <a:stretch>
            <a:fillRect/>
          </a:stretch>
        </p:blipFill>
        <p:spPr bwMode="auto">
          <a:xfrm>
            <a:off x="1066800" y="2743200"/>
            <a:ext cx="1905000" cy="609600"/>
          </a:xfrm>
          <a:prstGeom prst="rect">
            <a:avLst/>
          </a:prstGeom>
          <a:noFill/>
          <a:ln w="9525">
            <a:noFill/>
            <a:miter lim="800000"/>
            <a:headEnd/>
            <a:tailEnd/>
          </a:ln>
        </p:spPr>
      </p:pic>
      <p:sp>
        <p:nvSpPr>
          <p:cNvPr id="2" name="Title 1"/>
          <p:cNvSpPr>
            <a:spLocks noGrp="1"/>
          </p:cNvSpPr>
          <p:nvPr>
            <p:ph type="title"/>
          </p:nvPr>
        </p:nvSpPr>
        <p:spPr/>
        <p:txBody>
          <a:bodyPr/>
          <a:lstStyle/>
          <a:p>
            <a:r>
              <a:rPr lang="en-GB" dirty="0"/>
              <a:t>Composing switches</a:t>
            </a:r>
          </a:p>
        </p:txBody>
      </p:sp>
      <p:sp>
        <p:nvSpPr>
          <p:cNvPr id="13" name="Rectangle 12"/>
          <p:cNvSpPr/>
          <p:nvPr/>
        </p:nvSpPr>
        <p:spPr>
          <a:xfrm>
            <a:off x="1335000" y="2362200"/>
            <a:ext cx="1332000" cy="1295400"/>
          </a:xfrm>
          <a:prstGeom prst="rect">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GB" dirty="0">
                <a:solidFill>
                  <a:schemeClr val="tx1"/>
                </a:solidFill>
              </a:rPr>
              <a:t>Validate</a:t>
            </a:r>
          </a:p>
        </p:txBody>
      </p:sp>
      <p:sp>
        <p:nvSpPr>
          <p:cNvPr id="15" name="Rectangle 14"/>
          <p:cNvSpPr/>
          <p:nvPr/>
        </p:nvSpPr>
        <p:spPr>
          <a:xfrm>
            <a:off x="3733800" y="2362200"/>
            <a:ext cx="1332000" cy="1295400"/>
          </a:xfrm>
          <a:prstGeom prst="rect">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GB" dirty="0" err="1">
                <a:solidFill>
                  <a:schemeClr val="tx1"/>
                </a:solidFill>
              </a:rPr>
              <a:t>UpdateDb</a:t>
            </a:r>
            <a:endParaRPr lang="en-GB" dirty="0">
              <a:solidFill>
                <a:schemeClr val="tx1"/>
              </a:solidFill>
            </a:endParaRPr>
          </a:p>
        </p:txBody>
      </p:sp>
      <p:sp>
        <p:nvSpPr>
          <p:cNvPr id="17" name="Rectangle 16"/>
          <p:cNvSpPr/>
          <p:nvPr/>
        </p:nvSpPr>
        <p:spPr>
          <a:xfrm>
            <a:off x="6172200" y="2362200"/>
            <a:ext cx="1332000" cy="1295400"/>
          </a:xfrm>
          <a:prstGeom prst="rect">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GB" dirty="0" err="1">
                <a:solidFill>
                  <a:schemeClr val="tx1"/>
                </a:solidFill>
              </a:rPr>
              <a:t>SendEmail</a:t>
            </a:r>
            <a:endParaRPr lang="en-GB" dirty="0">
              <a:solidFill>
                <a:schemeClr val="tx1"/>
              </a:solidFill>
            </a:endParaRPr>
          </a:p>
        </p:txBody>
      </p:sp>
      <p:sp>
        <p:nvSpPr>
          <p:cNvPr id="18" name="Rectangle 12"/>
          <p:cNvSpPr>
            <a:spLocks noChangeArrowheads="1"/>
          </p:cNvSpPr>
          <p:nvPr/>
        </p:nvSpPr>
        <p:spPr bwMode="auto">
          <a:xfrm>
            <a:off x="2971800" y="2743200"/>
            <a:ext cx="703262" cy="469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GB" sz="2500" b="1" i="0" u="none" strike="noStrike" cap="none" normalizeH="0" baseline="0" dirty="0">
                <a:ln>
                  <a:noFill/>
                </a:ln>
                <a:solidFill>
                  <a:srgbClr val="C00000"/>
                </a:solidFill>
                <a:effectLst/>
                <a:latin typeface="Calibri" pitchFamily="34" charset="0"/>
                <a:cs typeface="Arial" pitchFamily="34" charset="0"/>
              </a:rPr>
              <a:t>&gt;&gt;</a:t>
            </a:r>
            <a:endParaRPr kumimoji="0" lang="en-US" sz="1800" b="1" i="0" u="none" strike="noStrike" cap="none" normalizeH="0" baseline="0" dirty="0">
              <a:ln>
                <a:noFill/>
              </a:ln>
              <a:solidFill>
                <a:srgbClr val="C00000"/>
              </a:solidFill>
              <a:effectLst/>
              <a:latin typeface="Arial" pitchFamily="34" charset="0"/>
              <a:cs typeface="Arial" pitchFamily="34" charset="0"/>
            </a:endParaRPr>
          </a:p>
        </p:txBody>
      </p:sp>
      <p:sp>
        <p:nvSpPr>
          <p:cNvPr id="19" name="Rectangle 12"/>
          <p:cNvSpPr>
            <a:spLocks noChangeArrowheads="1"/>
          </p:cNvSpPr>
          <p:nvPr/>
        </p:nvSpPr>
        <p:spPr bwMode="auto">
          <a:xfrm>
            <a:off x="5334000" y="2743200"/>
            <a:ext cx="703262" cy="469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GB" sz="2500" b="1" i="0" u="none" strike="noStrike" cap="none" normalizeH="0" baseline="0" dirty="0">
                <a:ln>
                  <a:noFill/>
                </a:ln>
                <a:solidFill>
                  <a:srgbClr val="C00000"/>
                </a:solidFill>
                <a:effectLst/>
                <a:latin typeface="Calibri" pitchFamily="34" charset="0"/>
                <a:cs typeface="Arial" pitchFamily="34" charset="0"/>
              </a:rPr>
              <a:t>&gt;&gt;</a:t>
            </a:r>
            <a:endParaRPr kumimoji="0" lang="en-US" sz="1800" b="1" i="0" u="none" strike="noStrike" cap="none" normalizeH="0" baseline="0" dirty="0">
              <a:ln>
                <a:noFill/>
              </a:ln>
              <a:solidFill>
                <a:srgbClr val="C00000"/>
              </a:solidFill>
              <a:effectLst/>
              <a:latin typeface="Arial" pitchFamily="34" charset="0"/>
              <a:cs typeface="Arial" pitchFamily="34" charset="0"/>
            </a:endParaRPr>
          </a:p>
        </p:txBody>
      </p:sp>
      <p:sp>
        <p:nvSpPr>
          <p:cNvPr id="22" name="TextBox 21"/>
          <p:cNvSpPr txBox="1"/>
          <p:nvPr/>
        </p:nvSpPr>
        <p:spPr>
          <a:xfrm>
            <a:off x="1219200" y="4353580"/>
            <a:ext cx="7010400" cy="523220"/>
          </a:xfrm>
          <a:prstGeom prst="rect">
            <a:avLst/>
          </a:prstGeom>
          <a:noFill/>
        </p:spPr>
        <p:txBody>
          <a:bodyPr wrap="square" rtlCol="0">
            <a:spAutoFit/>
          </a:bodyPr>
          <a:lstStyle/>
          <a:p>
            <a:r>
              <a:rPr lang="en-GB" sz="2800" dirty="0">
                <a:solidFill>
                  <a:srgbClr val="C00000"/>
                </a:solidFill>
                <a:latin typeface="Conformity" pitchFamily="2" charset="0"/>
              </a:rPr>
              <a:t>Composing one-track functions is fine...</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3"/>
          <p:cNvPicPr>
            <a:picLocks noChangeAspect="1" noChangeArrowheads="1"/>
          </p:cNvPicPr>
          <p:nvPr/>
        </p:nvPicPr>
        <p:blipFill>
          <a:blip r:embed="rId3" cstate="print"/>
          <a:srcRect l="12403" t="9877" r="10078" b="11111"/>
          <a:stretch>
            <a:fillRect/>
          </a:stretch>
        </p:blipFill>
        <p:spPr bwMode="auto">
          <a:xfrm>
            <a:off x="3429000" y="3429000"/>
            <a:ext cx="1905000" cy="609600"/>
          </a:xfrm>
          <a:prstGeom prst="rect">
            <a:avLst/>
          </a:prstGeom>
          <a:noFill/>
          <a:ln w="9525">
            <a:noFill/>
            <a:miter lim="800000"/>
            <a:headEnd/>
            <a:tailEnd/>
          </a:ln>
        </p:spPr>
      </p:pic>
      <p:pic>
        <p:nvPicPr>
          <p:cNvPr id="14" name="Picture 3"/>
          <p:cNvPicPr>
            <a:picLocks noChangeAspect="1" noChangeArrowheads="1"/>
          </p:cNvPicPr>
          <p:nvPr/>
        </p:nvPicPr>
        <p:blipFill>
          <a:blip r:embed="rId3" cstate="print"/>
          <a:srcRect l="12403" t="9877" r="10078" b="11111"/>
          <a:stretch>
            <a:fillRect/>
          </a:stretch>
        </p:blipFill>
        <p:spPr bwMode="auto">
          <a:xfrm>
            <a:off x="5867400" y="3429000"/>
            <a:ext cx="1905000" cy="609600"/>
          </a:xfrm>
          <a:prstGeom prst="rect">
            <a:avLst/>
          </a:prstGeom>
          <a:noFill/>
          <a:ln w="9525">
            <a:noFill/>
            <a:miter lim="800000"/>
            <a:headEnd/>
            <a:tailEnd/>
          </a:ln>
        </p:spPr>
      </p:pic>
      <p:pic>
        <p:nvPicPr>
          <p:cNvPr id="117763" name="Picture 3"/>
          <p:cNvPicPr>
            <a:picLocks noChangeAspect="1" noChangeArrowheads="1"/>
          </p:cNvPicPr>
          <p:nvPr/>
        </p:nvPicPr>
        <p:blipFill>
          <a:blip r:embed="rId3" cstate="print"/>
          <a:srcRect l="12403" t="9877" r="10078" b="11111"/>
          <a:stretch>
            <a:fillRect/>
          </a:stretch>
        </p:blipFill>
        <p:spPr bwMode="auto">
          <a:xfrm>
            <a:off x="1066800" y="3429000"/>
            <a:ext cx="1905000" cy="609600"/>
          </a:xfrm>
          <a:prstGeom prst="rect">
            <a:avLst/>
          </a:prstGeom>
          <a:noFill/>
          <a:ln w="9525">
            <a:noFill/>
            <a:miter lim="800000"/>
            <a:headEnd/>
            <a:tailEnd/>
          </a:ln>
        </p:spPr>
      </p:pic>
      <p:pic>
        <p:nvPicPr>
          <p:cNvPr id="20" name="Picture 4"/>
          <p:cNvPicPr>
            <a:picLocks noChangeAspect="1" noChangeArrowheads="1"/>
          </p:cNvPicPr>
          <p:nvPr/>
        </p:nvPicPr>
        <p:blipFill>
          <a:blip r:embed="rId4" cstate="print"/>
          <a:srcRect l="9524" r="11112" b="4478"/>
          <a:stretch>
            <a:fillRect/>
          </a:stretch>
        </p:blipFill>
        <p:spPr bwMode="auto">
          <a:xfrm>
            <a:off x="3429000" y="2743200"/>
            <a:ext cx="1905000" cy="609600"/>
          </a:xfrm>
          <a:prstGeom prst="rect">
            <a:avLst/>
          </a:prstGeom>
          <a:noFill/>
          <a:ln w="9525">
            <a:noFill/>
            <a:miter lim="800000"/>
            <a:headEnd/>
            <a:tailEnd/>
          </a:ln>
        </p:spPr>
      </p:pic>
      <p:pic>
        <p:nvPicPr>
          <p:cNvPr id="21" name="Picture 4"/>
          <p:cNvPicPr>
            <a:picLocks noChangeAspect="1" noChangeArrowheads="1"/>
          </p:cNvPicPr>
          <p:nvPr/>
        </p:nvPicPr>
        <p:blipFill>
          <a:blip r:embed="rId4" cstate="print"/>
          <a:srcRect l="9524" r="11112" b="4478"/>
          <a:stretch>
            <a:fillRect/>
          </a:stretch>
        </p:blipFill>
        <p:spPr bwMode="auto">
          <a:xfrm>
            <a:off x="5867400" y="2743200"/>
            <a:ext cx="1905000" cy="609600"/>
          </a:xfrm>
          <a:prstGeom prst="rect">
            <a:avLst/>
          </a:prstGeom>
          <a:noFill/>
          <a:ln w="9525">
            <a:noFill/>
            <a:miter lim="800000"/>
            <a:headEnd/>
            <a:tailEnd/>
          </a:ln>
        </p:spPr>
      </p:pic>
      <p:pic>
        <p:nvPicPr>
          <p:cNvPr id="117764" name="Picture 4"/>
          <p:cNvPicPr>
            <a:picLocks noChangeAspect="1" noChangeArrowheads="1"/>
          </p:cNvPicPr>
          <p:nvPr/>
        </p:nvPicPr>
        <p:blipFill>
          <a:blip r:embed="rId4" cstate="print"/>
          <a:srcRect l="9524" r="11112" b="4478"/>
          <a:stretch>
            <a:fillRect/>
          </a:stretch>
        </p:blipFill>
        <p:spPr bwMode="auto">
          <a:xfrm>
            <a:off x="1066800" y="2743200"/>
            <a:ext cx="1905000" cy="609600"/>
          </a:xfrm>
          <a:prstGeom prst="rect">
            <a:avLst/>
          </a:prstGeom>
          <a:noFill/>
          <a:ln w="9525">
            <a:noFill/>
            <a:miter lim="800000"/>
            <a:headEnd/>
            <a:tailEnd/>
          </a:ln>
        </p:spPr>
      </p:pic>
      <p:sp>
        <p:nvSpPr>
          <p:cNvPr id="2" name="Title 1"/>
          <p:cNvSpPr>
            <a:spLocks noGrp="1"/>
          </p:cNvSpPr>
          <p:nvPr>
            <p:ph type="title"/>
          </p:nvPr>
        </p:nvSpPr>
        <p:spPr/>
        <p:txBody>
          <a:bodyPr/>
          <a:lstStyle/>
          <a:p>
            <a:r>
              <a:rPr lang="en-GB" dirty="0"/>
              <a:t>Composing switches</a:t>
            </a:r>
          </a:p>
        </p:txBody>
      </p:sp>
      <p:sp>
        <p:nvSpPr>
          <p:cNvPr id="13" name="Rectangle 12"/>
          <p:cNvSpPr/>
          <p:nvPr/>
        </p:nvSpPr>
        <p:spPr>
          <a:xfrm>
            <a:off x="1335000" y="2362200"/>
            <a:ext cx="1332000" cy="1752600"/>
          </a:xfrm>
          <a:prstGeom prst="rect">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GB" dirty="0">
                <a:solidFill>
                  <a:schemeClr val="tx1"/>
                </a:solidFill>
              </a:rPr>
              <a:t>Validate</a:t>
            </a:r>
          </a:p>
        </p:txBody>
      </p:sp>
      <p:sp>
        <p:nvSpPr>
          <p:cNvPr id="15" name="Rectangle 14"/>
          <p:cNvSpPr/>
          <p:nvPr/>
        </p:nvSpPr>
        <p:spPr>
          <a:xfrm>
            <a:off x="3733800" y="2362200"/>
            <a:ext cx="1332000" cy="1752600"/>
          </a:xfrm>
          <a:prstGeom prst="rect">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GB" dirty="0" err="1">
                <a:solidFill>
                  <a:schemeClr val="tx1"/>
                </a:solidFill>
              </a:rPr>
              <a:t>UpdateDb</a:t>
            </a:r>
            <a:endParaRPr lang="en-GB" dirty="0">
              <a:solidFill>
                <a:schemeClr val="tx1"/>
              </a:solidFill>
            </a:endParaRPr>
          </a:p>
        </p:txBody>
      </p:sp>
      <p:sp>
        <p:nvSpPr>
          <p:cNvPr id="17" name="Rectangle 16"/>
          <p:cNvSpPr/>
          <p:nvPr/>
        </p:nvSpPr>
        <p:spPr>
          <a:xfrm>
            <a:off x="6172200" y="2362200"/>
            <a:ext cx="1332000" cy="1752600"/>
          </a:xfrm>
          <a:prstGeom prst="rect">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GB" dirty="0" err="1">
                <a:solidFill>
                  <a:schemeClr val="tx1"/>
                </a:solidFill>
              </a:rPr>
              <a:t>SendEmail</a:t>
            </a:r>
            <a:endParaRPr lang="en-GB" dirty="0">
              <a:solidFill>
                <a:schemeClr val="tx1"/>
              </a:solidFill>
            </a:endParaRPr>
          </a:p>
        </p:txBody>
      </p:sp>
      <p:sp>
        <p:nvSpPr>
          <p:cNvPr id="18" name="Rectangle 12"/>
          <p:cNvSpPr>
            <a:spLocks noChangeArrowheads="1"/>
          </p:cNvSpPr>
          <p:nvPr/>
        </p:nvSpPr>
        <p:spPr bwMode="auto">
          <a:xfrm>
            <a:off x="2971800" y="3111500"/>
            <a:ext cx="703262" cy="469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GB" sz="2500" b="1" i="0" u="none" strike="noStrike" cap="none" normalizeH="0" baseline="0" dirty="0">
                <a:ln>
                  <a:noFill/>
                </a:ln>
                <a:solidFill>
                  <a:srgbClr val="C00000"/>
                </a:solidFill>
                <a:effectLst/>
                <a:latin typeface="Calibri" pitchFamily="34" charset="0"/>
                <a:cs typeface="Arial" pitchFamily="34" charset="0"/>
              </a:rPr>
              <a:t>&gt;&gt;</a:t>
            </a:r>
            <a:endParaRPr kumimoji="0" lang="en-US" sz="1800" b="1" i="0" u="none" strike="noStrike" cap="none" normalizeH="0" baseline="0" dirty="0">
              <a:ln>
                <a:noFill/>
              </a:ln>
              <a:solidFill>
                <a:srgbClr val="C00000"/>
              </a:solidFill>
              <a:effectLst/>
              <a:latin typeface="Arial" pitchFamily="34" charset="0"/>
              <a:cs typeface="Arial" pitchFamily="34" charset="0"/>
            </a:endParaRPr>
          </a:p>
        </p:txBody>
      </p:sp>
      <p:sp>
        <p:nvSpPr>
          <p:cNvPr id="19" name="Rectangle 12"/>
          <p:cNvSpPr>
            <a:spLocks noChangeArrowheads="1"/>
          </p:cNvSpPr>
          <p:nvPr/>
        </p:nvSpPr>
        <p:spPr bwMode="auto">
          <a:xfrm>
            <a:off x="5334000" y="3111500"/>
            <a:ext cx="703262" cy="469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GB" sz="2500" b="1" i="0" u="none" strike="noStrike" cap="none" normalizeH="0" baseline="0" dirty="0">
                <a:ln>
                  <a:noFill/>
                </a:ln>
                <a:solidFill>
                  <a:srgbClr val="C00000"/>
                </a:solidFill>
                <a:effectLst/>
                <a:latin typeface="Calibri" pitchFamily="34" charset="0"/>
                <a:cs typeface="Arial" pitchFamily="34" charset="0"/>
              </a:rPr>
              <a:t>&gt;&gt;</a:t>
            </a:r>
            <a:endParaRPr kumimoji="0" lang="en-US" sz="1800" b="1" i="0" u="none" strike="noStrike" cap="none" normalizeH="0" baseline="0" dirty="0">
              <a:ln>
                <a:noFill/>
              </a:ln>
              <a:solidFill>
                <a:srgbClr val="C00000"/>
              </a:solidFill>
              <a:effectLst/>
              <a:latin typeface="Arial" pitchFamily="34" charset="0"/>
              <a:cs typeface="Arial" pitchFamily="34" charset="0"/>
            </a:endParaRPr>
          </a:p>
        </p:txBody>
      </p:sp>
      <p:sp>
        <p:nvSpPr>
          <p:cNvPr id="16" name="TextBox 15"/>
          <p:cNvSpPr txBox="1"/>
          <p:nvPr/>
        </p:nvSpPr>
        <p:spPr>
          <a:xfrm>
            <a:off x="1066800" y="4343400"/>
            <a:ext cx="6019800" cy="523220"/>
          </a:xfrm>
          <a:prstGeom prst="rect">
            <a:avLst/>
          </a:prstGeom>
          <a:noFill/>
        </p:spPr>
        <p:txBody>
          <a:bodyPr wrap="square" rtlCol="0">
            <a:spAutoFit/>
          </a:bodyPr>
          <a:lstStyle/>
          <a:p>
            <a:r>
              <a:rPr lang="en-GB" sz="2800" dirty="0">
                <a:solidFill>
                  <a:srgbClr val="C00000"/>
                </a:solidFill>
                <a:latin typeface="Conformity" pitchFamily="2" charset="0"/>
              </a:rPr>
              <a:t>... and composing two-track functions is fine...</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GB" dirty="0"/>
              <a:t>Straying from the happy path...</a:t>
            </a:r>
          </a:p>
        </p:txBody>
      </p:sp>
      <p:sp>
        <p:nvSpPr>
          <p:cNvPr id="5" name="Subtitle 4"/>
          <p:cNvSpPr>
            <a:spLocks noGrp="1"/>
          </p:cNvSpPr>
          <p:nvPr>
            <p:ph type="subTitle" idx="1"/>
          </p:nvPr>
        </p:nvSpPr>
        <p:spPr/>
        <p:txBody>
          <a:bodyPr/>
          <a:lstStyle/>
          <a:p>
            <a:r>
              <a:rPr lang="en-GB" dirty="0"/>
              <a:t>What do you do when </a:t>
            </a:r>
            <a:br>
              <a:rPr lang="en-GB" dirty="0"/>
            </a:br>
            <a:r>
              <a:rPr lang="en-GB" dirty="0"/>
              <a:t>something goes wrong?</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3"/>
          <p:cNvPicPr>
            <a:picLocks noChangeAspect="1" noChangeArrowheads="1"/>
          </p:cNvPicPr>
          <p:nvPr/>
        </p:nvPicPr>
        <p:blipFill>
          <a:blip r:embed="rId3" cstate="print"/>
          <a:srcRect l="27907" t="9877" r="10078" b="11111"/>
          <a:stretch>
            <a:fillRect/>
          </a:stretch>
        </p:blipFill>
        <p:spPr bwMode="auto">
          <a:xfrm>
            <a:off x="3810000" y="3429000"/>
            <a:ext cx="1524000" cy="609600"/>
          </a:xfrm>
          <a:prstGeom prst="rect">
            <a:avLst/>
          </a:prstGeom>
          <a:noFill/>
          <a:ln w="9525">
            <a:noFill/>
            <a:miter lim="800000"/>
            <a:headEnd/>
            <a:tailEnd/>
          </a:ln>
        </p:spPr>
      </p:pic>
      <p:pic>
        <p:nvPicPr>
          <p:cNvPr id="14" name="Picture 3"/>
          <p:cNvPicPr>
            <a:picLocks noChangeAspect="1" noChangeArrowheads="1"/>
          </p:cNvPicPr>
          <p:nvPr/>
        </p:nvPicPr>
        <p:blipFill>
          <a:blip r:embed="rId3" cstate="print"/>
          <a:srcRect l="31008" t="9877" r="10078" b="11111"/>
          <a:stretch>
            <a:fillRect/>
          </a:stretch>
        </p:blipFill>
        <p:spPr bwMode="auto">
          <a:xfrm>
            <a:off x="6324600" y="3429000"/>
            <a:ext cx="1447800" cy="609600"/>
          </a:xfrm>
          <a:prstGeom prst="rect">
            <a:avLst/>
          </a:prstGeom>
          <a:noFill/>
          <a:ln w="9525">
            <a:noFill/>
            <a:miter lim="800000"/>
            <a:headEnd/>
            <a:tailEnd/>
          </a:ln>
        </p:spPr>
      </p:pic>
      <p:pic>
        <p:nvPicPr>
          <p:cNvPr id="117763" name="Picture 3"/>
          <p:cNvPicPr>
            <a:picLocks noChangeAspect="1" noChangeArrowheads="1"/>
          </p:cNvPicPr>
          <p:nvPr/>
        </p:nvPicPr>
        <p:blipFill>
          <a:blip r:embed="rId3" cstate="print"/>
          <a:srcRect l="31008" t="9877" r="10078" b="11111"/>
          <a:stretch>
            <a:fillRect/>
          </a:stretch>
        </p:blipFill>
        <p:spPr bwMode="auto">
          <a:xfrm>
            <a:off x="1524000" y="3429000"/>
            <a:ext cx="1447800" cy="609600"/>
          </a:xfrm>
          <a:prstGeom prst="rect">
            <a:avLst/>
          </a:prstGeom>
          <a:noFill/>
          <a:ln w="9525">
            <a:noFill/>
            <a:miter lim="800000"/>
            <a:headEnd/>
            <a:tailEnd/>
          </a:ln>
        </p:spPr>
      </p:pic>
      <p:pic>
        <p:nvPicPr>
          <p:cNvPr id="20" name="Picture 4"/>
          <p:cNvPicPr>
            <a:picLocks noChangeAspect="1" noChangeArrowheads="1"/>
          </p:cNvPicPr>
          <p:nvPr/>
        </p:nvPicPr>
        <p:blipFill>
          <a:blip r:embed="rId4" cstate="print"/>
          <a:srcRect l="9524" r="11112" b="4478"/>
          <a:stretch>
            <a:fillRect/>
          </a:stretch>
        </p:blipFill>
        <p:spPr bwMode="auto">
          <a:xfrm>
            <a:off x="3429000" y="2743200"/>
            <a:ext cx="1905000" cy="609600"/>
          </a:xfrm>
          <a:prstGeom prst="rect">
            <a:avLst/>
          </a:prstGeom>
          <a:noFill/>
          <a:ln w="9525">
            <a:noFill/>
            <a:miter lim="800000"/>
            <a:headEnd/>
            <a:tailEnd/>
          </a:ln>
        </p:spPr>
      </p:pic>
      <p:pic>
        <p:nvPicPr>
          <p:cNvPr id="21" name="Picture 4"/>
          <p:cNvPicPr>
            <a:picLocks noChangeAspect="1" noChangeArrowheads="1"/>
          </p:cNvPicPr>
          <p:nvPr/>
        </p:nvPicPr>
        <p:blipFill>
          <a:blip r:embed="rId4" cstate="print"/>
          <a:srcRect l="9524" r="11112" b="4478"/>
          <a:stretch>
            <a:fillRect/>
          </a:stretch>
        </p:blipFill>
        <p:spPr bwMode="auto">
          <a:xfrm>
            <a:off x="5867400" y="2743200"/>
            <a:ext cx="1905000" cy="609600"/>
          </a:xfrm>
          <a:prstGeom prst="rect">
            <a:avLst/>
          </a:prstGeom>
          <a:noFill/>
          <a:ln w="9525">
            <a:noFill/>
            <a:miter lim="800000"/>
            <a:headEnd/>
            <a:tailEnd/>
          </a:ln>
        </p:spPr>
      </p:pic>
      <p:pic>
        <p:nvPicPr>
          <p:cNvPr id="117764" name="Picture 4"/>
          <p:cNvPicPr>
            <a:picLocks noChangeAspect="1" noChangeArrowheads="1"/>
          </p:cNvPicPr>
          <p:nvPr/>
        </p:nvPicPr>
        <p:blipFill>
          <a:blip r:embed="rId4" cstate="print"/>
          <a:srcRect l="9524" r="11112" b="4478"/>
          <a:stretch>
            <a:fillRect/>
          </a:stretch>
        </p:blipFill>
        <p:spPr bwMode="auto">
          <a:xfrm>
            <a:off x="1066800" y="2743200"/>
            <a:ext cx="1905000" cy="609600"/>
          </a:xfrm>
          <a:prstGeom prst="rect">
            <a:avLst/>
          </a:prstGeom>
          <a:noFill/>
          <a:ln w="9525">
            <a:noFill/>
            <a:miter lim="800000"/>
            <a:headEnd/>
            <a:tailEnd/>
          </a:ln>
        </p:spPr>
      </p:pic>
      <p:sp>
        <p:nvSpPr>
          <p:cNvPr id="2" name="Title 1"/>
          <p:cNvSpPr>
            <a:spLocks noGrp="1"/>
          </p:cNvSpPr>
          <p:nvPr>
            <p:ph type="title"/>
          </p:nvPr>
        </p:nvSpPr>
        <p:spPr/>
        <p:txBody>
          <a:bodyPr/>
          <a:lstStyle/>
          <a:p>
            <a:r>
              <a:rPr lang="en-GB" dirty="0"/>
              <a:t>Composing switches</a:t>
            </a:r>
          </a:p>
        </p:txBody>
      </p:sp>
      <p:sp>
        <p:nvSpPr>
          <p:cNvPr id="13" name="Rectangle 12"/>
          <p:cNvSpPr/>
          <p:nvPr/>
        </p:nvSpPr>
        <p:spPr>
          <a:xfrm>
            <a:off x="1335000" y="2362200"/>
            <a:ext cx="1332000" cy="1752600"/>
          </a:xfrm>
          <a:prstGeom prst="rect">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GB" dirty="0">
                <a:solidFill>
                  <a:schemeClr val="tx1"/>
                </a:solidFill>
              </a:rPr>
              <a:t>Validate</a:t>
            </a:r>
          </a:p>
        </p:txBody>
      </p:sp>
      <p:sp>
        <p:nvSpPr>
          <p:cNvPr id="15" name="Rectangle 14"/>
          <p:cNvSpPr/>
          <p:nvPr/>
        </p:nvSpPr>
        <p:spPr>
          <a:xfrm>
            <a:off x="3733800" y="2362200"/>
            <a:ext cx="1332000" cy="1752600"/>
          </a:xfrm>
          <a:prstGeom prst="rect">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GB" dirty="0" err="1">
                <a:solidFill>
                  <a:schemeClr val="tx1"/>
                </a:solidFill>
              </a:rPr>
              <a:t>UpdateDb</a:t>
            </a:r>
            <a:endParaRPr lang="en-GB" dirty="0">
              <a:solidFill>
                <a:schemeClr val="tx1"/>
              </a:solidFill>
            </a:endParaRPr>
          </a:p>
        </p:txBody>
      </p:sp>
      <p:sp>
        <p:nvSpPr>
          <p:cNvPr id="17" name="Rectangle 16"/>
          <p:cNvSpPr/>
          <p:nvPr/>
        </p:nvSpPr>
        <p:spPr>
          <a:xfrm>
            <a:off x="6172200" y="2362200"/>
            <a:ext cx="1332000" cy="1752600"/>
          </a:xfrm>
          <a:prstGeom prst="rect">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GB" dirty="0" err="1">
                <a:solidFill>
                  <a:schemeClr val="tx1"/>
                </a:solidFill>
              </a:rPr>
              <a:t>SendEmail</a:t>
            </a:r>
            <a:endParaRPr lang="en-GB" dirty="0">
              <a:solidFill>
                <a:schemeClr val="tx1"/>
              </a:solidFill>
            </a:endParaRPr>
          </a:p>
        </p:txBody>
      </p:sp>
      <p:sp>
        <p:nvSpPr>
          <p:cNvPr id="118786" name="Rectangle 2"/>
          <p:cNvSpPr>
            <a:spLocks noChangeArrowheads="1"/>
          </p:cNvSpPr>
          <p:nvPr/>
        </p:nvSpPr>
        <p:spPr bwMode="auto">
          <a:xfrm>
            <a:off x="2879725" y="2895600"/>
            <a:ext cx="701675" cy="47148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GB" sz="6000" b="0" i="0" u="none" strike="noStrike" cap="none" normalizeH="0" baseline="0" dirty="0">
                <a:ln>
                  <a:noFill/>
                </a:ln>
                <a:solidFill>
                  <a:srgbClr val="C00000"/>
                </a:solidFill>
                <a:effectLst/>
                <a:latin typeface="Times New Roman" pitchFamily="18" charset="0"/>
                <a:cs typeface="Arial" pitchFamily="34" charset="0"/>
                <a:sym typeface="Wingdings" pitchFamily="2" charset="2"/>
              </a:rPr>
              <a:t></a:t>
            </a:r>
            <a:endParaRPr kumimoji="0" lang="en-US" sz="3600" b="0" i="0" u="none" strike="noStrike" cap="none" normalizeH="0" baseline="0" dirty="0">
              <a:ln>
                <a:noFill/>
              </a:ln>
              <a:solidFill>
                <a:srgbClr val="C00000"/>
              </a:solidFill>
              <a:effectLst/>
              <a:latin typeface="Arial" pitchFamily="34" charset="0"/>
              <a:cs typeface="Arial" pitchFamily="34" charset="0"/>
            </a:endParaRPr>
          </a:p>
        </p:txBody>
      </p:sp>
      <p:sp>
        <p:nvSpPr>
          <p:cNvPr id="16" name="Rectangle 2"/>
          <p:cNvSpPr>
            <a:spLocks noChangeArrowheads="1"/>
          </p:cNvSpPr>
          <p:nvPr/>
        </p:nvSpPr>
        <p:spPr bwMode="auto">
          <a:xfrm>
            <a:off x="5257800" y="2895600"/>
            <a:ext cx="701675" cy="914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GB" sz="6000" b="0" i="0" u="none" strike="noStrike" cap="none" normalizeH="0" baseline="0" dirty="0">
                <a:ln>
                  <a:noFill/>
                </a:ln>
                <a:solidFill>
                  <a:srgbClr val="C00000"/>
                </a:solidFill>
                <a:effectLst/>
                <a:latin typeface="Times New Roman" pitchFamily="18" charset="0"/>
                <a:cs typeface="Arial" pitchFamily="34" charset="0"/>
                <a:sym typeface="Wingdings" pitchFamily="2" charset="2"/>
              </a:rPr>
              <a:t></a:t>
            </a:r>
            <a:endParaRPr kumimoji="0" lang="en-US" sz="3600" b="0" i="0" u="none" strike="noStrike" cap="none" normalizeH="0" baseline="0" dirty="0">
              <a:ln>
                <a:noFill/>
              </a:ln>
              <a:solidFill>
                <a:srgbClr val="C00000"/>
              </a:solidFill>
              <a:effectLst/>
              <a:latin typeface="Arial" pitchFamily="34" charset="0"/>
              <a:cs typeface="Arial" pitchFamily="34" charset="0"/>
            </a:endParaRPr>
          </a:p>
        </p:txBody>
      </p:sp>
      <p:sp>
        <p:nvSpPr>
          <p:cNvPr id="22" name="TextBox 21"/>
          <p:cNvSpPr txBox="1"/>
          <p:nvPr/>
        </p:nvSpPr>
        <p:spPr>
          <a:xfrm>
            <a:off x="1066800" y="4343400"/>
            <a:ext cx="6324600" cy="523220"/>
          </a:xfrm>
          <a:prstGeom prst="rect">
            <a:avLst/>
          </a:prstGeom>
          <a:noFill/>
        </p:spPr>
        <p:txBody>
          <a:bodyPr wrap="square" rtlCol="0">
            <a:spAutoFit/>
          </a:bodyPr>
          <a:lstStyle/>
          <a:p>
            <a:r>
              <a:rPr lang="en-GB" sz="2800" dirty="0">
                <a:solidFill>
                  <a:srgbClr val="C00000"/>
                </a:solidFill>
                <a:latin typeface="Conformity" pitchFamily="2" charset="0"/>
              </a:rPr>
              <a:t>... but composing switches is not allowed!</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Composing switches</a:t>
            </a:r>
            <a:endParaRPr lang="en-GB" dirty="0"/>
          </a:p>
        </p:txBody>
      </p:sp>
      <p:grpSp>
        <p:nvGrpSpPr>
          <p:cNvPr id="16" name="Group 15"/>
          <p:cNvGrpSpPr/>
          <p:nvPr/>
        </p:nvGrpSpPr>
        <p:grpSpPr>
          <a:xfrm>
            <a:off x="1219200" y="3921590"/>
            <a:ext cx="6477000" cy="1131332"/>
            <a:chOff x="1219200" y="3921590"/>
            <a:chExt cx="6477000" cy="1131332"/>
          </a:xfrm>
        </p:grpSpPr>
        <p:pic>
          <p:nvPicPr>
            <p:cNvPr id="39937" name="Picture 1"/>
            <p:cNvPicPr>
              <a:picLocks noChangeAspect="1" noChangeArrowheads="1"/>
            </p:cNvPicPr>
            <p:nvPr/>
          </p:nvPicPr>
          <p:blipFill>
            <a:blip r:embed="rId3" cstate="print"/>
            <a:srcRect/>
            <a:stretch>
              <a:fillRect/>
            </a:stretch>
          </p:blipFill>
          <p:spPr bwMode="auto">
            <a:xfrm>
              <a:off x="3276600" y="4114800"/>
              <a:ext cx="2209800" cy="938122"/>
            </a:xfrm>
            <a:prstGeom prst="rect">
              <a:avLst/>
            </a:prstGeom>
            <a:noFill/>
            <a:ln w="9525">
              <a:noFill/>
              <a:miter lim="800000"/>
              <a:headEnd/>
              <a:tailEnd/>
            </a:ln>
          </p:spPr>
        </p:pic>
        <p:sp>
          <p:nvSpPr>
            <p:cNvPr id="11" name="TextBox 10"/>
            <p:cNvSpPr txBox="1"/>
            <p:nvPr/>
          </p:nvSpPr>
          <p:spPr>
            <a:xfrm>
              <a:off x="3810000" y="3921590"/>
              <a:ext cx="2133600" cy="369332"/>
            </a:xfrm>
            <a:prstGeom prst="rect">
              <a:avLst/>
            </a:prstGeom>
            <a:noFill/>
          </p:spPr>
          <p:txBody>
            <a:bodyPr wrap="square" rtlCol="0">
              <a:spAutoFit/>
            </a:bodyPr>
            <a:lstStyle/>
            <a:p>
              <a:r>
                <a:rPr lang="en-GB" dirty="0"/>
                <a:t>Validate</a:t>
              </a:r>
            </a:p>
          </p:txBody>
        </p:sp>
        <p:sp>
          <p:nvSpPr>
            <p:cNvPr id="13" name="AutoShape 10"/>
            <p:cNvSpPr>
              <a:spLocks noChangeAspect="1" noChangeArrowheads="1"/>
            </p:cNvSpPr>
            <p:nvPr/>
          </p:nvSpPr>
          <p:spPr bwMode="auto">
            <a:xfrm>
              <a:off x="1219200" y="4114800"/>
              <a:ext cx="1752600" cy="838199"/>
            </a:xfrm>
            <a:prstGeom prst="rightArrow">
              <a:avLst>
                <a:gd name="adj1" fmla="val 50000"/>
                <a:gd name="adj2" fmla="val 25735"/>
              </a:avLst>
            </a:prstGeom>
            <a:solidFill>
              <a:srgbClr val="D8D8D8"/>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GB" sz="1600" b="0" i="0" u="none" strike="noStrike" cap="none" normalizeH="0" baseline="0" dirty="0">
                  <a:ln>
                    <a:noFill/>
                  </a:ln>
                  <a:effectLst/>
                  <a:latin typeface="Calibri" pitchFamily="34" charset="0"/>
                  <a:cs typeface="Arial" pitchFamily="34" charset="0"/>
                </a:rPr>
                <a:t>Two-track input</a:t>
              </a:r>
              <a:endParaRPr kumimoji="0" lang="en-US" sz="1600" b="0" i="0" u="none" strike="noStrike" cap="none" normalizeH="0" baseline="0" dirty="0">
                <a:ln>
                  <a:noFill/>
                </a:ln>
                <a:effectLst/>
                <a:latin typeface="Arial" pitchFamily="34" charset="0"/>
                <a:cs typeface="Arial" pitchFamily="34" charset="0"/>
              </a:endParaRPr>
            </a:p>
          </p:txBody>
        </p:sp>
        <p:sp>
          <p:nvSpPr>
            <p:cNvPr id="14" name="AutoShape 10"/>
            <p:cNvSpPr>
              <a:spLocks noChangeAspect="1" noChangeArrowheads="1"/>
            </p:cNvSpPr>
            <p:nvPr/>
          </p:nvSpPr>
          <p:spPr bwMode="auto">
            <a:xfrm>
              <a:off x="5943600" y="4114800"/>
              <a:ext cx="1752600" cy="838199"/>
            </a:xfrm>
            <a:prstGeom prst="rightArrow">
              <a:avLst>
                <a:gd name="adj1" fmla="val 50000"/>
                <a:gd name="adj2" fmla="val 25735"/>
              </a:avLst>
            </a:prstGeom>
            <a:solidFill>
              <a:srgbClr val="D8D8D8"/>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GB" sz="1600" b="0" i="0" u="none" strike="noStrike" cap="none" normalizeH="0" baseline="0">
                  <a:ln>
                    <a:noFill/>
                  </a:ln>
                  <a:solidFill>
                    <a:schemeClr val="tx1"/>
                  </a:solidFill>
                  <a:effectLst/>
                  <a:latin typeface="Calibri" pitchFamily="34" charset="0"/>
                  <a:cs typeface="Arial" pitchFamily="34" charset="0"/>
                </a:rPr>
                <a:t>Two-track input</a:t>
              </a:r>
              <a:endParaRPr kumimoji="0" lang="en-US" sz="1600" b="0" i="0" u="none" strike="noStrike" cap="none" normalizeH="0" baseline="0">
                <a:ln>
                  <a:noFill/>
                </a:ln>
                <a:solidFill>
                  <a:schemeClr val="tx1"/>
                </a:solidFill>
                <a:effectLst/>
                <a:latin typeface="Arial" pitchFamily="34" charset="0"/>
                <a:cs typeface="Arial" pitchFamily="34" charset="0"/>
              </a:endParaRPr>
            </a:p>
          </p:txBody>
        </p:sp>
      </p:grpSp>
      <p:grpSp>
        <p:nvGrpSpPr>
          <p:cNvPr id="17" name="Group 16"/>
          <p:cNvGrpSpPr/>
          <p:nvPr/>
        </p:nvGrpSpPr>
        <p:grpSpPr>
          <a:xfrm>
            <a:off x="1219200" y="1752600"/>
            <a:ext cx="6477000" cy="1283732"/>
            <a:chOff x="1219200" y="1752600"/>
            <a:chExt cx="6477000" cy="1283732"/>
          </a:xfrm>
        </p:grpSpPr>
        <p:grpSp>
          <p:nvGrpSpPr>
            <p:cNvPr id="4" name="Group 3"/>
            <p:cNvGrpSpPr/>
            <p:nvPr/>
          </p:nvGrpSpPr>
          <p:grpSpPr>
            <a:xfrm>
              <a:off x="3124200" y="1752600"/>
              <a:ext cx="2666999" cy="1283732"/>
              <a:chOff x="685801" y="1996401"/>
              <a:chExt cx="2666999" cy="1283732"/>
            </a:xfrm>
          </p:grpSpPr>
          <p:pic>
            <p:nvPicPr>
              <p:cNvPr id="5" name="Picture 2"/>
              <p:cNvPicPr>
                <a:picLocks noChangeAspect="1" noChangeArrowheads="1"/>
              </p:cNvPicPr>
              <p:nvPr/>
            </p:nvPicPr>
            <p:blipFill>
              <a:blip r:embed="rId4" cstate="print"/>
              <a:srcRect/>
              <a:stretch>
                <a:fillRect/>
              </a:stretch>
            </p:blipFill>
            <p:spPr bwMode="auto">
              <a:xfrm>
                <a:off x="685801" y="2209801"/>
                <a:ext cx="2666999" cy="1070332"/>
              </a:xfrm>
              <a:prstGeom prst="rect">
                <a:avLst/>
              </a:prstGeom>
              <a:noFill/>
              <a:ln w="9525">
                <a:noFill/>
                <a:miter lim="800000"/>
                <a:headEnd/>
                <a:tailEnd/>
              </a:ln>
            </p:spPr>
          </p:pic>
          <p:sp>
            <p:nvSpPr>
              <p:cNvPr id="6" name="TextBox 5"/>
              <p:cNvSpPr txBox="1"/>
              <p:nvPr/>
            </p:nvSpPr>
            <p:spPr>
              <a:xfrm>
                <a:off x="1371599" y="1996401"/>
                <a:ext cx="1981201" cy="369332"/>
              </a:xfrm>
              <a:prstGeom prst="rect">
                <a:avLst/>
              </a:prstGeom>
              <a:noFill/>
            </p:spPr>
            <p:txBody>
              <a:bodyPr wrap="square" rtlCol="0">
                <a:spAutoFit/>
              </a:bodyPr>
              <a:lstStyle/>
              <a:p>
                <a:r>
                  <a:rPr lang="en-GB" dirty="0"/>
                  <a:t>Validate</a:t>
                </a:r>
              </a:p>
            </p:txBody>
          </p:sp>
        </p:grpSp>
        <p:sp>
          <p:nvSpPr>
            <p:cNvPr id="12" name="AutoShape 10"/>
            <p:cNvSpPr>
              <a:spLocks noChangeAspect="1" noChangeArrowheads="1"/>
            </p:cNvSpPr>
            <p:nvPr/>
          </p:nvSpPr>
          <p:spPr bwMode="auto">
            <a:xfrm>
              <a:off x="1219200" y="1828800"/>
              <a:ext cx="1752600" cy="838199"/>
            </a:xfrm>
            <a:prstGeom prst="rightArrow">
              <a:avLst>
                <a:gd name="adj1" fmla="val 50000"/>
                <a:gd name="adj2" fmla="val 25735"/>
              </a:avLst>
            </a:prstGeom>
            <a:solidFill>
              <a:srgbClr val="D8D8D8"/>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GB" sz="1600" b="0" i="0" u="none" strike="noStrike" cap="none" normalizeH="0" baseline="0" dirty="0">
                  <a:ln>
                    <a:noFill/>
                  </a:ln>
                  <a:solidFill>
                    <a:schemeClr val="tx1"/>
                  </a:solidFill>
                  <a:effectLst/>
                  <a:latin typeface="Calibri" pitchFamily="34" charset="0"/>
                  <a:cs typeface="Arial" pitchFamily="34" charset="0"/>
                </a:rPr>
                <a:t>One-track input</a:t>
              </a: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sp>
          <p:nvSpPr>
            <p:cNvPr id="15" name="AutoShape 10"/>
            <p:cNvSpPr>
              <a:spLocks noChangeAspect="1" noChangeArrowheads="1"/>
            </p:cNvSpPr>
            <p:nvPr/>
          </p:nvSpPr>
          <p:spPr bwMode="auto">
            <a:xfrm>
              <a:off x="5943600" y="1828800"/>
              <a:ext cx="1752600" cy="838199"/>
            </a:xfrm>
            <a:prstGeom prst="rightArrow">
              <a:avLst>
                <a:gd name="adj1" fmla="val 50000"/>
                <a:gd name="adj2" fmla="val 25735"/>
              </a:avLst>
            </a:prstGeom>
            <a:solidFill>
              <a:srgbClr val="D8D8D8"/>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GB" sz="1600" b="0" i="0" u="none" strike="noStrike" cap="none" normalizeH="0" baseline="0">
                  <a:ln>
                    <a:noFill/>
                  </a:ln>
                  <a:solidFill>
                    <a:schemeClr val="tx1"/>
                  </a:solidFill>
                  <a:effectLst/>
                  <a:latin typeface="Calibri" pitchFamily="34" charset="0"/>
                  <a:cs typeface="Arial" pitchFamily="34" charset="0"/>
                </a:rPr>
                <a:t>Two-track input</a:t>
              </a:r>
              <a:endParaRPr kumimoji="0" lang="en-US" sz="1600" b="0" i="0" u="none" strike="noStrike" cap="none" normalizeH="0" baseline="0">
                <a:ln>
                  <a:noFill/>
                </a:ln>
                <a:solidFill>
                  <a:schemeClr val="tx1"/>
                </a:solidFill>
                <a:effectLst/>
                <a:latin typeface="Arial" pitchFamily="34" charset="0"/>
                <a:cs typeface="Arial" pitchFamily="34" charset="0"/>
              </a:endParaRPr>
            </a:p>
          </p:txBody>
        </p:sp>
      </p:grpSp>
      <p:grpSp>
        <p:nvGrpSpPr>
          <p:cNvPr id="18" name="Group 33"/>
          <p:cNvGrpSpPr/>
          <p:nvPr/>
        </p:nvGrpSpPr>
        <p:grpSpPr>
          <a:xfrm>
            <a:off x="3200400" y="2438400"/>
            <a:ext cx="2436849" cy="1021873"/>
            <a:chOff x="3886200" y="5334001"/>
            <a:chExt cx="2436849" cy="1021873"/>
          </a:xfrm>
        </p:grpSpPr>
        <p:sp>
          <p:nvSpPr>
            <p:cNvPr id="19" name="TextBox 18"/>
            <p:cNvSpPr txBox="1"/>
            <p:nvPr/>
          </p:nvSpPr>
          <p:spPr>
            <a:xfrm rot="21540000">
              <a:off x="4277503" y="5709543"/>
              <a:ext cx="2045546" cy="646331"/>
            </a:xfrm>
            <a:prstGeom prst="rect">
              <a:avLst/>
            </a:prstGeom>
            <a:noFill/>
          </p:spPr>
          <p:txBody>
            <a:bodyPr wrap="square" rtlCol="0">
              <a:spAutoFit/>
            </a:bodyPr>
            <a:lstStyle/>
            <a:p>
              <a:r>
                <a:rPr lang="en-GB" dirty="0">
                  <a:solidFill>
                    <a:srgbClr val="C00000"/>
                  </a:solidFill>
                  <a:latin typeface="Conformity" pitchFamily="2" charset="0"/>
                </a:rPr>
                <a:t>Before: Not suitable for composition</a:t>
              </a:r>
            </a:p>
          </p:txBody>
        </p:sp>
        <p:sp>
          <p:nvSpPr>
            <p:cNvPr id="20" name="Freeform 19"/>
            <p:cNvSpPr/>
            <p:nvPr/>
          </p:nvSpPr>
          <p:spPr>
            <a:xfrm rot="16200000" flipH="1">
              <a:off x="3726656" y="5493545"/>
              <a:ext cx="760414" cy="441325"/>
            </a:xfrm>
            <a:custGeom>
              <a:avLst/>
              <a:gdLst>
                <a:gd name="connsiteX0" fmla="*/ 1047750 w 1047750"/>
                <a:gd name="connsiteY0" fmla="*/ 441325 h 441325"/>
                <a:gd name="connsiteX1" fmla="*/ 733425 w 1047750"/>
                <a:gd name="connsiteY1" fmla="*/ 60325 h 441325"/>
                <a:gd name="connsiteX2" fmla="*/ 0 w 1047750"/>
                <a:gd name="connsiteY2" fmla="*/ 79375 h 441325"/>
              </a:gdLst>
              <a:ahLst/>
              <a:cxnLst>
                <a:cxn ang="0">
                  <a:pos x="connsiteX0" y="connsiteY0"/>
                </a:cxn>
                <a:cxn ang="0">
                  <a:pos x="connsiteX1" y="connsiteY1"/>
                </a:cxn>
                <a:cxn ang="0">
                  <a:pos x="connsiteX2" y="connsiteY2"/>
                </a:cxn>
              </a:cxnLst>
              <a:rect l="l" t="t" r="r" b="b"/>
              <a:pathLst>
                <a:path w="1047750" h="441325">
                  <a:moveTo>
                    <a:pt x="1047750" y="441325"/>
                  </a:moveTo>
                  <a:cubicBezTo>
                    <a:pt x="977900" y="280987"/>
                    <a:pt x="908050" y="120650"/>
                    <a:pt x="733425" y="60325"/>
                  </a:cubicBezTo>
                  <a:cubicBezTo>
                    <a:pt x="558800" y="0"/>
                    <a:pt x="279400" y="39687"/>
                    <a:pt x="0" y="79375"/>
                  </a:cubicBezTo>
                </a:path>
              </a:pathLst>
            </a:custGeom>
            <a:ln w="1905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grpSp>
        <p:nvGrpSpPr>
          <p:cNvPr id="21" name="Group 33"/>
          <p:cNvGrpSpPr/>
          <p:nvPr/>
        </p:nvGrpSpPr>
        <p:grpSpPr>
          <a:xfrm>
            <a:off x="3276600" y="5105400"/>
            <a:ext cx="2436848" cy="1021873"/>
            <a:chOff x="3886201" y="5334001"/>
            <a:chExt cx="2436848" cy="1021873"/>
          </a:xfrm>
        </p:grpSpPr>
        <p:sp>
          <p:nvSpPr>
            <p:cNvPr id="22" name="TextBox 21"/>
            <p:cNvSpPr txBox="1"/>
            <p:nvPr/>
          </p:nvSpPr>
          <p:spPr>
            <a:xfrm rot="60000">
              <a:off x="4277503" y="5709543"/>
              <a:ext cx="2045546" cy="646331"/>
            </a:xfrm>
            <a:prstGeom prst="rect">
              <a:avLst/>
            </a:prstGeom>
            <a:noFill/>
          </p:spPr>
          <p:txBody>
            <a:bodyPr wrap="square" rtlCol="0">
              <a:spAutoFit/>
            </a:bodyPr>
            <a:lstStyle/>
            <a:p>
              <a:r>
                <a:rPr lang="en-GB" dirty="0">
                  <a:solidFill>
                    <a:srgbClr val="C00000"/>
                  </a:solidFill>
                  <a:latin typeface="Conformity" pitchFamily="2" charset="0"/>
                </a:rPr>
                <a:t>After: Suitable for composition</a:t>
              </a:r>
            </a:p>
          </p:txBody>
        </p:sp>
        <p:sp>
          <p:nvSpPr>
            <p:cNvPr id="23" name="Freeform 22"/>
            <p:cNvSpPr/>
            <p:nvPr/>
          </p:nvSpPr>
          <p:spPr>
            <a:xfrm rot="16200000" flipH="1">
              <a:off x="3802063" y="5418139"/>
              <a:ext cx="609602" cy="441325"/>
            </a:xfrm>
            <a:custGeom>
              <a:avLst/>
              <a:gdLst>
                <a:gd name="connsiteX0" fmla="*/ 1047750 w 1047750"/>
                <a:gd name="connsiteY0" fmla="*/ 441325 h 441325"/>
                <a:gd name="connsiteX1" fmla="*/ 733425 w 1047750"/>
                <a:gd name="connsiteY1" fmla="*/ 60325 h 441325"/>
                <a:gd name="connsiteX2" fmla="*/ 0 w 1047750"/>
                <a:gd name="connsiteY2" fmla="*/ 79375 h 441325"/>
              </a:gdLst>
              <a:ahLst/>
              <a:cxnLst>
                <a:cxn ang="0">
                  <a:pos x="connsiteX0" y="connsiteY0"/>
                </a:cxn>
                <a:cxn ang="0">
                  <a:pos x="connsiteX1" y="connsiteY1"/>
                </a:cxn>
                <a:cxn ang="0">
                  <a:pos x="connsiteX2" y="connsiteY2"/>
                </a:cxn>
              </a:cxnLst>
              <a:rect l="l" t="t" r="r" b="b"/>
              <a:pathLst>
                <a:path w="1047750" h="441325">
                  <a:moveTo>
                    <a:pt x="1047750" y="441325"/>
                  </a:moveTo>
                  <a:cubicBezTo>
                    <a:pt x="977900" y="280987"/>
                    <a:pt x="908050" y="120650"/>
                    <a:pt x="733425" y="60325"/>
                  </a:cubicBezTo>
                  <a:cubicBezTo>
                    <a:pt x="558800" y="0"/>
                    <a:pt x="279400" y="39687"/>
                    <a:pt x="0" y="79375"/>
                  </a:cubicBezTo>
                </a:path>
              </a:pathLst>
            </a:custGeom>
            <a:ln w="1905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sp>
        <p:nvSpPr>
          <p:cNvPr id="25" name="TextBox 24"/>
          <p:cNvSpPr txBox="1"/>
          <p:nvPr/>
        </p:nvSpPr>
        <p:spPr>
          <a:xfrm rot="21540000" flipH="1">
            <a:off x="5781493" y="5286961"/>
            <a:ext cx="3352288" cy="1200329"/>
          </a:xfrm>
          <a:prstGeom prst="rect">
            <a:avLst/>
          </a:prstGeom>
          <a:noFill/>
        </p:spPr>
        <p:txBody>
          <a:bodyPr wrap="square" rtlCol="0">
            <a:spAutoFit/>
          </a:bodyPr>
          <a:lstStyle/>
          <a:p>
            <a:pPr algn="ctr"/>
            <a:r>
              <a:rPr lang="en-GB" sz="2400" dirty="0">
                <a:solidFill>
                  <a:srgbClr val="C00000"/>
                </a:solidFill>
                <a:latin typeface="Conformity" pitchFamily="2" charset="0"/>
              </a:rPr>
              <a:t>So how can we convert from the "before" case to the "after" case?</a:t>
            </a:r>
          </a:p>
        </p:txBody>
      </p:sp>
      <p:sp>
        <p:nvSpPr>
          <p:cNvPr id="28" name="Rectangle 2"/>
          <p:cNvSpPr>
            <a:spLocks noChangeArrowheads="1"/>
          </p:cNvSpPr>
          <p:nvPr/>
        </p:nvSpPr>
        <p:spPr bwMode="auto">
          <a:xfrm>
            <a:off x="2743200" y="3581400"/>
            <a:ext cx="701675" cy="914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GB" sz="6000" b="0" i="0" u="none" strike="noStrike" cap="none" normalizeH="0" baseline="0" dirty="0">
                <a:ln>
                  <a:noFill/>
                </a:ln>
                <a:solidFill>
                  <a:srgbClr val="00B050"/>
                </a:solidFill>
                <a:effectLst/>
                <a:latin typeface="Times New Roman" pitchFamily="18" charset="0"/>
                <a:cs typeface="Arial" pitchFamily="34" charset="0"/>
                <a:sym typeface="Wingdings"/>
              </a:rPr>
              <a:t></a:t>
            </a:r>
            <a:endParaRPr kumimoji="0" lang="en-US" sz="3600" b="0" i="0" u="none" strike="noStrike" cap="none" normalizeH="0" baseline="0" dirty="0">
              <a:ln>
                <a:noFill/>
              </a:ln>
              <a:solidFill>
                <a:srgbClr val="00B050"/>
              </a:solidFill>
              <a:effectLst/>
              <a:latin typeface="Arial" pitchFamily="34" charset="0"/>
              <a:cs typeface="Arial" pitchFamily="34" charset="0"/>
            </a:endParaRPr>
          </a:p>
        </p:txBody>
      </p:sp>
      <p:sp>
        <p:nvSpPr>
          <p:cNvPr id="29" name="Rectangle 2"/>
          <p:cNvSpPr>
            <a:spLocks noChangeArrowheads="1"/>
          </p:cNvSpPr>
          <p:nvPr/>
        </p:nvSpPr>
        <p:spPr bwMode="auto">
          <a:xfrm>
            <a:off x="2819400" y="1295400"/>
            <a:ext cx="701675" cy="914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GB" sz="6000" b="0" i="0" u="none" strike="noStrike" cap="none" normalizeH="0" baseline="0" dirty="0">
                <a:ln>
                  <a:noFill/>
                </a:ln>
                <a:solidFill>
                  <a:srgbClr val="C00000"/>
                </a:solidFill>
                <a:effectLst/>
                <a:latin typeface="Times New Roman" pitchFamily="18" charset="0"/>
                <a:cs typeface="Arial" pitchFamily="34" charset="0"/>
                <a:sym typeface="Wingdings" pitchFamily="2" charset="2"/>
              </a:rPr>
              <a:t></a:t>
            </a:r>
            <a:endParaRPr kumimoji="0" lang="en-US" sz="3600" b="0" i="0" u="none" strike="noStrike" cap="none" normalizeH="0" baseline="0" dirty="0">
              <a:ln>
                <a:noFill/>
              </a:ln>
              <a:solidFill>
                <a:srgbClr val="C00000"/>
              </a:solidFill>
              <a:effectLst/>
              <a:latin typeface="Arial" pitchFamily="34" charset="0"/>
              <a:cs typeface="Arial"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8" grpId="0"/>
      <p:bldP spid="29"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Bind as an adapter block</a:t>
            </a:r>
          </a:p>
        </p:txBody>
      </p:sp>
      <p:pic>
        <p:nvPicPr>
          <p:cNvPr id="47113" name="Picture 9"/>
          <p:cNvPicPr>
            <a:picLocks noChangeAspect="1" noChangeArrowheads="1"/>
          </p:cNvPicPr>
          <p:nvPr/>
        </p:nvPicPr>
        <p:blipFill>
          <a:blip r:embed="rId3" cstate="print"/>
          <a:srcRect/>
          <a:stretch>
            <a:fillRect/>
          </a:stretch>
        </p:blipFill>
        <p:spPr bwMode="auto">
          <a:xfrm>
            <a:off x="2003425" y="1477963"/>
            <a:ext cx="5147382" cy="1798637"/>
          </a:xfrm>
          <a:prstGeom prst="rect">
            <a:avLst/>
          </a:prstGeom>
          <a:noFill/>
        </p:spPr>
      </p:pic>
      <p:sp>
        <p:nvSpPr>
          <p:cNvPr id="47114" name="AutoShape 10"/>
          <p:cNvSpPr>
            <a:spLocks noChangeAspect="1" noChangeArrowheads="1"/>
          </p:cNvSpPr>
          <p:nvPr/>
        </p:nvSpPr>
        <p:spPr bwMode="auto">
          <a:xfrm>
            <a:off x="228600" y="1981200"/>
            <a:ext cx="1752600" cy="838199"/>
          </a:xfrm>
          <a:prstGeom prst="rightArrow">
            <a:avLst>
              <a:gd name="adj1" fmla="val 50000"/>
              <a:gd name="adj2" fmla="val 25735"/>
            </a:avLst>
          </a:prstGeom>
          <a:solidFill>
            <a:srgbClr val="D8D8D8"/>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GB" sz="1600" b="0" i="0" u="none" strike="noStrike" cap="none" normalizeH="0" baseline="0">
                <a:ln>
                  <a:noFill/>
                </a:ln>
                <a:solidFill>
                  <a:schemeClr val="tx1"/>
                </a:solidFill>
                <a:effectLst/>
                <a:latin typeface="Calibri" pitchFamily="34" charset="0"/>
                <a:cs typeface="Arial" pitchFamily="34" charset="0"/>
              </a:rPr>
              <a:t>Two-track input</a:t>
            </a: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47115" name="Rectangle 11"/>
          <p:cNvSpPr>
            <a:spLocks noChangeArrowheads="1"/>
          </p:cNvSpPr>
          <p:nvPr/>
        </p:nvSpPr>
        <p:spPr bwMode="auto">
          <a:xfrm>
            <a:off x="3581400" y="3733800"/>
            <a:ext cx="27432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GB" sz="2000" b="0" i="0" u="none" strike="noStrike" cap="none" normalizeH="0" baseline="0" dirty="0">
                <a:ln>
                  <a:noFill/>
                </a:ln>
                <a:solidFill>
                  <a:schemeClr val="tx1"/>
                </a:solidFill>
                <a:effectLst/>
                <a:latin typeface="Calibri" pitchFamily="34" charset="0"/>
                <a:cs typeface="Arial" pitchFamily="34" charset="0"/>
              </a:rPr>
              <a:t>Slot for switch function</a:t>
            </a:r>
            <a:endParaRPr kumimoji="0" lang="en-US" sz="3600" b="0" i="0" u="none" strike="noStrike" cap="none" normalizeH="0" baseline="0" dirty="0">
              <a:ln>
                <a:noFill/>
              </a:ln>
              <a:solidFill>
                <a:schemeClr val="tx1"/>
              </a:solidFill>
              <a:effectLst/>
              <a:latin typeface="Arial" pitchFamily="34" charset="0"/>
              <a:cs typeface="Arial" pitchFamily="34" charset="0"/>
            </a:endParaRPr>
          </a:p>
        </p:txBody>
      </p:sp>
      <p:cxnSp>
        <p:nvCxnSpPr>
          <p:cNvPr id="47116" name="AutoShape 12"/>
          <p:cNvCxnSpPr>
            <a:cxnSpLocks noChangeShapeType="1"/>
          </p:cNvCxnSpPr>
          <p:nvPr/>
        </p:nvCxnSpPr>
        <p:spPr bwMode="auto">
          <a:xfrm flipH="1" flipV="1">
            <a:off x="4800600" y="2971800"/>
            <a:ext cx="7937" cy="698500"/>
          </a:xfrm>
          <a:prstGeom prst="straightConnector1">
            <a:avLst/>
          </a:prstGeom>
          <a:noFill/>
          <a:ln w="38100">
            <a:solidFill>
              <a:srgbClr val="000000"/>
            </a:solidFill>
            <a:round/>
            <a:headEnd/>
            <a:tailEnd type="triangle" w="med" len="med"/>
          </a:ln>
        </p:spPr>
      </p:cxnSp>
      <p:sp>
        <p:nvSpPr>
          <p:cNvPr id="47117" name="Rectangle 13"/>
          <p:cNvSpPr>
            <a:spLocks noChangeArrowheads="1"/>
          </p:cNvSpPr>
          <p:nvPr/>
        </p:nvSpPr>
        <p:spPr bwMode="auto">
          <a:xfrm>
            <a:off x="3054350" y="1693863"/>
            <a:ext cx="441325" cy="27781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47118" name="AutoShape 14"/>
          <p:cNvSpPr>
            <a:spLocks noChangeAspect="1" noChangeArrowheads="1"/>
          </p:cNvSpPr>
          <p:nvPr/>
        </p:nvSpPr>
        <p:spPr bwMode="auto">
          <a:xfrm>
            <a:off x="7159222" y="1905000"/>
            <a:ext cx="1756178" cy="838199"/>
          </a:xfrm>
          <a:prstGeom prst="rightArrow">
            <a:avLst>
              <a:gd name="adj1" fmla="val 50000"/>
              <a:gd name="adj2" fmla="val 25788"/>
            </a:avLst>
          </a:prstGeom>
          <a:solidFill>
            <a:srgbClr val="D8D8D8"/>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GB" sz="1600" b="0" i="0" u="none" strike="noStrike" cap="none" normalizeH="0" baseline="0" dirty="0">
                <a:ln>
                  <a:noFill/>
                </a:ln>
                <a:solidFill>
                  <a:schemeClr val="tx1"/>
                </a:solidFill>
                <a:effectLst/>
                <a:latin typeface="Calibri" pitchFamily="34" charset="0"/>
                <a:cs typeface="Arial" pitchFamily="34" charset="0"/>
              </a:rPr>
              <a:t>Two-track output</a:t>
            </a: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Bind as an adapter block</a:t>
            </a:r>
          </a:p>
        </p:txBody>
      </p:sp>
      <p:pic>
        <p:nvPicPr>
          <p:cNvPr id="47113" name="Picture 9"/>
          <p:cNvPicPr>
            <a:picLocks noChangeAspect="1" noChangeArrowheads="1"/>
          </p:cNvPicPr>
          <p:nvPr/>
        </p:nvPicPr>
        <p:blipFill>
          <a:blip r:embed="rId3" cstate="print"/>
          <a:srcRect/>
          <a:stretch>
            <a:fillRect/>
          </a:stretch>
        </p:blipFill>
        <p:spPr bwMode="auto">
          <a:xfrm>
            <a:off x="2003425" y="1477963"/>
            <a:ext cx="5147382" cy="1798637"/>
          </a:xfrm>
          <a:prstGeom prst="rect">
            <a:avLst/>
          </a:prstGeom>
          <a:noFill/>
        </p:spPr>
      </p:pic>
      <p:sp>
        <p:nvSpPr>
          <p:cNvPr id="47114" name="AutoShape 10"/>
          <p:cNvSpPr>
            <a:spLocks noChangeAspect="1" noChangeArrowheads="1"/>
          </p:cNvSpPr>
          <p:nvPr/>
        </p:nvSpPr>
        <p:spPr bwMode="auto">
          <a:xfrm>
            <a:off x="228600" y="1981200"/>
            <a:ext cx="1752600" cy="838199"/>
          </a:xfrm>
          <a:prstGeom prst="rightArrow">
            <a:avLst>
              <a:gd name="adj1" fmla="val 50000"/>
              <a:gd name="adj2" fmla="val 25735"/>
            </a:avLst>
          </a:prstGeom>
          <a:solidFill>
            <a:srgbClr val="D8D8D8"/>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GB" sz="1600" b="0" i="0" u="none" strike="noStrike" cap="none" normalizeH="0" baseline="0">
                <a:ln>
                  <a:noFill/>
                </a:ln>
                <a:solidFill>
                  <a:schemeClr val="tx1"/>
                </a:solidFill>
                <a:effectLst/>
                <a:latin typeface="Calibri" pitchFamily="34" charset="0"/>
                <a:cs typeface="Arial" pitchFamily="34" charset="0"/>
              </a:rPr>
              <a:t>Two-track input</a:t>
            </a: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47117" name="Rectangle 13"/>
          <p:cNvSpPr>
            <a:spLocks noChangeArrowheads="1"/>
          </p:cNvSpPr>
          <p:nvPr/>
        </p:nvSpPr>
        <p:spPr bwMode="auto">
          <a:xfrm>
            <a:off x="3054350" y="1693863"/>
            <a:ext cx="441325" cy="27781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47118" name="AutoShape 14"/>
          <p:cNvSpPr>
            <a:spLocks noChangeAspect="1" noChangeArrowheads="1"/>
          </p:cNvSpPr>
          <p:nvPr/>
        </p:nvSpPr>
        <p:spPr bwMode="auto">
          <a:xfrm>
            <a:off x="7159222" y="1905000"/>
            <a:ext cx="1756178" cy="838199"/>
          </a:xfrm>
          <a:prstGeom prst="rightArrow">
            <a:avLst>
              <a:gd name="adj1" fmla="val 50000"/>
              <a:gd name="adj2" fmla="val 25788"/>
            </a:avLst>
          </a:prstGeom>
          <a:solidFill>
            <a:srgbClr val="D8D8D8"/>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GB" sz="1600" b="0" i="0" u="none" strike="noStrike" cap="none" normalizeH="0" baseline="0" dirty="0">
                <a:ln>
                  <a:noFill/>
                </a:ln>
                <a:solidFill>
                  <a:schemeClr val="tx1"/>
                </a:solidFill>
                <a:effectLst/>
                <a:latin typeface="Calibri" pitchFamily="34" charset="0"/>
                <a:cs typeface="Arial" pitchFamily="34" charset="0"/>
              </a:rPr>
              <a:t>Two-track output</a:t>
            </a: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grpSp>
        <p:nvGrpSpPr>
          <p:cNvPr id="3" name="Group 3"/>
          <p:cNvGrpSpPr/>
          <p:nvPr/>
        </p:nvGrpSpPr>
        <p:grpSpPr>
          <a:xfrm>
            <a:off x="1371600" y="4800600"/>
            <a:ext cx="2666999" cy="1283732"/>
            <a:chOff x="685801" y="1996401"/>
            <a:chExt cx="2666999" cy="1283732"/>
          </a:xfrm>
        </p:grpSpPr>
        <p:pic>
          <p:nvPicPr>
            <p:cNvPr id="30" name="Picture 2"/>
            <p:cNvPicPr>
              <a:picLocks noChangeAspect="1" noChangeArrowheads="1"/>
            </p:cNvPicPr>
            <p:nvPr/>
          </p:nvPicPr>
          <p:blipFill>
            <a:blip r:embed="rId4" cstate="print"/>
            <a:srcRect/>
            <a:stretch>
              <a:fillRect/>
            </a:stretch>
          </p:blipFill>
          <p:spPr bwMode="auto">
            <a:xfrm>
              <a:off x="685801" y="2209801"/>
              <a:ext cx="2666999" cy="1070332"/>
            </a:xfrm>
            <a:prstGeom prst="rect">
              <a:avLst/>
            </a:prstGeom>
            <a:noFill/>
            <a:ln w="9525">
              <a:noFill/>
              <a:miter lim="800000"/>
              <a:headEnd/>
              <a:tailEnd/>
            </a:ln>
          </p:spPr>
        </p:pic>
        <p:sp>
          <p:nvSpPr>
            <p:cNvPr id="31" name="TextBox 30"/>
            <p:cNvSpPr txBox="1"/>
            <p:nvPr/>
          </p:nvSpPr>
          <p:spPr>
            <a:xfrm>
              <a:off x="1371600" y="1996401"/>
              <a:ext cx="1447800" cy="369332"/>
            </a:xfrm>
            <a:prstGeom prst="rect">
              <a:avLst/>
            </a:prstGeom>
            <a:noFill/>
          </p:spPr>
          <p:txBody>
            <a:bodyPr wrap="square" rtlCol="0">
              <a:spAutoFit/>
            </a:bodyPr>
            <a:lstStyle/>
            <a:p>
              <a:r>
                <a:rPr lang="en-GB" dirty="0"/>
                <a:t>Validate</a:t>
              </a:r>
            </a:p>
          </p:txBody>
        </p:sp>
      </p:grpSp>
      <p:grpSp>
        <p:nvGrpSpPr>
          <p:cNvPr id="4" name="Group 31"/>
          <p:cNvGrpSpPr/>
          <p:nvPr/>
        </p:nvGrpSpPr>
        <p:grpSpPr>
          <a:xfrm>
            <a:off x="5867400" y="4724400"/>
            <a:ext cx="2209800" cy="1131332"/>
            <a:chOff x="3276600" y="3921590"/>
            <a:chExt cx="2209800" cy="1131332"/>
          </a:xfrm>
        </p:grpSpPr>
        <p:pic>
          <p:nvPicPr>
            <p:cNvPr id="33" name="Picture 1"/>
            <p:cNvPicPr>
              <a:picLocks noChangeAspect="1" noChangeArrowheads="1"/>
            </p:cNvPicPr>
            <p:nvPr/>
          </p:nvPicPr>
          <p:blipFill>
            <a:blip r:embed="rId5" cstate="print"/>
            <a:srcRect/>
            <a:stretch>
              <a:fillRect/>
            </a:stretch>
          </p:blipFill>
          <p:spPr bwMode="auto">
            <a:xfrm>
              <a:off x="3276600" y="4114800"/>
              <a:ext cx="2209800" cy="938122"/>
            </a:xfrm>
            <a:prstGeom prst="rect">
              <a:avLst/>
            </a:prstGeom>
            <a:noFill/>
            <a:ln w="9525">
              <a:noFill/>
              <a:miter lim="800000"/>
              <a:headEnd/>
              <a:tailEnd/>
            </a:ln>
          </p:spPr>
        </p:pic>
        <p:sp>
          <p:nvSpPr>
            <p:cNvPr id="34" name="TextBox 33"/>
            <p:cNvSpPr txBox="1"/>
            <p:nvPr/>
          </p:nvSpPr>
          <p:spPr>
            <a:xfrm>
              <a:off x="3810000" y="3921590"/>
              <a:ext cx="1447800" cy="369332"/>
            </a:xfrm>
            <a:prstGeom prst="rect">
              <a:avLst/>
            </a:prstGeom>
            <a:noFill/>
          </p:spPr>
          <p:txBody>
            <a:bodyPr wrap="square" rtlCol="0">
              <a:spAutoFit/>
            </a:bodyPr>
            <a:lstStyle/>
            <a:p>
              <a:r>
                <a:rPr lang="en-GB" dirty="0"/>
                <a:t>Validate</a:t>
              </a:r>
            </a:p>
          </p:txBody>
        </p:sp>
      </p:grpSp>
      <p:cxnSp>
        <p:nvCxnSpPr>
          <p:cNvPr id="15" name="AutoShape 15"/>
          <p:cNvCxnSpPr>
            <a:cxnSpLocks noChangeShapeType="1"/>
          </p:cNvCxnSpPr>
          <p:nvPr/>
        </p:nvCxnSpPr>
        <p:spPr bwMode="auto">
          <a:xfrm flipV="1">
            <a:off x="2819400" y="2667000"/>
            <a:ext cx="1295400" cy="1905000"/>
          </a:xfrm>
          <a:prstGeom prst="straightConnector1">
            <a:avLst/>
          </a:prstGeom>
          <a:noFill/>
          <a:ln w="57150">
            <a:solidFill>
              <a:schemeClr val="tx1"/>
            </a:solidFill>
            <a:round/>
            <a:headEnd/>
            <a:tailEnd type="triangle" w="med" len="med"/>
          </a:ln>
        </p:spPr>
      </p:cxnSp>
      <p:cxnSp>
        <p:nvCxnSpPr>
          <p:cNvPr id="18" name="AutoShape 15"/>
          <p:cNvCxnSpPr>
            <a:cxnSpLocks noChangeShapeType="1"/>
          </p:cNvCxnSpPr>
          <p:nvPr/>
        </p:nvCxnSpPr>
        <p:spPr bwMode="auto">
          <a:xfrm>
            <a:off x="5791200" y="3200400"/>
            <a:ext cx="685800" cy="1447800"/>
          </a:xfrm>
          <a:prstGeom prst="straightConnector1">
            <a:avLst/>
          </a:prstGeom>
          <a:noFill/>
          <a:ln w="57150">
            <a:solidFill>
              <a:schemeClr val="tx1"/>
            </a:solidFill>
            <a:round/>
            <a:headEnd/>
            <a:tailEnd type="triangl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Bind as an adapter block</a:t>
            </a:r>
          </a:p>
        </p:txBody>
      </p:sp>
      <p:pic>
        <p:nvPicPr>
          <p:cNvPr id="47113" name="Picture 9"/>
          <p:cNvPicPr>
            <a:picLocks noChangeAspect="1" noChangeArrowheads="1"/>
          </p:cNvPicPr>
          <p:nvPr/>
        </p:nvPicPr>
        <p:blipFill>
          <a:blip r:embed="rId3" cstate="print"/>
          <a:srcRect/>
          <a:stretch>
            <a:fillRect/>
          </a:stretch>
        </p:blipFill>
        <p:spPr bwMode="auto">
          <a:xfrm>
            <a:off x="2003425" y="1477963"/>
            <a:ext cx="5147382" cy="1798637"/>
          </a:xfrm>
          <a:prstGeom prst="rect">
            <a:avLst/>
          </a:prstGeom>
          <a:noFill/>
        </p:spPr>
      </p:pic>
      <p:sp>
        <p:nvSpPr>
          <p:cNvPr id="47114" name="AutoShape 10"/>
          <p:cNvSpPr>
            <a:spLocks noChangeAspect="1" noChangeArrowheads="1"/>
          </p:cNvSpPr>
          <p:nvPr/>
        </p:nvSpPr>
        <p:spPr bwMode="auto">
          <a:xfrm>
            <a:off x="228600" y="1981200"/>
            <a:ext cx="1752600" cy="838199"/>
          </a:xfrm>
          <a:prstGeom prst="rightArrow">
            <a:avLst>
              <a:gd name="adj1" fmla="val 50000"/>
              <a:gd name="adj2" fmla="val 25735"/>
            </a:avLst>
          </a:prstGeom>
          <a:solidFill>
            <a:srgbClr val="D8D8D8"/>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GB" sz="1600" b="0" i="0" u="none" strike="noStrike" cap="none" normalizeH="0" baseline="0">
                <a:ln>
                  <a:noFill/>
                </a:ln>
                <a:solidFill>
                  <a:schemeClr val="tx1"/>
                </a:solidFill>
                <a:effectLst/>
                <a:latin typeface="Calibri" pitchFamily="34" charset="0"/>
                <a:cs typeface="Arial" pitchFamily="34" charset="0"/>
              </a:rPr>
              <a:t>Two-track input</a:t>
            </a: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47117" name="Rectangle 13"/>
          <p:cNvSpPr>
            <a:spLocks noChangeArrowheads="1"/>
          </p:cNvSpPr>
          <p:nvPr/>
        </p:nvSpPr>
        <p:spPr bwMode="auto">
          <a:xfrm>
            <a:off x="3054350" y="1693863"/>
            <a:ext cx="441325" cy="27781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47118" name="AutoShape 14"/>
          <p:cNvSpPr>
            <a:spLocks noChangeAspect="1" noChangeArrowheads="1"/>
          </p:cNvSpPr>
          <p:nvPr/>
        </p:nvSpPr>
        <p:spPr bwMode="auto">
          <a:xfrm>
            <a:off x="7159222" y="1905000"/>
            <a:ext cx="1756178" cy="838199"/>
          </a:xfrm>
          <a:prstGeom prst="rightArrow">
            <a:avLst>
              <a:gd name="adj1" fmla="val 50000"/>
              <a:gd name="adj2" fmla="val 25788"/>
            </a:avLst>
          </a:prstGeom>
          <a:solidFill>
            <a:srgbClr val="D8D8D8"/>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GB" sz="1600" b="0" i="0" u="none" strike="noStrike" cap="none" normalizeH="0" baseline="0" dirty="0">
                <a:ln>
                  <a:noFill/>
                </a:ln>
                <a:solidFill>
                  <a:schemeClr val="tx1"/>
                </a:solidFill>
                <a:effectLst/>
                <a:latin typeface="Calibri" pitchFamily="34" charset="0"/>
                <a:cs typeface="Arial" pitchFamily="34" charset="0"/>
              </a:rPr>
              <a:t>Two-track output</a:t>
            </a: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sp>
        <p:nvSpPr>
          <p:cNvPr id="16" name="TextBox 15"/>
          <p:cNvSpPr txBox="1"/>
          <p:nvPr/>
        </p:nvSpPr>
        <p:spPr>
          <a:xfrm>
            <a:off x="762000" y="3321784"/>
            <a:ext cx="7162800" cy="1631216"/>
          </a:xfrm>
          <a:prstGeom prst="rect">
            <a:avLst/>
          </a:prstGeom>
          <a:noFill/>
        </p:spPr>
        <p:txBody>
          <a:bodyPr wrap="square" rtlCol="0">
            <a:spAutoFit/>
          </a:bodyPr>
          <a:lstStyle/>
          <a:p>
            <a:r>
              <a:rPr lang="en-GB" sz="2000" dirty="0" err="1">
                <a:latin typeface="Consolas" pitchFamily="49" charset="0"/>
                <a:cs typeface="Consolas" pitchFamily="49" charset="0"/>
              </a:rPr>
              <a:t>const</a:t>
            </a:r>
            <a:r>
              <a:rPr lang="en-GB" sz="2000" dirty="0">
                <a:latin typeface="Consolas" pitchFamily="49" charset="0"/>
                <a:cs typeface="Consolas" pitchFamily="49" charset="0"/>
              </a:rPr>
              <a:t> bind = </a:t>
            </a:r>
            <a:r>
              <a:rPr lang="en-GB" sz="2000" dirty="0" err="1">
                <a:latin typeface="Consolas" pitchFamily="49" charset="0"/>
                <a:cs typeface="Consolas" pitchFamily="49" charset="0"/>
              </a:rPr>
              <a:t>switchFunction</a:t>
            </a:r>
            <a:r>
              <a:rPr lang="en-GB" sz="2000" dirty="0">
                <a:latin typeface="Consolas" pitchFamily="49" charset="0"/>
                <a:cs typeface="Consolas" pitchFamily="49" charset="0"/>
              </a:rPr>
              <a:t> =&gt; </a:t>
            </a:r>
            <a:r>
              <a:rPr lang="en-GB" sz="2000" dirty="0" err="1">
                <a:latin typeface="Consolas" pitchFamily="49" charset="0"/>
                <a:cs typeface="Consolas" pitchFamily="49" charset="0"/>
              </a:rPr>
              <a:t>twoTrackInput</a:t>
            </a:r>
            <a:r>
              <a:rPr lang="en-GB" sz="2000" dirty="0">
                <a:latin typeface="Consolas" pitchFamily="49" charset="0"/>
                <a:cs typeface="Consolas" pitchFamily="49" charset="0"/>
              </a:rPr>
              <a:t> =&gt;</a:t>
            </a:r>
          </a:p>
          <a:p>
            <a:r>
              <a:rPr lang="en-GB" sz="2000" dirty="0">
                <a:latin typeface="Consolas" pitchFamily="49" charset="0"/>
                <a:cs typeface="Consolas" pitchFamily="49" charset="0"/>
              </a:rPr>
              <a:t>    </a:t>
            </a:r>
            <a:r>
              <a:rPr lang="en-GB" sz="2000" dirty="0" err="1">
                <a:latin typeface="Consolas" pitchFamily="49" charset="0"/>
                <a:cs typeface="Consolas" pitchFamily="49" charset="0"/>
              </a:rPr>
              <a:t>twoTrackInput.cata</a:t>
            </a:r>
            <a:r>
              <a:rPr lang="en-GB" sz="2000" dirty="0">
                <a:latin typeface="Consolas" pitchFamily="49" charset="0"/>
                <a:cs typeface="Consolas" pitchFamily="49" charset="0"/>
              </a:rPr>
              <a:t>({</a:t>
            </a:r>
          </a:p>
          <a:p>
            <a:r>
              <a:rPr lang="en-GB" sz="2000" dirty="0">
                <a:latin typeface="Consolas" pitchFamily="49" charset="0"/>
                <a:cs typeface="Consolas" pitchFamily="49" charset="0"/>
              </a:rPr>
              <a:t>        Success: data =&gt; </a:t>
            </a:r>
            <a:r>
              <a:rPr lang="en-GB" sz="2000" dirty="0" err="1">
                <a:latin typeface="Consolas" pitchFamily="49" charset="0"/>
                <a:cs typeface="Consolas" pitchFamily="49" charset="0"/>
              </a:rPr>
              <a:t>switchFunction</a:t>
            </a:r>
            <a:r>
              <a:rPr lang="en-GB" sz="2000" dirty="0">
                <a:latin typeface="Consolas" pitchFamily="49" charset="0"/>
                <a:cs typeface="Consolas" pitchFamily="49" charset="0"/>
              </a:rPr>
              <a:t>(data),</a:t>
            </a:r>
          </a:p>
          <a:p>
            <a:r>
              <a:rPr lang="en-GB" sz="2000" dirty="0">
                <a:latin typeface="Consolas" pitchFamily="49" charset="0"/>
                <a:cs typeface="Consolas" pitchFamily="49" charset="0"/>
              </a:rPr>
              <a:t>        Failure: error =&gt; </a:t>
            </a:r>
            <a:r>
              <a:rPr lang="en-GB" sz="2000" dirty="0" err="1">
                <a:latin typeface="Consolas" pitchFamily="49" charset="0"/>
                <a:cs typeface="Consolas" pitchFamily="49" charset="0"/>
              </a:rPr>
              <a:t>Result.Failure</a:t>
            </a:r>
            <a:r>
              <a:rPr lang="en-GB" sz="2000" dirty="0">
                <a:latin typeface="Consolas" pitchFamily="49" charset="0"/>
                <a:cs typeface="Consolas" pitchFamily="49" charset="0"/>
              </a:rPr>
              <a:t>(error)</a:t>
            </a:r>
          </a:p>
          <a:p>
            <a:r>
              <a:rPr lang="en-GB" sz="2000" dirty="0">
                <a:latin typeface="Consolas" pitchFamily="49" charset="0"/>
                <a:cs typeface="Consolas" pitchFamily="49" charset="0"/>
              </a:rPr>
              <a:t>    });</a:t>
            </a:r>
          </a:p>
        </p:txBody>
      </p:sp>
      <p:sp>
        <p:nvSpPr>
          <p:cNvPr id="17" name="TextBox 16"/>
          <p:cNvSpPr txBox="1"/>
          <p:nvPr/>
        </p:nvSpPr>
        <p:spPr>
          <a:xfrm>
            <a:off x="838200" y="5195241"/>
            <a:ext cx="7924800" cy="400110"/>
          </a:xfrm>
          <a:prstGeom prst="rect">
            <a:avLst/>
          </a:prstGeom>
          <a:noFill/>
        </p:spPr>
        <p:txBody>
          <a:bodyPr wrap="square" rtlCol="0">
            <a:spAutoFit/>
          </a:bodyPr>
          <a:lstStyle/>
          <a:p>
            <a:r>
              <a:rPr lang="en-GB" sz="2000" i="1" dirty="0">
                <a:latin typeface="Consolas" pitchFamily="49" charset="0"/>
                <a:cs typeface="Consolas" pitchFamily="49" charset="0"/>
              </a:rPr>
              <a:t>bind : ('a -&gt; Result&lt;'b&gt;) -&gt; Result&lt;'a&gt; -&gt; Result&lt;'b&gt;</a:t>
            </a:r>
          </a:p>
        </p:txBody>
      </p:sp>
      <p:grpSp>
        <p:nvGrpSpPr>
          <p:cNvPr id="22" name="Group 33"/>
          <p:cNvGrpSpPr/>
          <p:nvPr/>
        </p:nvGrpSpPr>
        <p:grpSpPr>
          <a:xfrm>
            <a:off x="5105400" y="5576241"/>
            <a:ext cx="1530966" cy="1053159"/>
            <a:chOff x="3886200" y="5334001"/>
            <a:chExt cx="1530966" cy="1053159"/>
          </a:xfrm>
        </p:grpSpPr>
        <p:sp>
          <p:nvSpPr>
            <p:cNvPr id="23" name="TextBox 22"/>
            <p:cNvSpPr txBox="1"/>
            <p:nvPr/>
          </p:nvSpPr>
          <p:spPr>
            <a:xfrm rot="21362639">
              <a:off x="4278584" y="5740829"/>
              <a:ext cx="1138582" cy="646331"/>
            </a:xfrm>
            <a:prstGeom prst="rect">
              <a:avLst/>
            </a:prstGeom>
            <a:noFill/>
          </p:spPr>
          <p:txBody>
            <a:bodyPr wrap="square" rtlCol="0">
              <a:spAutoFit/>
            </a:bodyPr>
            <a:lstStyle/>
            <a:p>
              <a:r>
                <a:rPr lang="en-GB" dirty="0">
                  <a:solidFill>
                    <a:srgbClr val="C00000"/>
                  </a:solidFill>
                  <a:latin typeface="Conformity" pitchFamily="2" charset="0"/>
                </a:rPr>
                <a:t>2-track input</a:t>
              </a:r>
            </a:p>
          </p:txBody>
        </p:sp>
        <p:sp>
          <p:nvSpPr>
            <p:cNvPr id="24" name="Freeform 23"/>
            <p:cNvSpPr/>
            <p:nvPr/>
          </p:nvSpPr>
          <p:spPr>
            <a:xfrm rot="16200000" flipH="1">
              <a:off x="3726656" y="5493545"/>
              <a:ext cx="760414" cy="441325"/>
            </a:xfrm>
            <a:custGeom>
              <a:avLst/>
              <a:gdLst>
                <a:gd name="connsiteX0" fmla="*/ 1047750 w 1047750"/>
                <a:gd name="connsiteY0" fmla="*/ 441325 h 441325"/>
                <a:gd name="connsiteX1" fmla="*/ 733425 w 1047750"/>
                <a:gd name="connsiteY1" fmla="*/ 60325 h 441325"/>
                <a:gd name="connsiteX2" fmla="*/ 0 w 1047750"/>
                <a:gd name="connsiteY2" fmla="*/ 79375 h 441325"/>
              </a:gdLst>
              <a:ahLst/>
              <a:cxnLst>
                <a:cxn ang="0">
                  <a:pos x="connsiteX0" y="connsiteY0"/>
                </a:cxn>
                <a:cxn ang="0">
                  <a:pos x="connsiteX1" y="connsiteY1"/>
                </a:cxn>
                <a:cxn ang="0">
                  <a:pos x="connsiteX2" y="connsiteY2"/>
                </a:cxn>
              </a:cxnLst>
              <a:rect l="l" t="t" r="r" b="b"/>
              <a:pathLst>
                <a:path w="1047750" h="441325">
                  <a:moveTo>
                    <a:pt x="1047750" y="441325"/>
                  </a:moveTo>
                  <a:cubicBezTo>
                    <a:pt x="977900" y="280987"/>
                    <a:pt x="908050" y="120650"/>
                    <a:pt x="733425" y="60325"/>
                  </a:cubicBezTo>
                  <a:cubicBezTo>
                    <a:pt x="558800" y="0"/>
                    <a:pt x="279400" y="39687"/>
                    <a:pt x="0" y="79375"/>
                  </a:cubicBezTo>
                </a:path>
              </a:pathLst>
            </a:custGeom>
            <a:ln w="1905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grpSp>
        <p:nvGrpSpPr>
          <p:cNvPr id="25" name="Group 33"/>
          <p:cNvGrpSpPr/>
          <p:nvPr/>
        </p:nvGrpSpPr>
        <p:grpSpPr>
          <a:xfrm>
            <a:off x="7162800" y="5576241"/>
            <a:ext cx="1530966" cy="1053159"/>
            <a:chOff x="3886200" y="5334001"/>
            <a:chExt cx="1530966" cy="1053159"/>
          </a:xfrm>
        </p:grpSpPr>
        <p:sp>
          <p:nvSpPr>
            <p:cNvPr id="26" name="TextBox 25"/>
            <p:cNvSpPr txBox="1"/>
            <p:nvPr/>
          </p:nvSpPr>
          <p:spPr>
            <a:xfrm rot="21362639">
              <a:off x="4278584" y="5740829"/>
              <a:ext cx="1138582" cy="646331"/>
            </a:xfrm>
            <a:prstGeom prst="rect">
              <a:avLst/>
            </a:prstGeom>
            <a:noFill/>
          </p:spPr>
          <p:txBody>
            <a:bodyPr wrap="square" rtlCol="0">
              <a:spAutoFit/>
            </a:bodyPr>
            <a:lstStyle/>
            <a:p>
              <a:r>
                <a:rPr lang="en-GB" dirty="0">
                  <a:solidFill>
                    <a:srgbClr val="C00000"/>
                  </a:solidFill>
                  <a:latin typeface="Conformity" pitchFamily="2" charset="0"/>
                </a:rPr>
                <a:t>2-track output</a:t>
              </a:r>
            </a:p>
          </p:txBody>
        </p:sp>
        <p:sp>
          <p:nvSpPr>
            <p:cNvPr id="27" name="Freeform 26"/>
            <p:cNvSpPr/>
            <p:nvPr/>
          </p:nvSpPr>
          <p:spPr>
            <a:xfrm rot="16200000" flipH="1">
              <a:off x="3726656" y="5493545"/>
              <a:ext cx="760414" cy="441325"/>
            </a:xfrm>
            <a:custGeom>
              <a:avLst/>
              <a:gdLst>
                <a:gd name="connsiteX0" fmla="*/ 1047750 w 1047750"/>
                <a:gd name="connsiteY0" fmla="*/ 441325 h 441325"/>
                <a:gd name="connsiteX1" fmla="*/ 733425 w 1047750"/>
                <a:gd name="connsiteY1" fmla="*/ 60325 h 441325"/>
                <a:gd name="connsiteX2" fmla="*/ 0 w 1047750"/>
                <a:gd name="connsiteY2" fmla="*/ 79375 h 441325"/>
              </a:gdLst>
              <a:ahLst/>
              <a:cxnLst>
                <a:cxn ang="0">
                  <a:pos x="connsiteX0" y="connsiteY0"/>
                </a:cxn>
                <a:cxn ang="0">
                  <a:pos x="connsiteX1" y="connsiteY1"/>
                </a:cxn>
                <a:cxn ang="0">
                  <a:pos x="connsiteX2" y="connsiteY2"/>
                </a:cxn>
              </a:cxnLst>
              <a:rect l="l" t="t" r="r" b="b"/>
              <a:pathLst>
                <a:path w="1047750" h="441325">
                  <a:moveTo>
                    <a:pt x="1047750" y="441325"/>
                  </a:moveTo>
                  <a:cubicBezTo>
                    <a:pt x="977900" y="280987"/>
                    <a:pt x="908050" y="120650"/>
                    <a:pt x="733425" y="60325"/>
                  </a:cubicBezTo>
                  <a:cubicBezTo>
                    <a:pt x="558800" y="0"/>
                    <a:pt x="279400" y="39687"/>
                    <a:pt x="0" y="79375"/>
                  </a:cubicBezTo>
                </a:path>
              </a:pathLst>
            </a:custGeom>
            <a:ln w="1905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grpSp>
        <p:nvGrpSpPr>
          <p:cNvPr id="18" name="Group 17"/>
          <p:cNvGrpSpPr/>
          <p:nvPr/>
        </p:nvGrpSpPr>
        <p:grpSpPr>
          <a:xfrm>
            <a:off x="1981200" y="5562600"/>
            <a:ext cx="2286000" cy="1066800"/>
            <a:chOff x="1981200" y="5562600"/>
            <a:chExt cx="2286000" cy="1066800"/>
          </a:xfrm>
        </p:grpSpPr>
        <p:grpSp>
          <p:nvGrpSpPr>
            <p:cNvPr id="28" name="Group 33"/>
            <p:cNvGrpSpPr/>
            <p:nvPr/>
          </p:nvGrpSpPr>
          <p:grpSpPr>
            <a:xfrm>
              <a:off x="2438401" y="5715001"/>
              <a:ext cx="1454765" cy="914399"/>
              <a:chOff x="3962401" y="5472761"/>
              <a:chExt cx="1454765" cy="914399"/>
            </a:xfrm>
          </p:grpSpPr>
          <p:sp>
            <p:nvSpPr>
              <p:cNvPr id="30" name="TextBox 29"/>
              <p:cNvSpPr txBox="1"/>
              <p:nvPr/>
            </p:nvSpPr>
            <p:spPr>
              <a:xfrm rot="21362639">
                <a:off x="4278584" y="5740829"/>
                <a:ext cx="1138582" cy="646331"/>
              </a:xfrm>
              <a:prstGeom prst="rect">
                <a:avLst/>
              </a:prstGeom>
              <a:noFill/>
            </p:spPr>
            <p:txBody>
              <a:bodyPr wrap="square" rtlCol="0">
                <a:spAutoFit/>
              </a:bodyPr>
              <a:lstStyle/>
              <a:p>
                <a:r>
                  <a:rPr lang="en-GB" dirty="0">
                    <a:solidFill>
                      <a:srgbClr val="C00000"/>
                    </a:solidFill>
                    <a:latin typeface="Conformity" pitchFamily="2" charset="0"/>
                  </a:rPr>
                  <a:t>Switch function</a:t>
                </a:r>
              </a:p>
            </p:txBody>
          </p:sp>
          <p:sp>
            <p:nvSpPr>
              <p:cNvPr id="31" name="Freeform 30"/>
              <p:cNvSpPr/>
              <p:nvPr/>
            </p:nvSpPr>
            <p:spPr>
              <a:xfrm rot="16200000" flipH="1">
                <a:off x="3848100" y="5587062"/>
                <a:ext cx="609601" cy="380999"/>
              </a:xfrm>
              <a:custGeom>
                <a:avLst/>
                <a:gdLst>
                  <a:gd name="connsiteX0" fmla="*/ 1047750 w 1047750"/>
                  <a:gd name="connsiteY0" fmla="*/ 441325 h 441325"/>
                  <a:gd name="connsiteX1" fmla="*/ 733425 w 1047750"/>
                  <a:gd name="connsiteY1" fmla="*/ 60325 h 441325"/>
                  <a:gd name="connsiteX2" fmla="*/ 0 w 1047750"/>
                  <a:gd name="connsiteY2" fmla="*/ 79375 h 441325"/>
                </a:gdLst>
                <a:ahLst/>
                <a:cxnLst>
                  <a:cxn ang="0">
                    <a:pos x="connsiteX0" y="connsiteY0"/>
                  </a:cxn>
                  <a:cxn ang="0">
                    <a:pos x="connsiteX1" y="connsiteY1"/>
                  </a:cxn>
                  <a:cxn ang="0">
                    <a:pos x="connsiteX2" y="connsiteY2"/>
                  </a:cxn>
                </a:cxnLst>
                <a:rect l="l" t="t" r="r" b="b"/>
                <a:pathLst>
                  <a:path w="1047750" h="441325">
                    <a:moveTo>
                      <a:pt x="1047750" y="441325"/>
                    </a:moveTo>
                    <a:cubicBezTo>
                      <a:pt x="977900" y="280987"/>
                      <a:pt x="908050" y="120650"/>
                      <a:pt x="733425" y="60325"/>
                    </a:cubicBezTo>
                    <a:cubicBezTo>
                      <a:pt x="558800" y="0"/>
                      <a:pt x="279400" y="39687"/>
                      <a:pt x="0" y="79375"/>
                    </a:cubicBezTo>
                  </a:path>
                </a:pathLst>
              </a:custGeom>
              <a:ln w="1905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sp>
          <p:nvSpPr>
            <p:cNvPr id="29" name="Right Bracket 28"/>
            <p:cNvSpPr/>
            <p:nvPr/>
          </p:nvSpPr>
          <p:spPr>
            <a:xfrm rot="5400000">
              <a:off x="3048000" y="4495800"/>
              <a:ext cx="152400" cy="2286000"/>
            </a:xfrm>
            <a:prstGeom prst="rightBracket">
              <a:avLst/>
            </a:prstGeom>
            <a:ln w="19050">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6400800" y="2362200"/>
            <a:ext cx="2286000" cy="1066800"/>
            <a:chOff x="685801" y="1996401"/>
            <a:chExt cx="2666999" cy="1283732"/>
          </a:xfrm>
        </p:grpSpPr>
        <p:pic>
          <p:nvPicPr>
            <p:cNvPr id="10" name="Picture 2"/>
            <p:cNvPicPr>
              <a:picLocks noChangeAspect="1" noChangeArrowheads="1"/>
            </p:cNvPicPr>
            <p:nvPr/>
          </p:nvPicPr>
          <p:blipFill>
            <a:blip r:embed="rId2" cstate="print"/>
            <a:srcRect/>
            <a:stretch>
              <a:fillRect/>
            </a:stretch>
          </p:blipFill>
          <p:spPr bwMode="auto">
            <a:xfrm>
              <a:off x="685801" y="2209801"/>
              <a:ext cx="2666999" cy="1070332"/>
            </a:xfrm>
            <a:prstGeom prst="rect">
              <a:avLst/>
            </a:prstGeom>
            <a:noFill/>
            <a:ln w="9525">
              <a:noFill/>
              <a:miter lim="800000"/>
              <a:headEnd/>
              <a:tailEnd/>
            </a:ln>
          </p:spPr>
        </p:pic>
        <p:sp>
          <p:nvSpPr>
            <p:cNvPr id="11" name="TextBox 10"/>
            <p:cNvSpPr txBox="1"/>
            <p:nvPr/>
          </p:nvSpPr>
          <p:spPr>
            <a:xfrm>
              <a:off x="863600" y="1996401"/>
              <a:ext cx="2222498" cy="370363"/>
            </a:xfrm>
            <a:prstGeom prst="rect">
              <a:avLst/>
            </a:prstGeom>
            <a:noFill/>
          </p:spPr>
          <p:txBody>
            <a:bodyPr wrap="square" rtlCol="0">
              <a:spAutoFit/>
            </a:bodyPr>
            <a:lstStyle/>
            <a:p>
              <a:pPr algn="ctr"/>
              <a:r>
                <a:rPr lang="en-GB" sz="1400" dirty="0"/>
                <a:t>name50</a:t>
              </a:r>
            </a:p>
          </p:txBody>
        </p:sp>
      </p:grpSp>
      <p:sp>
        <p:nvSpPr>
          <p:cNvPr id="4" name="Title 3"/>
          <p:cNvSpPr>
            <a:spLocks noGrp="1"/>
          </p:cNvSpPr>
          <p:nvPr>
            <p:ph type="title"/>
          </p:nvPr>
        </p:nvSpPr>
        <p:spPr/>
        <p:txBody>
          <a:bodyPr/>
          <a:lstStyle/>
          <a:p>
            <a:r>
              <a:rPr lang="en-GB" dirty="0"/>
              <a:t>Bind example</a:t>
            </a:r>
          </a:p>
        </p:txBody>
      </p:sp>
      <p:sp>
        <p:nvSpPr>
          <p:cNvPr id="5" name="TextBox 4"/>
          <p:cNvSpPr txBox="1"/>
          <p:nvPr/>
        </p:nvSpPr>
        <p:spPr>
          <a:xfrm>
            <a:off x="304800" y="990600"/>
            <a:ext cx="8587680" cy="5755422"/>
          </a:xfrm>
          <a:prstGeom prst="rect">
            <a:avLst/>
          </a:prstGeom>
          <a:noFill/>
        </p:spPr>
        <p:txBody>
          <a:bodyPr wrap="square" rtlCol="0">
            <a:spAutoFit/>
          </a:bodyPr>
          <a:lstStyle/>
          <a:p>
            <a:r>
              <a:rPr lang="en-GB" sz="1600" dirty="0" err="1">
                <a:latin typeface="Consolas" pitchFamily="49" charset="0"/>
                <a:cs typeface="Consolas" pitchFamily="49" charset="0"/>
              </a:rPr>
              <a:t>const</a:t>
            </a:r>
            <a:r>
              <a:rPr lang="en-GB" sz="1600" dirty="0">
                <a:latin typeface="Consolas" pitchFamily="49" charset="0"/>
                <a:cs typeface="Consolas" pitchFamily="49" charset="0"/>
              </a:rPr>
              <a:t> </a:t>
            </a:r>
            <a:r>
              <a:rPr lang="en-GB" sz="1600" dirty="0" err="1">
                <a:latin typeface="Consolas" pitchFamily="49" charset="0"/>
                <a:cs typeface="Consolas" pitchFamily="49" charset="0"/>
              </a:rPr>
              <a:t>nameNotBlank</a:t>
            </a:r>
            <a:r>
              <a:rPr lang="en-GB" sz="1600" dirty="0">
                <a:latin typeface="Consolas" pitchFamily="49" charset="0"/>
                <a:cs typeface="Consolas" pitchFamily="49" charset="0"/>
              </a:rPr>
              <a:t> = input =&gt; {</a:t>
            </a:r>
          </a:p>
          <a:p>
            <a:r>
              <a:rPr lang="en-GB" sz="1600" dirty="0">
                <a:latin typeface="Consolas" pitchFamily="49" charset="0"/>
                <a:cs typeface="Consolas" pitchFamily="49" charset="0"/>
              </a:rPr>
              <a:t>    if (!</a:t>
            </a:r>
            <a:r>
              <a:rPr lang="en-GB" sz="1600" dirty="0" err="1">
                <a:latin typeface="Consolas" pitchFamily="49" charset="0"/>
                <a:cs typeface="Consolas" pitchFamily="49" charset="0"/>
              </a:rPr>
              <a:t>input.name</a:t>
            </a:r>
            <a:r>
              <a:rPr lang="en-GB" sz="1600" dirty="0">
                <a:latin typeface="Consolas" pitchFamily="49" charset="0"/>
                <a:cs typeface="Consolas" pitchFamily="49" charset="0"/>
              </a:rPr>
              <a:t>) {</a:t>
            </a:r>
          </a:p>
          <a:p>
            <a:r>
              <a:rPr lang="en-GB" sz="1600" dirty="0">
                <a:latin typeface="Consolas" pitchFamily="49" charset="0"/>
                <a:cs typeface="Consolas" pitchFamily="49" charset="0"/>
              </a:rPr>
              <a:t>        return </a:t>
            </a:r>
            <a:r>
              <a:rPr lang="en-GB" sz="1600" dirty="0" err="1">
                <a:latin typeface="Consolas" pitchFamily="49" charset="0"/>
                <a:cs typeface="Consolas" pitchFamily="49" charset="0"/>
              </a:rPr>
              <a:t>Result.Failure</a:t>
            </a:r>
            <a:r>
              <a:rPr lang="en-GB" sz="1600" dirty="0">
                <a:latin typeface="Consolas" pitchFamily="49" charset="0"/>
                <a:cs typeface="Consolas" pitchFamily="49" charset="0"/>
              </a:rPr>
              <a:t>('Name must not be blank');</a:t>
            </a:r>
          </a:p>
          <a:p>
            <a:r>
              <a:rPr lang="en-GB" sz="1600" dirty="0">
                <a:latin typeface="Consolas" pitchFamily="49" charset="0"/>
                <a:cs typeface="Consolas" pitchFamily="49" charset="0"/>
              </a:rPr>
              <a:t>    } else {</a:t>
            </a:r>
          </a:p>
          <a:p>
            <a:r>
              <a:rPr lang="en-GB" sz="1600" dirty="0">
                <a:latin typeface="Consolas" pitchFamily="49" charset="0"/>
                <a:cs typeface="Consolas" pitchFamily="49" charset="0"/>
              </a:rPr>
              <a:t>        return </a:t>
            </a:r>
            <a:r>
              <a:rPr lang="en-GB" sz="1600" dirty="0" err="1">
                <a:latin typeface="Consolas" pitchFamily="49" charset="0"/>
                <a:cs typeface="Consolas" pitchFamily="49" charset="0"/>
              </a:rPr>
              <a:t>Result.Success</a:t>
            </a:r>
            <a:r>
              <a:rPr lang="en-GB" sz="1600" dirty="0">
                <a:latin typeface="Consolas" pitchFamily="49" charset="0"/>
                <a:cs typeface="Consolas" pitchFamily="49" charset="0"/>
              </a:rPr>
              <a:t>(input);</a:t>
            </a:r>
          </a:p>
          <a:p>
            <a:r>
              <a:rPr lang="en-GB" sz="1600" dirty="0">
                <a:latin typeface="Consolas" pitchFamily="49" charset="0"/>
                <a:cs typeface="Consolas" pitchFamily="49" charset="0"/>
              </a:rPr>
              <a:t>    }</a:t>
            </a:r>
          </a:p>
          <a:p>
            <a:r>
              <a:rPr lang="en-GB" sz="1600" dirty="0">
                <a:latin typeface="Consolas" pitchFamily="49" charset="0"/>
                <a:cs typeface="Consolas" pitchFamily="49" charset="0"/>
              </a:rPr>
              <a:t>};</a:t>
            </a:r>
          </a:p>
          <a:p>
            <a:endParaRPr lang="en-GB" sz="1600" dirty="0">
              <a:latin typeface="Consolas" pitchFamily="49" charset="0"/>
              <a:cs typeface="Consolas" pitchFamily="49" charset="0"/>
            </a:endParaRPr>
          </a:p>
          <a:p>
            <a:r>
              <a:rPr lang="en-GB" sz="1600" dirty="0" err="1">
                <a:latin typeface="Consolas" pitchFamily="49" charset="0"/>
                <a:cs typeface="Consolas" pitchFamily="49" charset="0"/>
              </a:rPr>
              <a:t>const</a:t>
            </a:r>
            <a:r>
              <a:rPr lang="en-GB" sz="1600" dirty="0">
                <a:latin typeface="Consolas" pitchFamily="49" charset="0"/>
                <a:cs typeface="Consolas" pitchFamily="49" charset="0"/>
              </a:rPr>
              <a:t> name50 = input =&gt; {</a:t>
            </a:r>
          </a:p>
          <a:p>
            <a:r>
              <a:rPr lang="en-GB" sz="1600" dirty="0">
                <a:latin typeface="Consolas" pitchFamily="49" charset="0"/>
                <a:cs typeface="Consolas" pitchFamily="49" charset="0"/>
              </a:rPr>
              <a:t>    if (</a:t>
            </a:r>
            <a:r>
              <a:rPr lang="en-GB" sz="1600" dirty="0" err="1">
                <a:latin typeface="Consolas" pitchFamily="49" charset="0"/>
                <a:cs typeface="Consolas" pitchFamily="49" charset="0"/>
              </a:rPr>
              <a:t>input.name.length</a:t>
            </a:r>
            <a:r>
              <a:rPr lang="en-GB" sz="1600" dirty="0">
                <a:latin typeface="Consolas" pitchFamily="49" charset="0"/>
                <a:cs typeface="Consolas" pitchFamily="49" charset="0"/>
              </a:rPr>
              <a:t> &gt; 50) {</a:t>
            </a:r>
          </a:p>
          <a:p>
            <a:r>
              <a:rPr lang="en-GB" sz="1600" dirty="0">
                <a:latin typeface="Consolas" pitchFamily="49" charset="0"/>
                <a:cs typeface="Consolas" pitchFamily="49" charset="0"/>
              </a:rPr>
              <a:t>        return </a:t>
            </a:r>
            <a:r>
              <a:rPr lang="en-GB" sz="1600" dirty="0" err="1">
                <a:latin typeface="Consolas" pitchFamily="49" charset="0"/>
                <a:cs typeface="Consolas" pitchFamily="49" charset="0"/>
              </a:rPr>
              <a:t>Result.Failure</a:t>
            </a:r>
            <a:r>
              <a:rPr lang="en-GB" sz="1600" dirty="0">
                <a:latin typeface="Consolas" pitchFamily="49" charset="0"/>
                <a:cs typeface="Consolas" pitchFamily="49" charset="0"/>
              </a:rPr>
              <a:t>('Name must not be longer than 50 chars');</a:t>
            </a:r>
          </a:p>
          <a:p>
            <a:r>
              <a:rPr lang="en-GB" sz="1600" dirty="0">
                <a:latin typeface="Consolas" pitchFamily="49" charset="0"/>
                <a:cs typeface="Consolas" pitchFamily="49" charset="0"/>
              </a:rPr>
              <a:t>    } else {</a:t>
            </a:r>
          </a:p>
          <a:p>
            <a:r>
              <a:rPr lang="en-GB" sz="1600" dirty="0">
                <a:latin typeface="Consolas" pitchFamily="49" charset="0"/>
                <a:cs typeface="Consolas" pitchFamily="49" charset="0"/>
              </a:rPr>
              <a:t>        return </a:t>
            </a:r>
            <a:r>
              <a:rPr lang="en-GB" sz="1600" dirty="0" err="1">
                <a:latin typeface="Consolas" pitchFamily="49" charset="0"/>
                <a:cs typeface="Consolas" pitchFamily="49" charset="0"/>
              </a:rPr>
              <a:t>Result.Success</a:t>
            </a:r>
            <a:r>
              <a:rPr lang="en-GB" sz="1600" dirty="0">
                <a:latin typeface="Consolas" pitchFamily="49" charset="0"/>
                <a:cs typeface="Consolas" pitchFamily="49" charset="0"/>
              </a:rPr>
              <a:t>(input);</a:t>
            </a:r>
          </a:p>
          <a:p>
            <a:r>
              <a:rPr lang="en-GB" sz="1600" dirty="0">
                <a:latin typeface="Consolas" pitchFamily="49" charset="0"/>
                <a:cs typeface="Consolas" pitchFamily="49" charset="0"/>
              </a:rPr>
              <a:t>    }</a:t>
            </a:r>
          </a:p>
          <a:p>
            <a:r>
              <a:rPr lang="en-GB" sz="1600" dirty="0">
                <a:latin typeface="Consolas" pitchFamily="49" charset="0"/>
                <a:cs typeface="Consolas" pitchFamily="49" charset="0"/>
              </a:rPr>
              <a:t>};</a:t>
            </a:r>
          </a:p>
          <a:p>
            <a:endParaRPr lang="en-GB" sz="1600" dirty="0">
              <a:latin typeface="Consolas" pitchFamily="49" charset="0"/>
              <a:cs typeface="Consolas" pitchFamily="49" charset="0"/>
            </a:endParaRPr>
          </a:p>
          <a:p>
            <a:r>
              <a:rPr lang="en-GB" sz="1600" dirty="0" err="1">
                <a:latin typeface="Consolas" pitchFamily="49" charset="0"/>
                <a:cs typeface="Consolas" pitchFamily="49" charset="0"/>
              </a:rPr>
              <a:t>const</a:t>
            </a:r>
            <a:r>
              <a:rPr lang="en-GB" sz="1600" dirty="0">
                <a:latin typeface="Consolas" pitchFamily="49" charset="0"/>
                <a:cs typeface="Consolas" pitchFamily="49" charset="0"/>
              </a:rPr>
              <a:t> </a:t>
            </a:r>
            <a:r>
              <a:rPr lang="en-GB" sz="1600" dirty="0" err="1">
                <a:latin typeface="Consolas" pitchFamily="49" charset="0"/>
                <a:cs typeface="Consolas" pitchFamily="49" charset="0"/>
              </a:rPr>
              <a:t>emailNotBlank</a:t>
            </a:r>
            <a:r>
              <a:rPr lang="en-GB" sz="1600" dirty="0">
                <a:latin typeface="Consolas" pitchFamily="49" charset="0"/>
                <a:cs typeface="Consolas" pitchFamily="49" charset="0"/>
              </a:rPr>
              <a:t> = input =&gt; {</a:t>
            </a:r>
          </a:p>
          <a:p>
            <a:r>
              <a:rPr lang="en-GB" sz="1600" dirty="0">
                <a:latin typeface="Consolas" pitchFamily="49" charset="0"/>
                <a:cs typeface="Consolas" pitchFamily="49" charset="0"/>
              </a:rPr>
              <a:t>    if (!</a:t>
            </a:r>
            <a:r>
              <a:rPr lang="en-GB" sz="1600" dirty="0" err="1">
                <a:latin typeface="Consolas" pitchFamily="49" charset="0"/>
                <a:cs typeface="Consolas" pitchFamily="49" charset="0"/>
              </a:rPr>
              <a:t>input.email</a:t>
            </a:r>
            <a:r>
              <a:rPr lang="en-GB" sz="1600" dirty="0">
                <a:latin typeface="Consolas" pitchFamily="49" charset="0"/>
                <a:cs typeface="Consolas" pitchFamily="49" charset="0"/>
              </a:rPr>
              <a:t>) {</a:t>
            </a:r>
          </a:p>
          <a:p>
            <a:r>
              <a:rPr lang="en-GB" sz="1600" dirty="0">
                <a:latin typeface="Consolas" pitchFamily="49" charset="0"/>
                <a:cs typeface="Consolas" pitchFamily="49" charset="0"/>
              </a:rPr>
              <a:t>        return </a:t>
            </a:r>
            <a:r>
              <a:rPr lang="en-GB" sz="1600" dirty="0" err="1">
                <a:latin typeface="Consolas" pitchFamily="49" charset="0"/>
                <a:cs typeface="Consolas" pitchFamily="49" charset="0"/>
              </a:rPr>
              <a:t>Result.Failure</a:t>
            </a:r>
            <a:r>
              <a:rPr lang="en-GB" sz="1600" dirty="0">
                <a:latin typeface="Consolas" pitchFamily="49" charset="0"/>
                <a:cs typeface="Consolas" pitchFamily="49" charset="0"/>
              </a:rPr>
              <a:t>('E-mail must not be blank');</a:t>
            </a:r>
          </a:p>
          <a:p>
            <a:r>
              <a:rPr lang="en-GB" sz="1600" dirty="0">
                <a:latin typeface="Consolas" pitchFamily="49" charset="0"/>
                <a:cs typeface="Consolas" pitchFamily="49" charset="0"/>
              </a:rPr>
              <a:t>    } else {</a:t>
            </a:r>
          </a:p>
          <a:p>
            <a:r>
              <a:rPr lang="en-GB" sz="1600" dirty="0">
                <a:latin typeface="Consolas" pitchFamily="49" charset="0"/>
                <a:cs typeface="Consolas" pitchFamily="49" charset="0"/>
              </a:rPr>
              <a:t>        return </a:t>
            </a:r>
            <a:r>
              <a:rPr lang="en-GB" sz="1600" dirty="0" err="1">
                <a:latin typeface="Consolas" pitchFamily="49" charset="0"/>
                <a:cs typeface="Consolas" pitchFamily="49" charset="0"/>
              </a:rPr>
              <a:t>Result.Success</a:t>
            </a:r>
            <a:r>
              <a:rPr lang="en-GB" sz="1600" dirty="0">
                <a:latin typeface="Consolas" pitchFamily="49" charset="0"/>
                <a:cs typeface="Consolas" pitchFamily="49" charset="0"/>
              </a:rPr>
              <a:t>(input)</a:t>
            </a:r>
          </a:p>
          <a:p>
            <a:r>
              <a:rPr lang="en-GB" sz="1600" dirty="0">
                <a:latin typeface="Consolas" pitchFamily="49" charset="0"/>
                <a:cs typeface="Consolas" pitchFamily="49" charset="0"/>
              </a:rPr>
              <a:t>    }</a:t>
            </a:r>
          </a:p>
          <a:p>
            <a:r>
              <a:rPr lang="en-GB" sz="1600" dirty="0">
                <a:latin typeface="Consolas" pitchFamily="49" charset="0"/>
                <a:cs typeface="Consolas" pitchFamily="49" charset="0"/>
              </a:rPr>
              <a:t>};</a:t>
            </a:r>
          </a:p>
        </p:txBody>
      </p:sp>
      <p:grpSp>
        <p:nvGrpSpPr>
          <p:cNvPr id="6" name="Group 5"/>
          <p:cNvGrpSpPr/>
          <p:nvPr/>
        </p:nvGrpSpPr>
        <p:grpSpPr>
          <a:xfrm>
            <a:off x="6400800" y="838200"/>
            <a:ext cx="2286000" cy="1066800"/>
            <a:chOff x="685801" y="1996401"/>
            <a:chExt cx="2666999" cy="1283732"/>
          </a:xfrm>
        </p:grpSpPr>
        <p:pic>
          <p:nvPicPr>
            <p:cNvPr id="7" name="Picture 2"/>
            <p:cNvPicPr>
              <a:picLocks noChangeAspect="1" noChangeArrowheads="1"/>
            </p:cNvPicPr>
            <p:nvPr/>
          </p:nvPicPr>
          <p:blipFill>
            <a:blip r:embed="rId2" cstate="print"/>
            <a:srcRect/>
            <a:stretch>
              <a:fillRect/>
            </a:stretch>
          </p:blipFill>
          <p:spPr bwMode="auto">
            <a:xfrm>
              <a:off x="685801" y="2209801"/>
              <a:ext cx="2666999" cy="1070332"/>
            </a:xfrm>
            <a:prstGeom prst="rect">
              <a:avLst/>
            </a:prstGeom>
            <a:noFill/>
            <a:ln w="9525">
              <a:noFill/>
              <a:miter lim="800000"/>
              <a:headEnd/>
              <a:tailEnd/>
            </a:ln>
          </p:spPr>
        </p:pic>
        <p:sp>
          <p:nvSpPr>
            <p:cNvPr id="8" name="TextBox 7"/>
            <p:cNvSpPr txBox="1"/>
            <p:nvPr/>
          </p:nvSpPr>
          <p:spPr>
            <a:xfrm>
              <a:off x="863600" y="1996401"/>
              <a:ext cx="2222498" cy="370363"/>
            </a:xfrm>
            <a:prstGeom prst="rect">
              <a:avLst/>
            </a:prstGeom>
            <a:noFill/>
          </p:spPr>
          <p:txBody>
            <a:bodyPr wrap="square" rtlCol="0">
              <a:spAutoFit/>
            </a:bodyPr>
            <a:lstStyle/>
            <a:p>
              <a:pPr algn="ctr"/>
              <a:r>
                <a:rPr lang="en-GB" sz="1400" dirty="0" err="1"/>
                <a:t>nameNotBlank</a:t>
              </a:r>
              <a:endParaRPr lang="en-GB" sz="1400" dirty="0"/>
            </a:p>
          </p:txBody>
        </p:sp>
      </p:grpSp>
      <p:grpSp>
        <p:nvGrpSpPr>
          <p:cNvPr id="12" name="Group 11"/>
          <p:cNvGrpSpPr/>
          <p:nvPr/>
        </p:nvGrpSpPr>
        <p:grpSpPr>
          <a:xfrm>
            <a:off x="6400800" y="4114800"/>
            <a:ext cx="2286000" cy="1066800"/>
            <a:chOff x="685801" y="1996401"/>
            <a:chExt cx="2666999" cy="1283732"/>
          </a:xfrm>
        </p:grpSpPr>
        <p:pic>
          <p:nvPicPr>
            <p:cNvPr id="13" name="Picture 2"/>
            <p:cNvPicPr>
              <a:picLocks noChangeAspect="1" noChangeArrowheads="1"/>
            </p:cNvPicPr>
            <p:nvPr/>
          </p:nvPicPr>
          <p:blipFill>
            <a:blip r:embed="rId2" cstate="print"/>
            <a:srcRect/>
            <a:stretch>
              <a:fillRect/>
            </a:stretch>
          </p:blipFill>
          <p:spPr bwMode="auto">
            <a:xfrm>
              <a:off x="685801" y="2209801"/>
              <a:ext cx="2666999" cy="1070332"/>
            </a:xfrm>
            <a:prstGeom prst="rect">
              <a:avLst/>
            </a:prstGeom>
            <a:noFill/>
            <a:ln w="9525">
              <a:noFill/>
              <a:miter lim="800000"/>
              <a:headEnd/>
              <a:tailEnd/>
            </a:ln>
          </p:spPr>
        </p:pic>
        <p:sp>
          <p:nvSpPr>
            <p:cNvPr id="14" name="TextBox 13"/>
            <p:cNvSpPr txBox="1"/>
            <p:nvPr/>
          </p:nvSpPr>
          <p:spPr>
            <a:xfrm>
              <a:off x="863600" y="1996401"/>
              <a:ext cx="2222498" cy="370363"/>
            </a:xfrm>
            <a:prstGeom prst="rect">
              <a:avLst/>
            </a:prstGeom>
            <a:noFill/>
          </p:spPr>
          <p:txBody>
            <a:bodyPr wrap="square" rtlCol="0">
              <a:spAutoFit/>
            </a:bodyPr>
            <a:lstStyle/>
            <a:p>
              <a:pPr algn="ctr"/>
              <a:r>
                <a:rPr lang="en-GB" sz="1400" dirty="0" err="1"/>
                <a:t>emailNotBlank</a:t>
              </a:r>
              <a:endParaRPr lang="en-GB" sz="1400" dirty="0"/>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Bind example</a:t>
            </a:r>
          </a:p>
        </p:txBody>
      </p:sp>
      <p:sp>
        <p:nvSpPr>
          <p:cNvPr id="5" name="TextBox 4"/>
          <p:cNvSpPr txBox="1"/>
          <p:nvPr/>
        </p:nvSpPr>
        <p:spPr>
          <a:xfrm>
            <a:off x="304800" y="3048000"/>
            <a:ext cx="9144000" cy="1938992"/>
          </a:xfrm>
          <a:prstGeom prst="rect">
            <a:avLst/>
          </a:prstGeom>
          <a:noFill/>
        </p:spPr>
        <p:txBody>
          <a:bodyPr wrap="square" rtlCol="0">
            <a:spAutoFit/>
          </a:bodyPr>
          <a:lstStyle/>
          <a:p>
            <a:endParaRPr lang="en-GB" sz="2000" dirty="0">
              <a:latin typeface="Consolas" pitchFamily="49" charset="0"/>
              <a:cs typeface="Consolas" pitchFamily="49" charset="0"/>
            </a:endParaRPr>
          </a:p>
          <a:p>
            <a:endParaRPr lang="en-GB" sz="2000" dirty="0">
              <a:latin typeface="Consolas" pitchFamily="49" charset="0"/>
              <a:cs typeface="Consolas" pitchFamily="49" charset="0"/>
            </a:endParaRPr>
          </a:p>
          <a:p>
            <a:r>
              <a:rPr lang="en-GB" sz="2000" dirty="0">
                <a:latin typeface="Consolas" pitchFamily="49" charset="0"/>
                <a:cs typeface="Consolas" pitchFamily="49" charset="0"/>
              </a:rPr>
              <a:t>       </a:t>
            </a:r>
            <a:r>
              <a:rPr lang="en-GB" sz="2000" dirty="0" err="1">
                <a:latin typeface="Consolas" pitchFamily="49" charset="0"/>
                <a:cs typeface="Consolas" pitchFamily="49" charset="0"/>
              </a:rPr>
              <a:t>nameNotBlank</a:t>
            </a:r>
            <a:r>
              <a:rPr lang="en-GB" sz="2000" dirty="0">
                <a:latin typeface="Consolas" pitchFamily="49" charset="0"/>
                <a:cs typeface="Consolas" pitchFamily="49" charset="0"/>
              </a:rPr>
              <a:t> (combined with) </a:t>
            </a:r>
          </a:p>
          <a:p>
            <a:r>
              <a:rPr lang="en-GB" sz="2000" dirty="0">
                <a:latin typeface="Consolas" pitchFamily="49" charset="0"/>
                <a:cs typeface="Consolas" pitchFamily="49" charset="0"/>
              </a:rPr>
              <a:t>       name50 (combined with) </a:t>
            </a:r>
          </a:p>
          <a:p>
            <a:r>
              <a:rPr lang="en-GB" sz="2000" dirty="0">
                <a:latin typeface="Consolas" pitchFamily="49" charset="0"/>
                <a:cs typeface="Consolas" pitchFamily="49" charset="0"/>
              </a:rPr>
              <a:t>       </a:t>
            </a:r>
            <a:r>
              <a:rPr lang="en-GB" sz="2000" dirty="0" err="1">
                <a:latin typeface="Consolas" pitchFamily="49" charset="0"/>
                <a:cs typeface="Consolas" pitchFamily="49" charset="0"/>
              </a:rPr>
              <a:t>emailNotBlank</a:t>
            </a:r>
            <a:endParaRPr lang="en-GB" sz="2000" dirty="0">
              <a:latin typeface="Consolas" pitchFamily="49" charset="0"/>
              <a:cs typeface="Consolas" pitchFamily="49" charset="0"/>
            </a:endParaRPr>
          </a:p>
          <a:p>
            <a:endParaRPr lang="en-GB" sz="2000" dirty="0">
              <a:latin typeface="Consolas" pitchFamily="49" charset="0"/>
              <a:cs typeface="Consolas" pitchFamily="49" charset="0"/>
            </a:endParaRPr>
          </a:p>
        </p:txBody>
      </p:sp>
      <p:grpSp>
        <p:nvGrpSpPr>
          <p:cNvPr id="16" name="Group 15"/>
          <p:cNvGrpSpPr/>
          <p:nvPr/>
        </p:nvGrpSpPr>
        <p:grpSpPr>
          <a:xfrm>
            <a:off x="304801" y="990600"/>
            <a:ext cx="2666999" cy="1283732"/>
            <a:chOff x="685801" y="1996401"/>
            <a:chExt cx="2666999" cy="1283732"/>
          </a:xfrm>
        </p:grpSpPr>
        <p:pic>
          <p:nvPicPr>
            <p:cNvPr id="17" name="Picture 2"/>
            <p:cNvPicPr>
              <a:picLocks noChangeAspect="1" noChangeArrowheads="1"/>
            </p:cNvPicPr>
            <p:nvPr/>
          </p:nvPicPr>
          <p:blipFill>
            <a:blip r:embed="rId3" cstate="print"/>
            <a:srcRect/>
            <a:stretch>
              <a:fillRect/>
            </a:stretch>
          </p:blipFill>
          <p:spPr bwMode="auto">
            <a:xfrm>
              <a:off x="685801" y="2209801"/>
              <a:ext cx="2666999" cy="1070332"/>
            </a:xfrm>
            <a:prstGeom prst="rect">
              <a:avLst/>
            </a:prstGeom>
            <a:noFill/>
            <a:ln w="9525">
              <a:noFill/>
              <a:miter lim="800000"/>
              <a:headEnd/>
              <a:tailEnd/>
            </a:ln>
          </p:spPr>
        </p:pic>
        <p:sp>
          <p:nvSpPr>
            <p:cNvPr id="18" name="TextBox 17"/>
            <p:cNvSpPr txBox="1"/>
            <p:nvPr/>
          </p:nvSpPr>
          <p:spPr>
            <a:xfrm>
              <a:off x="838201" y="1996401"/>
              <a:ext cx="2286000" cy="369332"/>
            </a:xfrm>
            <a:prstGeom prst="rect">
              <a:avLst/>
            </a:prstGeom>
            <a:noFill/>
          </p:spPr>
          <p:txBody>
            <a:bodyPr wrap="square" rtlCol="0">
              <a:spAutoFit/>
            </a:bodyPr>
            <a:lstStyle/>
            <a:p>
              <a:pPr algn="ctr"/>
              <a:r>
                <a:rPr lang="en-GB" dirty="0" err="1"/>
                <a:t>nameNotBlank</a:t>
              </a:r>
              <a:endParaRPr lang="en-GB" dirty="0"/>
            </a:p>
          </p:txBody>
        </p:sp>
      </p:grpSp>
      <p:grpSp>
        <p:nvGrpSpPr>
          <p:cNvPr id="19" name="Group 18"/>
          <p:cNvGrpSpPr/>
          <p:nvPr/>
        </p:nvGrpSpPr>
        <p:grpSpPr>
          <a:xfrm>
            <a:off x="3200400" y="990600"/>
            <a:ext cx="2666999" cy="1283732"/>
            <a:chOff x="685801" y="1996401"/>
            <a:chExt cx="2666999" cy="1283732"/>
          </a:xfrm>
        </p:grpSpPr>
        <p:pic>
          <p:nvPicPr>
            <p:cNvPr id="20" name="Picture 2"/>
            <p:cNvPicPr>
              <a:picLocks noChangeAspect="1" noChangeArrowheads="1"/>
            </p:cNvPicPr>
            <p:nvPr/>
          </p:nvPicPr>
          <p:blipFill>
            <a:blip r:embed="rId3" cstate="print"/>
            <a:srcRect/>
            <a:stretch>
              <a:fillRect/>
            </a:stretch>
          </p:blipFill>
          <p:spPr bwMode="auto">
            <a:xfrm>
              <a:off x="685801" y="2209801"/>
              <a:ext cx="2666999" cy="1070332"/>
            </a:xfrm>
            <a:prstGeom prst="rect">
              <a:avLst/>
            </a:prstGeom>
            <a:noFill/>
            <a:ln w="9525">
              <a:noFill/>
              <a:miter lim="800000"/>
              <a:headEnd/>
              <a:tailEnd/>
            </a:ln>
          </p:spPr>
        </p:pic>
        <p:sp>
          <p:nvSpPr>
            <p:cNvPr id="21" name="TextBox 20"/>
            <p:cNvSpPr txBox="1"/>
            <p:nvPr/>
          </p:nvSpPr>
          <p:spPr>
            <a:xfrm>
              <a:off x="838202" y="1996401"/>
              <a:ext cx="2286000" cy="369332"/>
            </a:xfrm>
            <a:prstGeom prst="rect">
              <a:avLst/>
            </a:prstGeom>
            <a:noFill/>
          </p:spPr>
          <p:txBody>
            <a:bodyPr wrap="square" rtlCol="0">
              <a:spAutoFit/>
            </a:bodyPr>
            <a:lstStyle/>
            <a:p>
              <a:pPr algn="ctr"/>
              <a:r>
                <a:rPr lang="en-GB" dirty="0"/>
                <a:t>name50</a:t>
              </a:r>
            </a:p>
          </p:txBody>
        </p:sp>
      </p:grpSp>
      <p:grpSp>
        <p:nvGrpSpPr>
          <p:cNvPr id="22" name="Group 21"/>
          <p:cNvGrpSpPr/>
          <p:nvPr/>
        </p:nvGrpSpPr>
        <p:grpSpPr>
          <a:xfrm>
            <a:off x="6096001" y="990600"/>
            <a:ext cx="2666999" cy="1283732"/>
            <a:chOff x="685801" y="1996401"/>
            <a:chExt cx="2666999" cy="1283732"/>
          </a:xfrm>
        </p:grpSpPr>
        <p:pic>
          <p:nvPicPr>
            <p:cNvPr id="23" name="Picture 2"/>
            <p:cNvPicPr>
              <a:picLocks noChangeAspect="1" noChangeArrowheads="1"/>
            </p:cNvPicPr>
            <p:nvPr/>
          </p:nvPicPr>
          <p:blipFill>
            <a:blip r:embed="rId3" cstate="print"/>
            <a:srcRect/>
            <a:stretch>
              <a:fillRect/>
            </a:stretch>
          </p:blipFill>
          <p:spPr bwMode="auto">
            <a:xfrm>
              <a:off x="685801" y="2209801"/>
              <a:ext cx="2666999" cy="1070332"/>
            </a:xfrm>
            <a:prstGeom prst="rect">
              <a:avLst/>
            </a:prstGeom>
            <a:noFill/>
            <a:ln w="9525">
              <a:noFill/>
              <a:miter lim="800000"/>
              <a:headEnd/>
              <a:tailEnd/>
            </a:ln>
          </p:spPr>
        </p:pic>
        <p:sp>
          <p:nvSpPr>
            <p:cNvPr id="24" name="TextBox 23"/>
            <p:cNvSpPr txBox="1"/>
            <p:nvPr/>
          </p:nvSpPr>
          <p:spPr>
            <a:xfrm>
              <a:off x="838201" y="1996401"/>
              <a:ext cx="2286000" cy="369332"/>
            </a:xfrm>
            <a:prstGeom prst="rect">
              <a:avLst/>
            </a:prstGeom>
            <a:noFill/>
          </p:spPr>
          <p:txBody>
            <a:bodyPr wrap="square" rtlCol="0">
              <a:spAutoFit/>
            </a:bodyPr>
            <a:lstStyle/>
            <a:p>
              <a:pPr algn="ctr"/>
              <a:r>
                <a:rPr lang="en-GB" dirty="0" err="1"/>
                <a:t>emailNotBlank</a:t>
              </a:r>
              <a:endParaRPr lang="en-GB" dirty="0"/>
            </a:p>
          </p:txBody>
        </p:sp>
      </p:gr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Bind example</a:t>
            </a:r>
          </a:p>
        </p:txBody>
      </p:sp>
      <p:sp>
        <p:nvSpPr>
          <p:cNvPr id="5" name="TextBox 4"/>
          <p:cNvSpPr txBox="1"/>
          <p:nvPr/>
        </p:nvSpPr>
        <p:spPr>
          <a:xfrm>
            <a:off x="838200" y="3068588"/>
            <a:ext cx="8686800" cy="1015663"/>
          </a:xfrm>
          <a:prstGeom prst="rect">
            <a:avLst/>
          </a:prstGeom>
          <a:noFill/>
        </p:spPr>
        <p:txBody>
          <a:bodyPr wrap="square" rtlCol="0">
            <a:spAutoFit/>
          </a:bodyPr>
          <a:lstStyle/>
          <a:p>
            <a:r>
              <a:rPr lang="en-GB" sz="2000" dirty="0">
                <a:latin typeface="Consolas" pitchFamily="49" charset="0"/>
                <a:cs typeface="Consolas" pitchFamily="49" charset="0"/>
              </a:rPr>
              <a:t>bind(</a:t>
            </a:r>
            <a:r>
              <a:rPr lang="en-GB" sz="2000" dirty="0" err="1">
                <a:latin typeface="Consolas" pitchFamily="49" charset="0"/>
                <a:cs typeface="Consolas" pitchFamily="49" charset="0"/>
              </a:rPr>
              <a:t>nameNotBlank</a:t>
            </a:r>
            <a:r>
              <a:rPr lang="en-GB" sz="2000" dirty="0">
                <a:latin typeface="Consolas" pitchFamily="49" charset="0"/>
                <a:cs typeface="Consolas" pitchFamily="49" charset="0"/>
              </a:rPr>
              <a:t>);</a:t>
            </a:r>
          </a:p>
          <a:p>
            <a:r>
              <a:rPr lang="en-GB" sz="2000" dirty="0">
                <a:latin typeface="Consolas" pitchFamily="49" charset="0"/>
                <a:cs typeface="Consolas" pitchFamily="49" charset="0"/>
              </a:rPr>
              <a:t>bind(name50);</a:t>
            </a:r>
          </a:p>
          <a:p>
            <a:r>
              <a:rPr lang="en-GB" sz="2000" dirty="0">
                <a:latin typeface="Consolas" pitchFamily="49" charset="0"/>
                <a:cs typeface="Consolas" pitchFamily="49" charset="0"/>
              </a:rPr>
              <a:t>bind(</a:t>
            </a:r>
            <a:r>
              <a:rPr lang="en-GB" sz="2000" dirty="0" err="1">
                <a:latin typeface="Consolas" pitchFamily="49" charset="0"/>
                <a:cs typeface="Consolas" pitchFamily="49" charset="0"/>
              </a:rPr>
              <a:t>emailNotBlank</a:t>
            </a:r>
            <a:r>
              <a:rPr lang="en-GB" sz="2000" dirty="0">
                <a:latin typeface="Consolas" pitchFamily="49" charset="0"/>
                <a:cs typeface="Consolas" pitchFamily="49" charset="0"/>
              </a:rPr>
              <a:t>);</a:t>
            </a:r>
          </a:p>
        </p:txBody>
      </p:sp>
      <p:grpSp>
        <p:nvGrpSpPr>
          <p:cNvPr id="2" name="Group 6"/>
          <p:cNvGrpSpPr/>
          <p:nvPr/>
        </p:nvGrpSpPr>
        <p:grpSpPr>
          <a:xfrm>
            <a:off x="1219203" y="3907319"/>
            <a:ext cx="6088691" cy="646331"/>
            <a:chOff x="1143003" y="4170958"/>
            <a:chExt cx="6088691" cy="646331"/>
          </a:xfrm>
        </p:grpSpPr>
        <p:sp>
          <p:nvSpPr>
            <p:cNvPr id="8" name="TextBox 7"/>
            <p:cNvSpPr txBox="1"/>
            <p:nvPr/>
          </p:nvSpPr>
          <p:spPr>
            <a:xfrm rot="60000">
              <a:off x="4806055" y="4170958"/>
              <a:ext cx="2425639" cy="646331"/>
            </a:xfrm>
            <a:prstGeom prst="rect">
              <a:avLst/>
            </a:prstGeom>
            <a:noFill/>
          </p:spPr>
          <p:txBody>
            <a:bodyPr wrap="square" rtlCol="0">
              <a:spAutoFit/>
            </a:bodyPr>
            <a:lstStyle/>
            <a:p>
              <a:r>
                <a:rPr lang="en-GB" dirty="0">
                  <a:solidFill>
                    <a:srgbClr val="C00000"/>
                  </a:solidFill>
                  <a:latin typeface="Conformity" pitchFamily="2" charset="0"/>
                  <a:cs typeface="Consolas" pitchFamily="49" charset="0"/>
                </a:rPr>
                <a:t>use "bind" to convert to 2-track</a:t>
              </a:r>
              <a:endParaRPr lang="en-GB" dirty="0">
                <a:solidFill>
                  <a:srgbClr val="C00000"/>
                </a:solidFill>
                <a:latin typeface="Conformity" pitchFamily="2" charset="0"/>
              </a:endParaRPr>
            </a:p>
          </p:txBody>
        </p:sp>
        <p:sp>
          <p:nvSpPr>
            <p:cNvPr id="9" name="Freeform 8"/>
            <p:cNvSpPr/>
            <p:nvPr/>
          </p:nvSpPr>
          <p:spPr>
            <a:xfrm rot="16200000" flipH="1">
              <a:off x="2865052" y="2519090"/>
              <a:ext cx="213501" cy="3657600"/>
            </a:xfrm>
            <a:custGeom>
              <a:avLst/>
              <a:gdLst>
                <a:gd name="connsiteX0" fmla="*/ 1047750 w 1047750"/>
                <a:gd name="connsiteY0" fmla="*/ 441325 h 441325"/>
                <a:gd name="connsiteX1" fmla="*/ 733425 w 1047750"/>
                <a:gd name="connsiteY1" fmla="*/ 60325 h 441325"/>
                <a:gd name="connsiteX2" fmla="*/ 0 w 1047750"/>
                <a:gd name="connsiteY2" fmla="*/ 79375 h 441325"/>
                <a:gd name="connsiteX0" fmla="*/ 524968 w 524968"/>
                <a:gd name="connsiteY0" fmla="*/ 461483 h 461483"/>
                <a:gd name="connsiteX1" fmla="*/ 210643 w 524968"/>
                <a:gd name="connsiteY1" fmla="*/ 80483 h 461483"/>
                <a:gd name="connsiteX2" fmla="*/ 0 w 524968"/>
                <a:gd name="connsiteY2" fmla="*/ 39688 h 461483"/>
                <a:gd name="connsiteX0" fmla="*/ 524968 w 524968"/>
                <a:gd name="connsiteY0" fmla="*/ 451299 h 451299"/>
                <a:gd name="connsiteX1" fmla="*/ 210643 w 524968"/>
                <a:gd name="connsiteY1" fmla="*/ 70299 h 451299"/>
                <a:gd name="connsiteX2" fmla="*/ 0 w 524968"/>
                <a:gd name="connsiteY2" fmla="*/ 29504 h 451299"/>
                <a:gd name="connsiteX0" fmla="*/ 524968 w 524968"/>
                <a:gd name="connsiteY0" fmla="*/ 421795 h 421795"/>
                <a:gd name="connsiteX1" fmla="*/ 0 w 524968"/>
                <a:gd name="connsiteY1" fmla="*/ 0 h 421795"/>
                <a:gd name="connsiteX0" fmla="*/ 524968 w 665867"/>
                <a:gd name="connsiteY0" fmla="*/ 421795 h 421795"/>
                <a:gd name="connsiteX1" fmla="*/ 0 w 665867"/>
                <a:gd name="connsiteY1" fmla="*/ 0 h 421795"/>
                <a:gd name="connsiteX0" fmla="*/ 209986 w 665868"/>
                <a:gd name="connsiteY0" fmla="*/ 416641 h 416641"/>
                <a:gd name="connsiteX1" fmla="*/ 0 w 665868"/>
                <a:gd name="connsiteY1" fmla="*/ 0 h 416641"/>
              </a:gdLst>
              <a:ahLst/>
              <a:cxnLst>
                <a:cxn ang="0">
                  <a:pos x="connsiteX0" y="connsiteY0"/>
                </a:cxn>
                <a:cxn ang="0">
                  <a:pos x="connsiteX1" y="connsiteY1"/>
                </a:cxn>
              </a:cxnLst>
              <a:rect l="l" t="t" r="r" b="b"/>
              <a:pathLst>
                <a:path w="665868" h="416641">
                  <a:moveTo>
                    <a:pt x="209986" y="416641"/>
                  </a:moveTo>
                  <a:cubicBezTo>
                    <a:pt x="34997" y="276043"/>
                    <a:pt x="665868" y="20459"/>
                    <a:pt x="0" y="0"/>
                  </a:cubicBezTo>
                </a:path>
              </a:pathLst>
            </a:custGeom>
            <a:ln w="1905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grpSp>
        <p:nvGrpSpPr>
          <p:cNvPr id="22" name="Group 31"/>
          <p:cNvGrpSpPr/>
          <p:nvPr/>
        </p:nvGrpSpPr>
        <p:grpSpPr>
          <a:xfrm>
            <a:off x="457200" y="1002268"/>
            <a:ext cx="2209800" cy="1131332"/>
            <a:chOff x="3276600" y="3921590"/>
            <a:chExt cx="2209800" cy="1131332"/>
          </a:xfrm>
        </p:grpSpPr>
        <p:pic>
          <p:nvPicPr>
            <p:cNvPr id="25" name="Picture 1"/>
            <p:cNvPicPr>
              <a:picLocks noChangeAspect="1" noChangeArrowheads="1"/>
            </p:cNvPicPr>
            <p:nvPr/>
          </p:nvPicPr>
          <p:blipFill>
            <a:blip r:embed="rId3" cstate="print"/>
            <a:srcRect/>
            <a:stretch>
              <a:fillRect/>
            </a:stretch>
          </p:blipFill>
          <p:spPr bwMode="auto">
            <a:xfrm>
              <a:off x="3276600" y="4114800"/>
              <a:ext cx="2209800" cy="938122"/>
            </a:xfrm>
            <a:prstGeom prst="rect">
              <a:avLst/>
            </a:prstGeom>
            <a:noFill/>
            <a:ln w="9525">
              <a:noFill/>
              <a:miter lim="800000"/>
              <a:headEnd/>
              <a:tailEnd/>
            </a:ln>
          </p:spPr>
        </p:pic>
        <p:sp>
          <p:nvSpPr>
            <p:cNvPr id="26" name="TextBox 25"/>
            <p:cNvSpPr txBox="1"/>
            <p:nvPr/>
          </p:nvSpPr>
          <p:spPr>
            <a:xfrm>
              <a:off x="3276600" y="3921590"/>
              <a:ext cx="2209800" cy="369332"/>
            </a:xfrm>
            <a:prstGeom prst="rect">
              <a:avLst/>
            </a:prstGeom>
            <a:noFill/>
          </p:spPr>
          <p:txBody>
            <a:bodyPr wrap="square" rtlCol="0">
              <a:spAutoFit/>
            </a:bodyPr>
            <a:lstStyle/>
            <a:p>
              <a:pPr algn="ctr"/>
              <a:r>
                <a:rPr lang="en-GB" dirty="0" err="1"/>
                <a:t>nameNotBlank</a:t>
              </a:r>
              <a:endParaRPr lang="en-GB" dirty="0"/>
            </a:p>
          </p:txBody>
        </p:sp>
      </p:grpSp>
      <p:grpSp>
        <p:nvGrpSpPr>
          <p:cNvPr id="27" name="Group 31"/>
          <p:cNvGrpSpPr/>
          <p:nvPr/>
        </p:nvGrpSpPr>
        <p:grpSpPr>
          <a:xfrm>
            <a:off x="3352800" y="1002268"/>
            <a:ext cx="2209800" cy="1131332"/>
            <a:chOff x="3276600" y="3921590"/>
            <a:chExt cx="2209800" cy="1131332"/>
          </a:xfrm>
        </p:grpSpPr>
        <p:pic>
          <p:nvPicPr>
            <p:cNvPr id="28" name="Picture 1"/>
            <p:cNvPicPr>
              <a:picLocks noChangeAspect="1" noChangeArrowheads="1"/>
            </p:cNvPicPr>
            <p:nvPr/>
          </p:nvPicPr>
          <p:blipFill>
            <a:blip r:embed="rId3" cstate="print"/>
            <a:srcRect/>
            <a:stretch>
              <a:fillRect/>
            </a:stretch>
          </p:blipFill>
          <p:spPr bwMode="auto">
            <a:xfrm>
              <a:off x="3276600" y="4114800"/>
              <a:ext cx="2209800" cy="938122"/>
            </a:xfrm>
            <a:prstGeom prst="rect">
              <a:avLst/>
            </a:prstGeom>
            <a:noFill/>
            <a:ln w="9525">
              <a:noFill/>
              <a:miter lim="800000"/>
              <a:headEnd/>
              <a:tailEnd/>
            </a:ln>
          </p:spPr>
        </p:pic>
        <p:sp>
          <p:nvSpPr>
            <p:cNvPr id="29" name="TextBox 28"/>
            <p:cNvSpPr txBox="1"/>
            <p:nvPr/>
          </p:nvSpPr>
          <p:spPr>
            <a:xfrm>
              <a:off x="3276600" y="3921590"/>
              <a:ext cx="2209800" cy="369332"/>
            </a:xfrm>
            <a:prstGeom prst="rect">
              <a:avLst/>
            </a:prstGeom>
            <a:noFill/>
          </p:spPr>
          <p:txBody>
            <a:bodyPr wrap="square" rtlCol="0">
              <a:spAutoFit/>
            </a:bodyPr>
            <a:lstStyle/>
            <a:p>
              <a:pPr algn="ctr"/>
              <a:r>
                <a:rPr lang="en-GB" dirty="0"/>
                <a:t>name50</a:t>
              </a:r>
            </a:p>
          </p:txBody>
        </p:sp>
      </p:grpSp>
      <p:grpSp>
        <p:nvGrpSpPr>
          <p:cNvPr id="30" name="Group 31"/>
          <p:cNvGrpSpPr/>
          <p:nvPr/>
        </p:nvGrpSpPr>
        <p:grpSpPr>
          <a:xfrm>
            <a:off x="6248400" y="1002268"/>
            <a:ext cx="2209800" cy="1131332"/>
            <a:chOff x="3276600" y="3921590"/>
            <a:chExt cx="2209800" cy="1131332"/>
          </a:xfrm>
        </p:grpSpPr>
        <p:pic>
          <p:nvPicPr>
            <p:cNvPr id="31" name="Picture 1"/>
            <p:cNvPicPr>
              <a:picLocks noChangeAspect="1" noChangeArrowheads="1"/>
            </p:cNvPicPr>
            <p:nvPr/>
          </p:nvPicPr>
          <p:blipFill>
            <a:blip r:embed="rId3" cstate="print"/>
            <a:srcRect/>
            <a:stretch>
              <a:fillRect/>
            </a:stretch>
          </p:blipFill>
          <p:spPr bwMode="auto">
            <a:xfrm>
              <a:off x="3276600" y="4114800"/>
              <a:ext cx="2209800" cy="938122"/>
            </a:xfrm>
            <a:prstGeom prst="rect">
              <a:avLst/>
            </a:prstGeom>
            <a:noFill/>
            <a:ln w="9525">
              <a:noFill/>
              <a:miter lim="800000"/>
              <a:headEnd/>
              <a:tailEnd/>
            </a:ln>
          </p:spPr>
        </p:pic>
        <p:sp>
          <p:nvSpPr>
            <p:cNvPr id="32" name="TextBox 31"/>
            <p:cNvSpPr txBox="1"/>
            <p:nvPr/>
          </p:nvSpPr>
          <p:spPr>
            <a:xfrm>
              <a:off x="3276600" y="3921590"/>
              <a:ext cx="2209800" cy="369332"/>
            </a:xfrm>
            <a:prstGeom prst="rect">
              <a:avLst/>
            </a:prstGeom>
            <a:noFill/>
          </p:spPr>
          <p:txBody>
            <a:bodyPr wrap="square" rtlCol="0">
              <a:spAutoFit/>
            </a:bodyPr>
            <a:lstStyle/>
            <a:p>
              <a:pPr algn="ctr"/>
              <a:r>
                <a:rPr lang="en-GB" dirty="0" err="1"/>
                <a:t>emailNotBlank</a:t>
              </a:r>
              <a:endParaRPr lang="en-GB" dirty="0"/>
            </a:p>
          </p:txBody>
        </p:sp>
      </p:grpSp>
    </p:spTree>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Bind example</a:t>
            </a:r>
          </a:p>
        </p:txBody>
      </p:sp>
      <p:sp>
        <p:nvSpPr>
          <p:cNvPr id="5" name="TextBox 4"/>
          <p:cNvSpPr txBox="1"/>
          <p:nvPr/>
        </p:nvSpPr>
        <p:spPr>
          <a:xfrm>
            <a:off x="2030512" y="3048000"/>
            <a:ext cx="5513288" cy="2554545"/>
          </a:xfrm>
          <a:prstGeom prst="rect">
            <a:avLst/>
          </a:prstGeom>
          <a:noFill/>
        </p:spPr>
        <p:txBody>
          <a:bodyPr wrap="square" rtlCol="0">
            <a:spAutoFit/>
          </a:bodyPr>
          <a:lstStyle/>
          <a:p>
            <a:r>
              <a:rPr lang="en-GB" sz="2000" dirty="0" err="1">
                <a:latin typeface="Consolas" pitchFamily="49" charset="0"/>
                <a:cs typeface="Consolas" pitchFamily="49" charset="0"/>
              </a:rPr>
              <a:t>const</a:t>
            </a:r>
            <a:r>
              <a:rPr lang="en-GB" sz="2000" dirty="0">
                <a:latin typeface="Consolas" pitchFamily="49" charset="0"/>
                <a:cs typeface="Consolas" pitchFamily="49" charset="0"/>
              </a:rPr>
              <a:t> R = require('</a:t>
            </a:r>
            <a:r>
              <a:rPr lang="en-GB" sz="2000" dirty="0" err="1">
                <a:latin typeface="Consolas" pitchFamily="49" charset="0"/>
                <a:cs typeface="Consolas" pitchFamily="49" charset="0"/>
              </a:rPr>
              <a:t>ramda</a:t>
            </a:r>
            <a:r>
              <a:rPr lang="en-GB" sz="2000" dirty="0">
                <a:latin typeface="Consolas" pitchFamily="49" charset="0"/>
                <a:cs typeface="Consolas" pitchFamily="49" charset="0"/>
              </a:rPr>
              <a:t>');</a:t>
            </a:r>
          </a:p>
          <a:p>
            <a:endParaRPr lang="en-GB" sz="2000" dirty="0">
              <a:latin typeface="Consolas" pitchFamily="49" charset="0"/>
              <a:cs typeface="Consolas" pitchFamily="49" charset="0"/>
            </a:endParaRPr>
          </a:p>
          <a:p>
            <a:r>
              <a:rPr lang="en-GB" sz="2000" dirty="0" err="1">
                <a:latin typeface="Consolas" pitchFamily="49" charset="0"/>
                <a:cs typeface="Consolas" pitchFamily="49" charset="0"/>
              </a:rPr>
              <a:t>R.pipe</a:t>
            </a:r>
            <a:r>
              <a:rPr lang="en-GB" sz="2000" dirty="0">
                <a:latin typeface="Consolas" pitchFamily="49" charset="0"/>
                <a:cs typeface="Consolas" pitchFamily="49" charset="0"/>
              </a:rPr>
              <a:t>(</a:t>
            </a:r>
          </a:p>
          <a:p>
            <a:r>
              <a:rPr lang="en-GB" sz="2000" dirty="0">
                <a:latin typeface="Consolas" pitchFamily="49" charset="0"/>
                <a:cs typeface="Consolas" pitchFamily="49" charset="0"/>
              </a:rPr>
              <a:t>    bind(</a:t>
            </a:r>
            <a:r>
              <a:rPr lang="en-GB" sz="2000" dirty="0" err="1">
                <a:latin typeface="Consolas" pitchFamily="49" charset="0"/>
                <a:cs typeface="Consolas" pitchFamily="49" charset="0"/>
              </a:rPr>
              <a:t>nameNotBlank</a:t>
            </a:r>
            <a:r>
              <a:rPr lang="en-GB" sz="2000" dirty="0">
                <a:latin typeface="Consolas" pitchFamily="49" charset="0"/>
                <a:cs typeface="Consolas" pitchFamily="49" charset="0"/>
              </a:rPr>
              <a:t>),</a:t>
            </a:r>
          </a:p>
          <a:p>
            <a:r>
              <a:rPr lang="en-GB" sz="2000" dirty="0">
                <a:latin typeface="Consolas" pitchFamily="49" charset="0"/>
                <a:cs typeface="Consolas" pitchFamily="49" charset="0"/>
              </a:rPr>
              <a:t>    bind(name50),</a:t>
            </a:r>
          </a:p>
          <a:p>
            <a:r>
              <a:rPr lang="en-GB" sz="2000" dirty="0">
                <a:latin typeface="Consolas" pitchFamily="49" charset="0"/>
                <a:cs typeface="Consolas" pitchFamily="49" charset="0"/>
              </a:rPr>
              <a:t>    bind(</a:t>
            </a:r>
            <a:r>
              <a:rPr lang="en-GB" sz="2000" dirty="0" err="1">
                <a:latin typeface="Consolas" pitchFamily="49" charset="0"/>
                <a:cs typeface="Consolas" pitchFamily="49" charset="0"/>
              </a:rPr>
              <a:t>emailNotBlank</a:t>
            </a:r>
            <a:r>
              <a:rPr lang="en-GB" sz="2000" dirty="0">
                <a:latin typeface="Consolas" pitchFamily="49" charset="0"/>
                <a:cs typeface="Consolas" pitchFamily="49" charset="0"/>
              </a:rPr>
              <a:t>)</a:t>
            </a:r>
          </a:p>
          <a:p>
            <a:r>
              <a:rPr lang="en-GB" sz="2000" dirty="0">
                <a:latin typeface="Consolas" pitchFamily="49" charset="0"/>
                <a:cs typeface="Consolas" pitchFamily="49" charset="0"/>
              </a:rPr>
              <a:t>);</a:t>
            </a:r>
          </a:p>
          <a:p>
            <a:endParaRPr lang="en-GB" sz="2000" dirty="0">
              <a:latin typeface="Consolas" pitchFamily="49" charset="0"/>
              <a:cs typeface="Consolas" pitchFamily="49" charset="0"/>
            </a:endParaRPr>
          </a:p>
        </p:txBody>
      </p:sp>
      <p:grpSp>
        <p:nvGrpSpPr>
          <p:cNvPr id="3" name="Group 9"/>
          <p:cNvGrpSpPr/>
          <p:nvPr/>
        </p:nvGrpSpPr>
        <p:grpSpPr>
          <a:xfrm>
            <a:off x="97971" y="3652924"/>
            <a:ext cx="2620260" cy="1887628"/>
            <a:chOff x="4353753" y="3834570"/>
            <a:chExt cx="2425639" cy="1602412"/>
          </a:xfrm>
        </p:grpSpPr>
        <p:sp>
          <p:nvSpPr>
            <p:cNvPr id="11" name="TextBox 10"/>
            <p:cNvSpPr txBox="1"/>
            <p:nvPr/>
          </p:nvSpPr>
          <p:spPr>
            <a:xfrm>
              <a:off x="4353753" y="5067650"/>
              <a:ext cx="2425639" cy="369332"/>
            </a:xfrm>
            <a:prstGeom prst="rect">
              <a:avLst/>
            </a:prstGeom>
            <a:noFill/>
          </p:spPr>
          <p:txBody>
            <a:bodyPr wrap="square" rtlCol="0">
              <a:spAutoFit/>
            </a:bodyPr>
            <a:lstStyle/>
            <a:p>
              <a:r>
                <a:rPr lang="en-GB" dirty="0">
                  <a:solidFill>
                    <a:srgbClr val="C00000"/>
                  </a:solidFill>
                  <a:latin typeface="Conformity" pitchFamily="2" charset="0"/>
                  <a:cs typeface="Consolas" pitchFamily="49" charset="0"/>
                </a:rPr>
                <a:t>compose together</a:t>
              </a:r>
              <a:endParaRPr lang="en-GB" dirty="0">
                <a:solidFill>
                  <a:srgbClr val="C00000"/>
                </a:solidFill>
                <a:latin typeface="Conformity" pitchFamily="2" charset="0"/>
              </a:endParaRPr>
            </a:p>
          </p:txBody>
        </p:sp>
        <p:sp>
          <p:nvSpPr>
            <p:cNvPr id="12" name="Freeform 11"/>
            <p:cNvSpPr/>
            <p:nvPr/>
          </p:nvSpPr>
          <p:spPr>
            <a:xfrm rot="1633188" flipH="1">
              <a:off x="5285122" y="3834570"/>
              <a:ext cx="577223" cy="1191879"/>
            </a:xfrm>
            <a:custGeom>
              <a:avLst/>
              <a:gdLst>
                <a:gd name="connsiteX0" fmla="*/ 1047750 w 1047750"/>
                <a:gd name="connsiteY0" fmla="*/ 441325 h 441325"/>
                <a:gd name="connsiteX1" fmla="*/ 733425 w 1047750"/>
                <a:gd name="connsiteY1" fmla="*/ 60325 h 441325"/>
                <a:gd name="connsiteX2" fmla="*/ 0 w 1047750"/>
                <a:gd name="connsiteY2" fmla="*/ 79375 h 441325"/>
                <a:gd name="connsiteX0" fmla="*/ 524968 w 524968"/>
                <a:gd name="connsiteY0" fmla="*/ 461483 h 461483"/>
                <a:gd name="connsiteX1" fmla="*/ 210643 w 524968"/>
                <a:gd name="connsiteY1" fmla="*/ 80483 h 461483"/>
                <a:gd name="connsiteX2" fmla="*/ 0 w 524968"/>
                <a:gd name="connsiteY2" fmla="*/ 39688 h 461483"/>
                <a:gd name="connsiteX0" fmla="*/ 524968 w 524968"/>
                <a:gd name="connsiteY0" fmla="*/ 451299 h 451299"/>
                <a:gd name="connsiteX1" fmla="*/ 210643 w 524968"/>
                <a:gd name="connsiteY1" fmla="*/ 70299 h 451299"/>
                <a:gd name="connsiteX2" fmla="*/ 0 w 524968"/>
                <a:gd name="connsiteY2" fmla="*/ 29504 h 451299"/>
                <a:gd name="connsiteX0" fmla="*/ 524968 w 524968"/>
                <a:gd name="connsiteY0" fmla="*/ 421795 h 421795"/>
                <a:gd name="connsiteX1" fmla="*/ 0 w 524968"/>
                <a:gd name="connsiteY1" fmla="*/ 0 h 421795"/>
                <a:gd name="connsiteX0" fmla="*/ 524968 w 665867"/>
                <a:gd name="connsiteY0" fmla="*/ 421795 h 421795"/>
                <a:gd name="connsiteX1" fmla="*/ 0 w 665867"/>
                <a:gd name="connsiteY1" fmla="*/ 0 h 421795"/>
                <a:gd name="connsiteX0" fmla="*/ 209986 w 665868"/>
                <a:gd name="connsiteY0" fmla="*/ 416641 h 416641"/>
                <a:gd name="connsiteX1" fmla="*/ 0 w 665868"/>
                <a:gd name="connsiteY1" fmla="*/ 0 h 416641"/>
              </a:gdLst>
              <a:ahLst/>
              <a:cxnLst>
                <a:cxn ang="0">
                  <a:pos x="connsiteX0" y="connsiteY0"/>
                </a:cxn>
                <a:cxn ang="0">
                  <a:pos x="connsiteX1" y="connsiteY1"/>
                </a:cxn>
              </a:cxnLst>
              <a:rect l="l" t="t" r="r" b="b"/>
              <a:pathLst>
                <a:path w="665868" h="416641">
                  <a:moveTo>
                    <a:pt x="209986" y="416641"/>
                  </a:moveTo>
                  <a:cubicBezTo>
                    <a:pt x="34997" y="276043"/>
                    <a:pt x="665868" y="20459"/>
                    <a:pt x="0" y="0"/>
                  </a:cubicBezTo>
                </a:path>
              </a:pathLst>
            </a:custGeom>
            <a:ln w="1905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dirty="0"/>
            </a:p>
          </p:txBody>
        </p:sp>
      </p:grpSp>
      <p:pic>
        <p:nvPicPr>
          <p:cNvPr id="22" name="Picture 1"/>
          <p:cNvPicPr>
            <a:picLocks noChangeAspect="1" noChangeArrowheads="1"/>
          </p:cNvPicPr>
          <p:nvPr/>
        </p:nvPicPr>
        <p:blipFill>
          <a:blip r:embed="rId3" cstate="print"/>
          <a:srcRect/>
          <a:stretch>
            <a:fillRect/>
          </a:stretch>
        </p:blipFill>
        <p:spPr bwMode="auto">
          <a:xfrm>
            <a:off x="595313" y="1143000"/>
            <a:ext cx="7953375" cy="1371600"/>
          </a:xfrm>
          <a:prstGeom prst="rect">
            <a:avLst/>
          </a:prstGeom>
          <a:noFill/>
          <a:ln w="9525">
            <a:noFill/>
            <a:miter lim="800000"/>
            <a:headEnd/>
            <a:tailEnd/>
          </a:ln>
        </p:spPr>
      </p:pic>
      <p:sp>
        <p:nvSpPr>
          <p:cNvPr id="30" name="TextBox 29"/>
          <p:cNvSpPr txBox="1"/>
          <p:nvPr/>
        </p:nvSpPr>
        <p:spPr>
          <a:xfrm>
            <a:off x="1143000" y="990600"/>
            <a:ext cx="2209800" cy="369332"/>
          </a:xfrm>
          <a:prstGeom prst="rect">
            <a:avLst/>
          </a:prstGeom>
          <a:noFill/>
        </p:spPr>
        <p:txBody>
          <a:bodyPr wrap="square" rtlCol="0">
            <a:spAutoFit/>
          </a:bodyPr>
          <a:lstStyle/>
          <a:p>
            <a:pPr algn="ctr"/>
            <a:r>
              <a:rPr lang="en-GB" dirty="0" err="1"/>
              <a:t>nameNotBlank</a:t>
            </a:r>
            <a:endParaRPr lang="en-GB" dirty="0"/>
          </a:p>
        </p:txBody>
      </p:sp>
      <p:sp>
        <p:nvSpPr>
          <p:cNvPr id="33" name="TextBox 32"/>
          <p:cNvSpPr txBox="1"/>
          <p:nvPr/>
        </p:nvSpPr>
        <p:spPr>
          <a:xfrm>
            <a:off x="3429000" y="990600"/>
            <a:ext cx="2209800" cy="369332"/>
          </a:xfrm>
          <a:prstGeom prst="rect">
            <a:avLst/>
          </a:prstGeom>
          <a:noFill/>
        </p:spPr>
        <p:txBody>
          <a:bodyPr wrap="square" rtlCol="0">
            <a:spAutoFit/>
          </a:bodyPr>
          <a:lstStyle/>
          <a:p>
            <a:pPr algn="ctr"/>
            <a:r>
              <a:rPr lang="en-GB" dirty="0"/>
              <a:t>name50</a:t>
            </a:r>
          </a:p>
        </p:txBody>
      </p:sp>
      <p:sp>
        <p:nvSpPr>
          <p:cNvPr id="34" name="TextBox 33"/>
          <p:cNvSpPr txBox="1"/>
          <p:nvPr/>
        </p:nvSpPr>
        <p:spPr>
          <a:xfrm>
            <a:off x="6019800" y="990600"/>
            <a:ext cx="2209800" cy="369332"/>
          </a:xfrm>
          <a:prstGeom prst="rect">
            <a:avLst/>
          </a:prstGeom>
          <a:noFill/>
        </p:spPr>
        <p:txBody>
          <a:bodyPr wrap="square" rtlCol="0">
            <a:spAutoFit/>
          </a:bodyPr>
          <a:lstStyle/>
          <a:p>
            <a:pPr algn="ctr"/>
            <a:r>
              <a:rPr lang="en-GB" dirty="0" err="1"/>
              <a:t>emailNotBlank</a:t>
            </a:r>
            <a:endParaRPr lang="en-GB" dirty="0"/>
          </a:p>
        </p:txBody>
      </p:sp>
    </p:spTree>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Bind example</a:t>
            </a:r>
          </a:p>
        </p:txBody>
      </p:sp>
      <p:sp>
        <p:nvSpPr>
          <p:cNvPr id="5" name="TextBox 4"/>
          <p:cNvSpPr txBox="1"/>
          <p:nvPr/>
        </p:nvSpPr>
        <p:spPr>
          <a:xfrm>
            <a:off x="304800" y="3048000"/>
            <a:ext cx="8458200" cy="3170099"/>
          </a:xfrm>
          <a:prstGeom prst="rect">
            <a:avLst/>
          </a:prstGeom>
          <a:noFill/>
        </p:spPr>
        <p:txBody>
          <a:bodyPr wrap="square" rtlCol="0">
            <a:spAutoFit/>
          </a:bodyPr>
          <a:lstStyle/>
          <a:p>
            <a:endParaRPr lang="en-GB" sz="2000" dirty="0">
              <a:latin typeface="Consolas" pitchFamily="49" charset="0"/>
              <a:cs typeface="Consolas" pitchFamily="49" charset="0"/>
            </a:endParaRPr>
          </a:p>
          <a:p>
            <a:r>
              <a:rPr lang="en-GB" sz="2000" dirty="0" err="1">
                <a:latin typeface="Consolas" pitchFamily="49" charset="0"/>
                <a:cs typeface="Consolas" pitchFamily="49" charset="0"/>
              </a:rPr>
              <a:t>const</a:t>
            </a:r>
            <a:r>
              <a:rPr lang="en-GB" sz="2000" dirty="0">
                <a:latin typeface="Consolas" pitchFamily="49" charset="0"/>
                <a:cs typeface="Consolas" pitchFamily="49" charset="0"/>
              </a:rPr>
              <a:t> R = require('</a:t>
            </a:r>
            <a:r>
              <a:rPr lang="en-GB" sz="2000" dirty="0" err="1">
                <a:latin typeface="Consolas" pitchFamily="49" charset="0"/>
                <a:cs typeface="Consolas" pitchFamily="49" charset="0"/>
              </a:rPr>
              <a:t>ramda</a:t>
            </a:r>
            <a:r>
              <a:rPr lang="en-GB" sz="2000" dirty="0">
                <a:latin typeface="Consolas" pitchFamily="49" charset="0"/>
                <a:cs typeface="Consolas" pitchFamily="49" charset="0"/>
              </a:rPr>
              <a:t>');</a:t>
            </a:r>
          </a:p>
          <a:p>
            <a:endParaRPr lang="en-GB" sz="2000" dirty="0">
              <a:latin typeface="Consolas" pitchFamily="49" charset="0"/>
              <a:cs typeface="Consolas" pitchFamily="49" charset="0"/>
            </a:endParaRPr>
          </a:p>
          <a:p>
            <a:r>
              <a:rPr lang="en-GB" sz="2000" dirty="0" err="1">
                <a:latin typeface="Consolas" pitchFamily="49" charset="0"/>
                <a:cs typeface="Consolas" pitchFamily="49" charset="0"/>
              </a:rPr>
              <a:t>const</a:t>
            </a:r>
            <a:r>
              <a:rPr lang="en-GB" sz="2000" dirty="0">
                <a:latin typeface="Consolas" pitchFamily="49" charset="0"/>
                <a:cs typeface="Consolas" pitchFamily="49" charset="0"/>
              </a:rPr>
              <a:t> </a:t>
            </a:r>
            <a:r>
              <a:rPr lang="en-GB" sz="2000" dirty="0" err="1">
                <a:latin typeface="Consolas" pitchFamily="49" charset="0"/>
                <a:cs typeface="Consolas" pitchFamily="49" charset="0"/>
              </a:rPr>
              <a:t>validateRequest</a:t>
            </a:r>
            <a:r>
              <a:rPr lang="en-GB" sz="2000" dirty="0">
                <a:latin typeface="Consolas" pitchFamily="49" charset="0"/>
                <a:cs typeface="Consolas" pitchFamily="49" charset="0"/>
              </a:rPr>
              <a:t> = </a:t>
            </a:r>
            <a:r>
              <a:rPr lang="en-GB" sz="2000" dirty="0" err="1">
                <a:latin typeface="Consolas" pitchFamily="49" charset="0"/>
                <a:cs typeface="Consolas" pitchFamily="49" charset="0"/>
              </a:rPr>
              <a:t>R.pipe</a:t>
            </a:r>
            <a:r>
              <a:rPr lang="en-GB" sz="2000" dirty="0">
                <a:latin typeface="Consolas" pitchFamily="49" charset="0"/>
                <a:cs typeface="Consolas" pitchFamily="49" charset="0"/>
              </a:rPr>
              <a:t>(</a:t>
            </a:r>
          </a:p>
          <a:p>
            <a:r>
              <a:rPr lang="en-GB" sz="2000" dirty="0">
                <a:latin typeface="Consolas" pitchFamily="49" charset="0"/>
                <a:cs typeface="Consolas" pitchFamily="49" charset="0"/>
              </a:rPr>
              <a:t>    bind(</a:t>
            </a:r>
            <a:r>
              <a:rPr lang="en-GB" sz="2000" dirty="0" err="1">
                <a:latin typeface="Consolas" pitchFamily="49" charset="0"/>
                <a:cs typeface="Consolas" pitchFamily="49" charset="0"/>
              </a:rPr>
              <a:t>nameNotBlank</a:t>
            </a:r>
            <a:r>
              <a:rPr lang="en-GB" sz="2000" dirty="0">
                <a:latin typeface="Consolas" pitchFamily="49" charset="0"/>
                <a:cs typeface="Consolas" pitchFamily="49" charset="0"/>
              </a:rPr>
              <a:t>),</a:t>
            </a:r>
          </a:p>
          <a:p>
            <a:r>
              <a:rPr lang="en-GB" sz="2000" dirty="0">
                <a:latin typeface="Consolas" pitchFamily="49" charset="0"/>
                <a:cs typeface="Consolas" pitchFamily="49" charset="0"/>
              </a:rPr>
              <a:t>    bind(name50),</a:t>
            </a:r>
          </a:p>
          <a:p>
            <a:r>
              <a:rPr lang="en-GB" sz="2000" dirty="0">
                <a:latin typeface="Consolas" pitchFamily="49" charset="0"/>
                <a:cs typeface="Consolas" pitchFamily="49" charset="0"/>
              </a:rPr>
              <a:t>    bind(</a:t>
            </a:r>
            <a:r>
              <a:rPr lang="en-GB" sz="2000" dirty="0" err="1">
                <a:latin typeface="Consolas" pitchFamily="49" charset="0"/>
                <a:cs typeface="Consolas" pitchFamily="49" charset="0"/>
              </a:rPr>
              <a:t>emailNotBlank</a:t>
            </a:r>
            <a:r>
              <a:rPr lang="en-GB" sz="2000" dirty="0">
                <a:latin typeface="Consolas" pitchFamily="49" charset="0"/>
                <a:cs typeface="Consolas" pitchFamily="49" charset="0"/>
              </a:rPr>
              <a:t>)</a:t>
            </a:r>
          </a:p>
          <a:p>
            <a:r>
              <a:rPr lang="en-GB" sz="2000" dirty="0">
                <a:latin typeface="Consolas" pitchFamily="49" charset="0"/>
                <a:cs typeface="Consolas" pitchFamily="49" charset="0"/>
              </a:rPr>
              <a:t>);</a:t>
            </a:r>
          </a:p>
          <a:p>
            <a:endParaRPr lang="en-GB" sz="2000" dirty="0">
              <a:latin typeface="Consolas" pitchFamily="49" charset="0"/>
              <a:cs typeface="Consolas" pitchFamily="49" charset="0"/>
            </a:endParaRPr>
          </a:p>
          <a:p>
            <a:r>
              <a:rPr lang="en-GB" sz="2000" i="1" dirty="0">
                <a:solidFill>
                  <a:schemeClr val="accent3">
                    <a:lumMod val="50000"/>
                  </a:schemeClr>
                </a:solidFill>
                <a:latin typeface="Consolas" pitchFamily="49" charset="0"/>
                <a:cs typeface="Consolas" pitchFamily="49" charset="0"/>
              </a:rPr>
              <a:t>// </a:t>
            </a:r>
            <a:r>
              <a:rPr lang="en-GB" sz="2000" i="1" dirty="0" err="1">
                <a:solidFill>
                  <a:schemeClr val="accent3">
                    <a:lumMod val="50000"/>
                  </a:schemeClr>
                </a:solidFill>
                <a:latin typeface="Consolas" pitchFamily="49" charset="0"/>
                <a:cs typeface="Consolas" pitchFamily="49" charset="0"/>
              </a:rPr>
              <a:t>validateRequest</a:t>
            </a:r>
            <a:r>
              <a:rPr lang="en-GB" sz="2000" i="1" dirty="0">
                <a:solidFill>
                  <a:schemeClr val="accent3">
                    <a:lumMod val="50000"/>
                  </a:schemeClr>
                </a:solidFill>
                <a:latin typeface="Consolas" pitchFamily="49" charset="0"/>
                <a:cs typeface="Consolas" pitchFamily="49" charset="0"/>
              </a:rPr>
              <a:t> : Result&lt;Request&gt; -&gt; Result&lt;Request&gt;</a:t>
            </a:r>
          </a:p>
        </p:txBody>
      </p:sp>
      <p:grpSp>
        <p:nvGrpSpPr>
          <p:cNvPr id="3" name="Group 9"/>
          <p:cNvGrpSpPr/>
          <p:nvPr/>
        </p:nvGrpSpPr>
        <p:grpSpPr>
          <a:xfrm>
            <a:off x="2057400" y="3581400"/>
            <a:ext cx="3689319" cy="483260"/>
            <a:chOff x="4724401" y="4317340"/>
            <a:chExt cx="3689319" cy="483260"/>
          </a:xfrm>
        </p:grpSpPr>
        <p:sp>
          <p:nvSpPr>
            <p:cNvPr id="11" name="TextBox 10"/>
            <p:cNvSpPr txBox="1"/>
            <p:nvPr/>
          </p:nvSpPr>
          <p:spPr>
            <a:xfrm rot="60000">
              <a:off x="5988081" y="4428602"/>
              <a:ext cx="2425639" cy="369332"/>
            </a:xfrm>
            <a:prstGeom prst="rect">
              <a:avLst/>
            </a:prstGeom>
            <a:noFill/>
          </p:spPr>
          <p:txBody>
            <a:bodyPr wrap="square" rtlCol="0">
              <a:spAutoFit/>
            </a:bodyPr>
            <a:lstStyle/>
            <a:p>
              <a:r>
                <a:rPr lang="en-GB" dirty="0">
                  <a:solidFill>
                    <a:srgbClr val="C00000"/>
                  </a:solidFill>
                  <a:latin typeface="Conformity" pitchFamily="2" charset="0"/>
                  <a:cs typeface="Consolas" pitchFamily="49" charset="0"/>
                </a:rPr>
                <a:t>Define a function</a:t>
              </a:r>
              <a:endParaRPr lang="en-GB" dirty="0">
                <a:solidFill>
                  <a:srgbClr val="C00000"/>
                </a:solidFill>
                <a:latin typeface="Conformity" pitchFamily="2" charset="0"/>
              </a:endParaRPr>
            </a:p>
          </p:txBody>
        </p:sp>
        <p:sp>
          <p:nvSpPr>
            <p:cNvPr id="12" name="Freeform 11"/>
            <p:cNvSpPr/>
            <p:nvPr/>
          </p:nvSpPr>
          <p:spPr>
            <a:xfrm rot="5400000" flipH="1" flipV="1">
              <a:off x="5092372" y="3949369"/>
              <a:ext cx="483260" cy="1219201"/>
            </a:xfrm>
            <a:custGeom>
              <a:avLst/>
              <a:gdLst>
                <a:gd name="connsiteX0" fmla="*/ 1047750 w 1047750"/>
                <a:gd name="connsiteY0" fmla="*/ 441325 h 441325"/>
                <a:gd name="connsiteX1" fmla="*/ 733425 w 1047750"/>
                <a:gd name="connsiteY1" fmla="*/ 60325 h 441325"/>
                <a:gd name="connsiteX2" fmla="*/ 0 w 1047750"/>
                <a:gd name="connsiteY2" fmla="*/ 79375 h 441325"/>
                <a:gd name="connsiteX0" fmla="*/ 524968 w 524968"/>
                <a:gd name="connsiteY0" fmla="*/ 461483 h 461483"/>
                <a:gd name="connsiteX1" fmla="*/ 210643 w 524968"/>
                <a:gd name="connsiteY1" fmla="*/ 80483 h 461483"/>
                <a:gd name="connsiteX2" fmla="*/ 0 w 524968"/>
                <a:gd name="connsiteY2" fmla="*/ 39688 h 461483"/>
                <a:gd name="connsiteX0" fmla="*/ 524968 w 524968"/>
                <a:gd name="connsiteY0" fmla="*/ 451299 h 451299"/>
                <a:gd name="connsiteX1" fmla="*/ 210643 w 524968"/>
                <a:gd name="connsiteY1" fmla="*/ 70299 h 451299"/>
                <a:gd name="connsiteX2" fmla="*/ 0 w 524968"/>
                <a:gd name="connsiteY2" fmla="*/ 29504 h 451299"/>
                <a:gd name="connsiteX0" fmla="*/ 524968 w 524968"/>
                <a:gd name="connsiteY0" fmla="*/ 421795 h 421795"/>
                <a:gd name="connsiteX1" fmla="*/ 0 w 524968"/>
                <a:gd name="connsiteY1" fmla="*/ 0 h 421795"/>
                <a:gd name="connsiteX0" fmla="*/ 524968 w 665867"/>
                <a:gd name="connsiteY0" fmla="*/ 421795 h 421795"/>
                <a:gd name="connsiteX1" fmla="*/ 0 w 665867"/>
                <a:gd name="connsiteY1" fmla="*/ 0 h 421795"/>
                <a:gd name="connsiteX0" fmla="*/ 209986 w 665868"/>
                <a:gd name="connsiteY0" fmla="*/ 416641 h 416641"/>
                <a:gd name="connsiteX1" fmla="*/ 0 w 665868"/>
                <a:gd name="connsiteY1" fmla="*/ 0 h 416641"/>
              </a:gdLst>
              <a:ahLst/>
              <a:cxnLst>
                <a:cxn ang="0">
                  <a:pos x="connsiteX0" y="connsiteY0"/>
                </a:cxn>
                <a:cxn ang="0">
                  <a:pos x="connsiteX1" y="connsiteY1"/>
                </a:cxn>
              </a:cxnLst>
              <a:rect l="l" t="t" r="r" b="b"/>
              <a:pathLst>
                <a:path w="665868" h="416641">
                  <a:moveTo>
                    <a:pt x="209986" y="416641"/>
                  </a:moveTo>
                  <a:cubicBezTo>
                    <a:pt x="34997" y="276043"/>
                    <a:pt x="665868" y="20459"/>
                    <a:pt x="0" y="0"/>
                  </a:cubicBezTo>
                </a:path>
              </a:pathLst>
            </a:custGeom>
            <a:ln w="1905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grpSp>
        <p:nvGrpSpPr>
          <p:cNvPr id="6" name="Group 12"/>
          <p:cNvGrpSpPr/>
          <p:nvPr/>
        </p:nvGrpSpPr>
        <p:grpSpPr>
          <a:xfrm>
            <a:off x="5087215" y="6211669"/>
            <a:ext cx="3675785" cy="646331"/>
            <a:chOff x="4724402" y="4226281"/>
            <a:chExt cx="3675785" cy="646331"/>
          </a:xfrm>
        </p:grpSpPr>
        <p:sp>
          <p:nvSpPr>
            <p:cNvPr id="14" name="TextBox 13"/>
            <p:cNvSpPr txBox="1"/>
            <p:nvPr/>
          </p:nvSpPr>
          <p:spPr>
            <a:xfrm rot="60000">
              <a:off x="5946637" y="4226281"/>
              <a:ext cx="2453550" cy="646331"/>
            </a:xfrm>
            <a:prstGeom prst="rect">
              <a:avLst/>
            </a:prstGeom>
            <a:noFill/>
          </p:spPr>
          <p:txBody>
            <a:bodyPr wrap="square" rtlCol="0">
              <a:spAutoFit/>
            </a:bodyPr>
            <a:lstStyle/>
            <a:p>
              <a:pPr algn="ctr"/>
              <a:r>
                <a:rPr lang="en-GB" dirty="0">
                  <a:solidFill>
                    <a:srgbClr val="C00000"/>
                  </a:solidFill>
                  <a:latin typeface="Conformity" pitchFamily="2" charset="0"/>
                  <a:cs typeface="Consolas" pitchFamily="49" charset="0"/>
                </a:rPr>
                <a:t>Overall result is a new two-track function</a:t>
              </a:r>
              <a:endParaRPr lang="en-GB" dirty="0">
                <a:solidFill>
                  <a:srgbClr val="C00000"/>
                </a:solidFill>
                <a:latin typeface="Conformity" pitchFamily="2" charset="0"/>
              </a:endParaRPr>
            </a:p>
          </p:txBody>
        </p:sp>
        <p:sp>
          <p:nvSpPr>
            <p:cNvPr id="15" name="Freeform 14"/>
            <p:cNvSpPr/>
            <p:nvPr/>
          </p:nvSpPr>
          <p:spPr>
            <a:xfrm rot="16200000" flipH="1">
              <a:off x="5206673" y="3835069"/>
              <a:ext cx="483260" cy="1447801"/>
            </a:xfrm>
            <a:custGeom>
              <a:avLst/>
              <a:gdLst>
                <a:gd name="connsiteX0" fmla="*/ 1047750 w 1047750"/>
                <a:gd name="connsiteY0" fmla="*/ 441325 h 441325"/>
                <a:gd name="connsiteX1" fmla="*/ 733425 w 1047750"/>
                <a:gd name="connsiteY1" fmla="*/ 60325 h 441325"/>
                <a:gd name="connsiteX2" fmla="*/ 0 w 1047750"/>
                <a:gd name="connsiteY2" fmla="*/ 79375 h 441325"/>
                <a:gd name="connsiteX0" fmla="*/ 524968 w 524968"/>
                <a:gd name="connsiteY0" fmla="*/ 461483 h 461483"/>
                <a:gd name="connsiteX1" fmla="*/ 210643 w 524968"/>
                <a:gd name="connsiteY1" fmla="*/ 80483 h 461483"/>
                <a:gd name="connsiteX2" fmla="*/ 0 w 524968"/>
                <a:gd name="connsiteY2" fmla="*/ 39688 h 461483"/>
                <a:gd name="connsiteX0" fmla="*/ 524968 w 524968"/>
                <a:gd name="connsiteY0" fmla="*/ 451299 h 451299"/>
                <a:gd name="connsiteX1" fmla="*/ 210643 w 524968"/>
                <a:gd name="connsiteY1" fmla="*/ 70299 h 451299"/>
                <a:gd name="connsiteX2" fmla="*/ 0 w 524968"/>
                <a:gd name="connsiteY2" fmla="*/ 29504 h 451299"/>
                <a:gd name="connsiteX0" fmla="*/ 524968 w 524968"/>
                <a:gd name="connsiteY0" fmla="*/ 421795 h 421795"/>
                <a:gd name="connsiteX1" fmla="*/ 0 w 524968"/>
                <a:gd name="connsiteY1" fmla="*/ 0 h 421795"/>
                <a:gd name="connsiteX0" fmla="*/ 524968 w 665867"/>
                <a:gd name="connsiteY0" fmla="*/ 421795 h 421795"/>
                <a:gd name="connsiteX1" fmla="*/ 0 w 665867"/>
                <a:gd name="connsiteY1" fmla="*/ 0 h 421795"/>
                <a:gd name="connsiteX0" fmla="*/ 209986 w 665868"/>
                <a:gd name="connsiteY0" fmla="*/ 416641 h 416641"/>
                <a:gd name="connsiteX1" fmla="*/ 0 w 665868"/>
                <a:gd name="connsiteY1" fmla="*/ 0 h 416641"/>
              </a:gdLst>
              <a:ahLst/>
              <a:cxnLst>
                <a:cxn ang="0">
                  <a:pos x="connsiteX0" y="connsiteY0"/>
                </a:cxn>
                <a:cxn ang="0">
                  <a:pos x="connsiteX1" y="connsiteY1"/>
                </a:cxn>
              </a:cxnLst>
              <a:rect l="l" t="t" r="r" b="b"/>
              <a:pathLst>
                <a:path w="665868" h="416641">
                  <a:moveTo>
                    <a:pt x="209986" y="416641"/>
                  </a:moveTo>
                  <a:cubicBezTo>
                    <a:pt x="34997" y="276043"/>
                    <a:pt x="665868" y="20459"/>
                    <a:pt x="0" y="0"/>
                  </a:cubicBezTo>
                </a:path>
              </a:pathLst>
            </a:custGeom>
            <a:ln w="1905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pic>
        <p:nvPicPr>
          <p:cNvPr id="22" name="Picture 1"/>
          <p:cNvPicPr>
            <a:picLocks noChangeAspect="1" noChangeArrowheads="1"/>
          </p:cNvPicPr>
          <p:nvPr/>
        </p:nvPicPr>
        <p:blipFill>
          <a:blip r:embed="rId3" cstate="print"/>
          <a:srcRect/>
          <a:stretch>
            <a:fillRect/>
          </a:stretch>
        </p:blipFill>
        <p:spPr bwMode="auto">
          <a:xfrm>
            <a:off x="595313" y="1143000"/>
            <a:ext cx="7953375" cy="1371600"/>
          </a:xfrm>
          <a:prstGeom prst="rect">
            <a:avLst/>
          </a:prstGeom>
          <a:noFill/>
          <a:ln w="9525">
            <a:noFill/>
            <a:miter lim="800000"/>
            <a:headEnd/>
            <a:tailEnd/>
          </a:ln>
        </p:spPr>
      </p:pic>
      <p:sp>
        <p:nvSpPr>
          <p:cNvPr id="17" name="Rectangle 16"/>
          <p:cNvSpPr/>
          <p:nvPr/>
        </p:nvSpPr>
        <p:spPr>
          <a:xfrm>
            <a:off x="1371600" y="1066800"/>
            <a:ext cx="6400800" cy="1295400"/>
          </a:xfrm>
          <a:prstGeom prst="rect">
            <a:avLst/>
          </a:prstGeom>
          <a:solidFill>
            <a:srgbClr val="BFBFBF">
              <a:alpha val="85000"/>
            </a:srgb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GB" dirty="0" err="1">
                <a:solidFill>
                  <a:schemeClr val="tx1"/>
                </a:solidFill>
                <a:latin typeface="+mj-lt"/>
                <a:cs typeface="Consolas" pitchFamily="49" charset="0"/>
              </a:rPr>
              <a:t>validateRequest</a:t>
            </a:r>
            <a:endParaRPr lang="en-GB" dirty="0">
              <a:solidFill>
                <a:schemeClr val="tx1"/>
              </a:solidFill>
              <a:latin typeface="+mj-lt"/>
            </a:endParaRPr>
          </a:p>
        </p:txBody>
      </p:sp>
    </p:spTree>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Straying from the happy path</a:t>
            </a:r>
          </a:p>
        </p:txBody>
      </p:sp>
      <p:pic>
        <p:nvPicPr>
          <p:cNvPr id="129026" name="Picture 2" descr="Grumpy Cat  - Happy path? what could possibly go wrong?"/>
          <p:cNvPicPr>
            <a:picLocks noChangeAspect="1" noChangeArrowheads="1"/>
          </p:cNvPicPr>
          <p:nvPr/>
        </p:nvPicPr>
        <p:blipFill>
          <a:blip r:embed="rId3" cstate="print"/>
          <a:srcRect/>
          <a:stretch>
            <a:fillRect/>
          </a:stretch>
        </p:blipFill>
        <p:spPr bwMode="auto">
          <a:xfrm>
            <a:off x="2438400" y="1447800"/>
            <a:ext cx="3810000" cy="3810000"/>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9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Bind doesn't stop transformations</a:t>
            </a:r>
          </a:p>
        </p:txBody>
      </p:sp>
      <p:grpSp>
        <p:nvGrpSpPr>
          <p:cNvPr id="49" name="Group 48"/>
          <p:cNvGrpSpPr/>
          <p:nvPr/>
        </p:nvGrpSpPr>
        <p:grpSpPr>
          <a:xfrm>
            <a:off x="642938" y="2057400"/>
            <a:ext cx="7281862" cy="857250"/>
            <a:chOff x="642938" y="2057400"/>
            <a:chExt cx="7281862" cy="857250"/>
          </a:xfrm>
        </p:grpSpPr>
        <p:pic>
          <p:nvPicPr>
            <p:cNvPr id="16" name="Picture 3"/>
            <p:cNvPicPr>
              <a:picLocks noChangeAspect="1" noChangeArrowheads="1"/>
            </p:cNvPicPr>
            <p:nvPr/>
          </p:nvPicPr>
          <p:blipFill>
            <a:blip r:embed="rId3" cstate="print"/>
            <a:srcRect/>
            <a:stretch>
              <a:fillRect/>
            </a:stretch>
          </p:blipFill>
          <p:spPr bwMode="auto">
            <a:xfrm>
              <a:off x="642938" y="2057400"/>
              <a:ext cx="976312" cy="857250"/>
            </a:xfrm>
            <a:prstGeom prst="rect">
              <a:avLst/>
            </a:prstGeom>
            <a:noFill/>
          </p:spPr>
        </p:pic>
        <p:pic>
          <p:nvPicPr>
            <p:cNvPr id="17" name="Picture 6"/>
            <p:cNvPicPr>
              <a:picLocks noChangeAspect="1" noChangeArrowheads="1"/>
            </p:cNvPicPr>
            <p:nvPr/>
          </p:nvPicPr>
          <p:blipFill>
            <a:blip r:embed="rId4" cstate="print"/>
            <a:srcRect/>
            <a:stretch>
              <a:fillRect/>
            </a:stretch>
          </p:blipFill>
          <p:spPr bwMode="auto">
            <a:xfrm>
              <a:off x="4006851" y="2246052"/>
              <a:ext cx="525462" cy="468313"/>
            </a:xfrm>
            <a:prstGeom prst="rect">
              <a:avLst/>
            </a:prstGeom>
            <a:noFill/>
          </p:spPr>
        </p:pic>
        <p:pic>
          <p:nvPicPr>
            <p:cNvPr id="18" name="Picture 2"/>
            <p:cNvPicPr>
              <a:picLocks noChangeAspect="1" noChangeArrowheads="1"/>
            </p:cNvPicPr>
            <p:nvPr/>
          </p:nvPicPr>
          <p:blipFill>
            <a:blip r:embed="rId5" cstate="print"/>
            <a:srcRect/>
            <a:stretch>
              <a:fillRect/>
            </a:stretch>
          </p:blipFill>
          <p:spPr bwMode="auto">
            <a:xfrm>
              <a:off x="7043738" y="2133600"/>
              <a:ext cx="881062" cy="604838"/>
            </a:xfrm>
            <a:prstGeom prst="rect">
              <a:avLst/>
            </a:prstGeom>
            <a:noFill/>
          </p:spPr>
        </p:pic>
      </p:grpSp>
      <p:pic>
        <p:nvPicPr>
          <p:cNvPr id="19" name="Picture 1"/>
          <p:cNvPicPr>
            <a:picLocks noChangeAspect="1" noChangeArrowheads="1"/>
          </p:cNvPicPr>
          <p:nvPr/>
        </p:nvPicPr>
        <p:blipFill>
          <a:blip r:embed="rId6" cstate="print"/>
          <a:srcRect/>
          <a:stretch>
            <a:fillRect/>
          </a:stretch>
        </p:blipFill>
        <p:spPr bwMode="auto">
          <a:xfrm>
            <a:off x="4681538" y="2209800"/>
            <a:ext cx="2209800" cy="938122"/>
          </a:xfrm>
          <a:prstGeom prst="rect">
            <a:avLst/>
          </a:prstGeom>
          <a:noFill/>
          <a:ln w="9525">
            <a:noFill/>
            <a:miter lim="800000"/>
            <a:headEnd/>
            <a:tailEnd/>
          </a:ln>
        </p:spPr>
      </p:pic>
      <p:sp>
        <p:nvSpPr>
          <p:cNvPr id="21" name="Rectangle 20"/>
          <p:cNvSpPr/>
          <p:nvPr/>
        </p:nvSpPr>
        <p:spPr>
          <a:xfrm>
            <a:off x="5029200" y="1981200"/>
            <a:ext cx="1440000" cy="1295400"/>
          </a:xfrm>
          <a:prstGeom prst="rect">
            <a:avLst/>
          </a:prstGeom>
          <a:solidFill>
            <a:srgbClr val="BFBFBF">
              <a:alpha val="41961"/>
            </a:srgb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GB" dirty="0" err="1">
                <a:solidFill>
                  <a:schemeClr val="tx1"/>
                </a:solidFill>
              </a:rPr>
              <a:t>FunctionB</a:t>
            </a:r>
            <a:endParaRPr lang="en-GB" dirty="0">
              <a:solidFill>
                <a:schemeClr val="tx1"/>
              </a:solidFill>
            </a:endParaRPr>
          </a:p>
        </p:txBody>
      </p:sp>
      <p:sp>
        <p:nvSpPr>
          <p:cNvPr id="22" name="TextBox 21"/>
          <p:cNvSpPr txBox="1"/>
          <p:nvPr/>
        </p:nvSpPr>
        <p:spPr>
          <a:xfrm>
            <a:off x="2133600" y="4730468"/>
            <a:ext cx="6758880" cy="1631216"/>
          </a:xfrm>
          <a:prstGeom prst="rect">
            <a:avLst/>
          </a:prstGeom>
          <a:noFill/>
        </p:spPr>
        <p:txBody>
          <a:bodyPr wrap="square" rtlCol="0">
            <a:spAutoFit/>
          </a:bodyPr>
          <a:lstStyle/>
          <a:p>
            <a:r>
              <a:rPr lang="en-GB" sz="2000" dirty="0" err="1">
                <a:latin typeface="Consolas" pitchFamily="49" charset="0"/>
                <a:cs typeface="Consolas" pitchFamily="49" charset="0"/>
              </a:rPr>
              <a:t>const</a:t>
            </a:r>
            <a:r>
              <a:rPr lang="en-GB" sz="2000" dirty="0">
                <a:latin typeface="Consolas" pitchFamily="49" charset="0"/>
                <a:cs typeface="Consolas" pitchFamily="49" charset="0"/>
              </a:rPr>
              <a:t> Result = </a:t>
            </a:r>
            <a:r>
              <a:rPr lang="en-GB" sz="2000" dirty="0" err="1">
                <a:latin typeface="Consolas" pitchFamily="49" charset="0"/>
                <a:cs typeface="Consolas" pitchFamily="49" charset="0"/>
              </a:rPr>
              <a:t>daggy.taggedSum</a:t>
            </a:r>
            <a:r>
              <a:rPr lang="en-GB" sz="2000" dirty="0">
                <a:latin typeface="Consolas" pitchFamily="49" charset="0"/>
                <a:cs typeface="Consolas" pitchFamily="49" charset="0"/>
              </a:rPr>
              <a:t>('Result', {</a:t>
            </a:r>
          </a:p>
          <a:p>
            <a:r>
              <a:rPr lang="en-GB" sz="2000" dirty="0">
                <a:latin typeface="Consolas" pitchFamily="49" charset="0"/>
                <a:cs typeface="Consolas" pitchFamily="49" charset="0"/>
              </a:rPr>
              <a:t>    Success: ['data'],</a:t>
            </a:r>
          </a:p>
          <a:p>
            <a:r>
              <a:rPr lang="en-GB" sz="2000" dirty="0">
                <a:latin typeface="Consolas" pitchFamily="49" charset="0"/>
                <a:cs typeface="Consolas" pitchFamily="49" charset="0"/>
              </a:rPr>
              <a:t>    Failure: ['error']</a:t>
            </a:r>
          </a:p>
          <a:p>
            <a:r>
              <a:rPr lang="en-GB" sz="2000" dirty="0">
                <a:latin typeface="Consolas" pitchFamily="49" charset="0"/>
                <a:cs typeface="Consolas" pitchFamily="49" charset="0"/>
              </a:rPr>
              <a:t>});</a:t>
            </a:r>
          </a:p>
          <a:p>
            <a:endParaRPr lang="en-GB" sz="2000" dirty="0">
              <a:latin typeface="Consolas" pitchFamily="49" charset="0"/>
              <a:cs typeface="Consolas" pitchFamily="49" charset="0"/>
            </a:endParaRPr>
          </a:p>
        </p:txBody>
      </p:sp>
      <p:grpSp>
        <p:nvGrpSpPr>
          <p:cNvPr id="23" name="Group 22"/>
          <p:cNvGrpSpPr/>
          <p:nvPr/>
        </p:nvGrpSpPr>
        <p:grpSpPr>
          <a:xfrm>
            <a:off x="1295400" y="744640"/>
            <a:ext cx="6248398" cy="1388960"/>
            <a:chOff x="4572004" y="4182619"/>
            <a:chExt cx="6248398" cy="1388960"/>
          </a:xfrm>
        </p:grpSpPr>
        <p:sp>
          <p:nvSpPr>
            <p:cNvPr id="24" name="TextBox 23"/>
            <p:cNvSpPr txBox="1"/>
            <p:nvPr/>
          </p:nvSpPr>
          <p:spPr>
            <a:xfrm rot="21540000" flipH="1">
              <a:off x="5870283" y="4182619"/>
              <a:ext cx="4415071" cy="646331"/>
            </a:xfrm>
            <a:prstGeom prst="rect">
              <a:avLst/>
            </a:prstGeom>
            <a:noFill/>
          </p:spPr>
          <p:txBody>
            <a:bodyPr wrap="square" rtlCol="0">
              <a:spAutoFit/>
            </a:bodyPr>
            <a:lstStyle/>
            <a:p>
              <a:pPr algn="ctr"/>
              <a:r>
                <a:rPr lang="en-GB" dirty="0">
                  <a:solidFill>
                    <a:srgbClr val="C00000"/>
                  </a:solidFill>
                  <a:latin typeface="Conformity" pitchFamily="2" charset="0"/>
                  <a:cs typeface="Consolas" pitchFamily="49" charset="0"/>
                </a:rPr>
                <a:t>Note that bind is about </a:t>
              </a:r>
              <a:r>
                <a:rPr lang="en-GB" u="sng" dirty="0">
                  <a:solidFill>
                    <a:srgbClr val="C00000"/>
                  </a:solidFill>
                  <a:latin typeface="Conformity" pitchFamily="2" charset="0"/>
                  <a:cs typeface="Consolas" pitchFamily="49" charset="0"/>
                </a:rPr>
                <a:t>shape</a:t>
              </a:r>
              <a:r>
                <a:rPr lang="en-GB" dirty="0">
                  <a:solidFill>
                    <a:srgbClr val="C00000"/>
                  </a:solidFill>
                  <a:latin typeface="Conformity" pitchFamily="2" charset="0"/>
                  <a:cs typeface="Consolas" pitchFamily="49" charset="0"/>
                </a:rPr>
                <a:t>. </a:t>
              </a:r>
              <a:br>
                <a:rPr lang="en-GB" dirty="0">
                  <a:solidFill>
                    <a:srgbClr val="C00000"/>
                  </a:solidFill>
                  <a:latin typeface="Conformity" pitchFamily="2" charset="0"/>
                  <a:cs typeface="Consolas" pitchFamily="49" charset="0"/>
                </a:rPr>
              </a:br>
              <a:r>
                <a:rPr lang="en-GB" dirty="0">
                  <a:solidFill>
                    <a:srgbClr val="C00000"/>
                  </a:solidFill>
                  <a:latin typeface="Conformity" pitchFamily="2" charset="0"/>
                  <a:cs typeface="Consolas" pitchFamily="49" charset="0"/>
                </a:rPr>
                <a:t>Transformations can still happen.</a:t>
              </a:r>
              <a:endParaRPr lang="en-GB" dirty="0">
                <a:solidFill>
                  <a:srgbClr val="C00000"/>
                </a:solidFill>
                <a:latin typeface="Conformity" pitchFamily="2" charset="0"/>
              </a:endParaRPr>
            </a:p>
          </p:txBody>
        </p:sp>
        <p:sp>
          <p:nvSpPr>
            <p:cNvPr id="27" name="Freeform 26"/>
            <p:cNvSpPr/>
            <p:nvPr/>
          </p:nvSpPr>
          <p:spPr>
            <a:xfrm rot="5400000" flipH="1" flipV="1">
              <a:off x="5257804" y="4047579"/>
              <a:ext cx="762000" cy="2133600"/>
            </a:xfrm>
            <a:custGeom>
              <a:avLst/>
              <a:gdLst>
                <a:gd name="connsiteX0" fmla="*/ 1047750 w 1047750"/>
                <a:gd name="connsiteY0" fmla="*/ 441325 h 441325"/>
                <a:gd name="connsiteX1" fmla="*/ 733425 w 1047750"/>
                <a:gd name="connsiteY1" fmla="*/ 60325 h 441325"/>
                <a:gd name="connsiteX2" fmla="*/ 0 w 1047750"/>
                <a:gd name="connsiteY2" fmla="*/ 79375 h 441325"/>
                <a:gd name="connsiteX0" fmla="*/ 524968 w 524968"/>
                <a:gd name="connsiteY0" fmla="*/ 461483 h 461483"/>
                <a:gd name="connsiteX1" fmla="*/ 210643 w 524968"/>
                <a:gd name="connsiteY1" fmla="*/ 80483 h 461483"/>
                <a:gd name="connsiteX2" fmla="*/ 0 w 524968"/>
                <a:gd name="connsiteY2" fmla="*/ 39688 h 461483"/>
                <a:gd name="connsiteX0" fmla="*/ 524968 w 524968"/>
                <a:gd name="connsiteY0" fmla="*/ 451299 h 451299"/>
                <a:gd name="connsiteX1" fmla="*/ 210643 w 524968"/>
                <a:gd name="connsiteY1" fmla="*/ 70299 h 451299"/>
                <a:gd name="connsiteX2" fmla="*/ 0 w 524968"/>
                <a:gd name="connsiteY2" fmla="*/ 29504 h 451299"/>
                <a:gd name="connsiteX0" fmla="*/ 524968 w 524968"/>
                <a:gd name="connsiteY0" fmla="*/ 421795 h 421795"/>
                <a:gd name="connsiteX1" fmla="*/ 0 w 524968"/>
                <a:gd name="connsiteY1" fmla="*/ 0 h 421795"/>
                <a:gd name="connsiteX0" fmla="*/ 524968 w 665867"/>
                <a:gd name="connsiteY0" fmla="*/ 421795 h 421795"/>
                <a:gd name="connsiteX1" fmla="*/ 0 w 665867"/>
                <a:gd name="connsiteY1" fmla="*/ 0 h 421795"/>
                <a:gd name="connsiteX0" fmla="*/ 209986 w 665868"/>
                <a:gd name="connsiteY0" fmla="*/ 416641 h 416641"/>
                <a:gd name="connsiteX1" fmla="*/ 0 w 665868"/>
                <a:gd name="connsiteY1" fmla="*/ 0 h 416641"/>
                <a:gd name="connsiteX0" fmla="*/ 350888 w 665868"/>
                <a:gd name="connsiteY0" fmla="*/ 435579 h 435579"/>
                <a:gd name="connsiteX1" fmla="*/ 0 w 665868"/>
                <a:gd name="connsiteY1" fmla="*/ 0 h 435579"/>
                <a:gd name="connsiteX0" fmla="*/ 734955 w 734954"/>
                <a:gd name="connsiteY0" fmla="*/ 359826 h 359826"/>
                <a:gd name="connsiteX1" fmla="*/ 0 w 734954"/>
                <a:gd name="connsiteY1" fmla="*/ 0 h 359826"/>
              </a:gdLst>
              <a:ahLst/>
              <a:cxnLst>
                <a:cxn ang="0">
                  <a:pos x="connsiteX0" y="connsiteY0"/>
                </a:cxn>
                <a:cxn ang="0">
                  <a:pos x="connsiteX1" y="connsiteY1"/>
                </a:cxn>
              </a:cxnLst>
              <a:rect l="l" t="t" r="r" b="b"/>
              <a:pathLst>
                <a:path w="734954" h="359826">
                  <a:moveTo>
                    <a:pt x="734955" y="359826"/>
                  </a:moveTo>
                  <a:cubicBezTo>
                    <a:pt x="559966" y="219228"/>
                    <a:pt x="665868" y="20459"/>
                    <a:pt x="0" y="0"/>
                  </a:cubicBezTo>
                </a:path>
              </a:pathLst>
            </a:custGeom>
            <a:ln w="1905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30" name="Freeform 29"/>
            <p:cNvSpPr/>
            <p:nvPr/>
          </p:nvSpPr>
          <p:spPr>
            <a:xfrm rot="5400000" flipH="1" flipV="1">
              <a:off x="7214850" y="4986133"/>
              <a:ext cx="762000" cy="408891"/>
            </a:xfrm>
            <a:custGeom>
              <a:avLst/>
              <a:gdLst>
                <a:gd name="connsiteX0" fmla="*/ 1047750 w 1047750"/>
                <a:gd name="connsiteY0" fmla="*/ 441325 h 441325"/>
                <a:gd name="connsiteX1" fmla="*/ 733425 w 1047750"/>
                <a:gd name="connsiteY1" fmla="*/ 60325 h 441325"/>
                <a:gd name="connsiteX2" fmla="*/ 0 w 1047750"/>
                <a:gd name="connsiteY2" fmla="*/ 79375 h 441325"/>
                <a:gd name="connsiteX0" fmla="*/ 524968 w 524968"/>
                <a:gd name="connsiteY0" fmla="*/ 461483 h 461483"/>
                <a:gd name="connsiteX1" fmla="*/ 210643 w 524968"/>
                <a:gd name="connsiteY1" fmla="*/ 80483 h 461483"/>
                <a:gd name="connsiteX2" fmla="*/ 0 w 524968"/>
                <a:gd name="connsiteY2" fmla="*/ 39688 h 461483"/>
                <a:gd name="connsiteX0" fmla="*/ 524968 w 524968"/>
                <a:gd name="connsiteY0" fmla="*/ 451299 h 451299"/>
                <a:gd name="connsiteX1" fmla="*/ 210643 w 524968"/>
                <a:gd name="connsiteY1" fmla="*/ 70299 h 451299"/>
                <a:gd name="connsiteX2" fmla="*/ 0 w 524968"/>
                <a:gd name="connsiteY2" fmla="*/ 29504 h 451299"/>
                <a:gd name="connsiteX0" fmla="*/ 524968 w 524968"/>
                <a:gd name="connsiteY0" fmla="*/ 421795 h 421795"/>
                <a:gd name="connsiteX1" fmla="*/ 0 w 524968"/>
                <a:gd name="connsiteY1" fmla="*/ 0 h 421795"/>
                <a:gd name="connsiteX0" fmla="*/ 524968 w 665867"/>
                <a:gd name="connsiteY0" fmla="*/ 421795 h 421795"/>
                <a:gd name="connsiteX1" fmla="*/ 0 w 665867"/>
                <a:gd name="connsiteY1" fmla="*/ 0 h 421795"/>
                <a:gd name="connsiteX0" fmla="*/ 209986 w 665868"/>
                <a:gd name="connsiteY0" fmla="*/ 416641 h 416641"/>
                <a:gd name="connsiteX1" fmla="*/ 0 w 665868"/>
                <a:gd name="connsiteY1" fmla="*/ 0 h 416641"/>
                <a:gd name="connsiteX0" fmla="*/ 665868 w 665868"/>
                <a:gd name="connsiteY0" fmla="*/ 140598 h 161057"/>
                <a:gd name="connsiteX1" fmla="*/ 0 w 665868"/>
                <a:gd name="connsiteY1" fmla="*/ 140598 h 161057"/>
                <a:gd name="connsiteX0" fmla="*/ 665868 w 665868"/>
                <a:gd name="connsiteY0" fmla="*/ 0 h 86661"/>
                <a:gd name="connsiteX1" fmla="*/ 0 w 665868"/>
                <a:gd name="connsiteY1" fmla="*/ 0 h 86661"/>
                <a:gd name="connsiteX0" fmla="*/ 665868 w 665868"/>
                <a:gd name="connsiteY0" fmla="*/ 0 h 86661"/>
                <a:gd name="connsiteX1" fmla="*/ 0 w 665868"/>
                <a:gd name="connsiteY1" fmla="*/ 0 h 86661"/>
                <a:gd name="connsiteX0" fmla="*/ 734954 w 734954"/>
                <a:gd name="connsiteY0" fmla="*/ 0 h 88095"/>
                <a:gd name="connsiteX1" fmla="*/ 0 w 734954"/>
                <a:gd name="connsiteY1" fmla="*/ 37876 h 88095"/>
                <a:gd name="connsiteX0" fmla="*/ 734954 w 734954"/>
                <a:gd name="connsiteY0" fmla="*/ 0 h 125972"/>
                <a:gd name="connsiteX1" fmla="*/ 0 w 734954"/>
                <a:gd name="connsiteY1" fmla="*/ 75753 h 125972"/>
                <a:gd name="connsiteX0" fmla="*/ 734954 w 734954"/>
                <a:gd name="connsiteY0" fmla="*/ 0 h 101623"/>
                <a:gd name="connsiteX1" fmla="*/ 0 w 734954"/>
                <a:gd name="connsiteY1" fmla="*/ 75753 h 101623"/>
              </a:gdLst>
              <a:ahLst/>
              <a:cxnLst>
                <a:cxn ang="0">
                  <a:pos x="connsiteX0" y="connsiteY0"/>
                </a:cxn>
                <a:cxn ang="0">
                  <a:pos x="connsiteX1" y="connsiteY1"/>
                </a:cxn>
              </a:cxnLst>
              <a:rect l="l" t="t" r="r" b="b"/>
              <a:pathLst>
                <a:path w="734954" h="101623">
                  <a:moveTo>
                    <a:pt x="734954" y="0"/>
                  </a:moveTo>
                  <a:cubicBezTo>
                    <a:pt x="364977" y="86661"/>
                    <a:pt x="320891" y="101623"/>
                    <a:pt x="0" y="75753"/>
                  </a:cubicBezTo>
                </a:path>
              </a:pathLst>
            </a:custGeom>
            <a:ln w="1905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33" name="Freeform 32"/>
            <p:cNvSpPr/>
            <p:nvPr/>
          </p:nvSpPr>
          <p:spPr>
            <a:xfrm rot="16200000" flipV="1">
              <a:off x="9105903" y="3857078"/>
              <a:ext cx="1066800" cy="2362199"/>
            </a:xfrm>
            <a:custGeom>
              <a:avLst/>
              <a:gdLst>
                <a:gd name="connsiteX0" fmla="*/ 1047750 w 1047750"/>
                <a:gd name="connsiteY0" fmla="*/ 441325 h 441325"/>
                <a:gd name="connsiteX1" fmla="*/ 733425 w 1047750"/>
                <a:gd name="connsiteY1" fmla="*/ 60325 h 441325"/>
                <a:gd name="connsiteX2" fmla="*/ 0 w 1047750"/>
                <a:gd name="connsiteY2" fmla="*/ 79375 h 441325"/>
                <a:gd name="connsiteX0" fmla="*/ 524968 w 524968"/>
                <a:gd name="connsiteY0" fmla="*/ 461483 h 461483"/>
                <a:gd name="connsiteX1" fmla="*/ 210643 w 524968"/>
                <a:gd name="connsiteY1" fmla="*/ 80483 h 461483"/>
                <a:gd name="connsiteX2" fmla="*/ 0 w 524968"/>
                <a:gd name="connsiteY2" fmla="*/ 39688 h 461483"/>
                <a:gd name="connsiteX0" fmla="*/ 524968 w 524968"/>
                <a:gd name="connsiteY0" fmla="*/ 451299 h 451299"/>
                <a:gd name="connsiteX1" fmla="*/ 210643 w 524968"/>
                <a:gd name="connsiteY1" fmla="*/ 70299 h 451299"/>
                <a:gd name="connsiteX2" fmla="*/ 0 w 524968"/>
                <a:gd name="connsiteY2" fmla="*/ 29504 h 451299"/>
                <a:gd name="connsiteX0" fmla="*/ 524968 w 524968"/>
                <a:gd name="connsiteY0" fmla="*/ 421795 h 421795"/>
                <a:gd name="connsiteX1" fmla="*/ 0 w 524968"/>
                <a:gd name="connsiteY1" fmla="*/ 0 h 421795"/>
                <a:gd name="connsiteX0" fmla="*/ 524968 w 665867"/>
                <a:gd name="connsiteY0" fmla="*/ 421795 h 421795"/>
                <a:gd name="connsiteX1" fmla="*/ 0 w 665867"/>
                <a:gd name="connsiteY1" fmla="*/ 0 h 421795"/>
                <a:gd name="connsiteX0" fmla="*/ 209986 w 665868"/>
                <a:gd name="connsiteY0" fmla="*/ 416641 h 416641"/>
                <a:gd name="connsiteX1" fmla="*/ 0 w 665868"/>
                <a:gd name="connsiteY1" fmla="*/ 0 h 416641"/>
                <a:gd name="connsiteX0" fmla="*/ 455881 w 665868"/>
                <a:gd name="connsiteY0" fmla="*/ 624962 h 624962"/>
                <a:gd name="connsiteX1" fmla="*/ 0 w 665868"/>
                <a:gd name="connsiteY1" fmla="*/ 0 h 624962"/>
                <a:gd name="connsiteX0" fmla="*/ 455881 w 665868"/>
                <a:gd name="connsiteY0" fmla="*/ 624962 h 624962"/>
                <a:gd name="connsiteX1" fmla="*/ 0 w 665868"/>
                <a:gd name="connsiteY1" fmla="*/ 0 h 624962"/>
                <a:gd name="connsiteX0" fmla="*/ 770861 w 770861"/>
                <a:gd name="connsiteY0" fmla="*/ 606023 h 606023"/>
                <a:gd name="connsiteX1" fmla="*/ 0 w 770861"/>
                <a:gd name="connsiteY1" fmla="*/ 0 h 606023"/>
                <a:gd name="connsiteX0" fmla="*/ 770861 w 770861"/>
                <a:gd name="connsiteY0" fmla="*/ 606023 h 606023"/>
                <a:gd name="connsiteX1" fmla="*/ 0 w 770861"/>
                <a:gd name="connsiteY1" fmla="*/ 0 h 606023"/>
                <a:gd name="connsiteX0" fmla="*/ 770861 w 980846"/>
                <a:gd name="connsiteY0" fmla="*/ 606023 h 606023"/>
                <a:gd name="connsiteX1" fmla="*/ 0 w 980846"/>
                <a:gd name="connsiteY1" fmla="*/ 0 h 606023"/>
              </a:gdLst>
              <a:ahLst/>
              <a:cxnLst>
                <a:cxn ang="0">
                  <a:pos x="connsiteX0" y="connsiteY0"/>
                </a:cxn>
                <a:cxn ang="0">
                  <a:pos x="connsiteX1" y="connsiteY1"/>
                </a:cxn>
              </a:cxnLst>
              <a:rect l="l" t="t" r="r" b="b"/>
              <a:pathLst>
                <a:path w="980846" h="606023">
                  <a:moveTo>
                    <a:pt x="770861" y="606023"/>
                  </a:moveTo>
                  <a:cubicBezTo>
                    <a:pt x="100902" y="508712"/>
                    <a:pt x="980847" y="69157"/>
                    <a:pt x="0" y="0"/>
                  </a:cubicBezTo>
                </a:path>
              </a:pathLst>
            </a:custGeom>
            <a:ln w="1905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grpSp>
        <p:nvGrpSpPr>
          <p:cNvPr id="34" name="Group 33"/>
          <p:cNvGrpSpPr/>
          <p:nvPr/>
        </p:nvGrpSpPr>
        <p:grpSpPr>
          <a:xfrm>
            <a:off x="4724400" y="3352800"/>
            <a:ext cx="3810674" cy="1377668"/>
            <a:chOff x="7772403" y="4193910"/>
            <a:chExt cx="3810674" cy="1377668"/>
          </a:xfrm>
        </p:grpSpPr>
        <p:sp>
          <p:nvSpPr>
            <p:cNvPr id="35" name="TextBox 34"/>
            <p:cNvSpPr txBox="1"/>
            <p:nvPr/>
          </p:nvSpPr>
          <p:spPr>
            <a:xfrm rot="21540000" flipH="1">
              <a:off x="9909099" y="4193910"/>
              <a:ext cx="1673978" cy="369332"/>
            </a:xfrm>
            <a:prstGeom prst="rect">
              <a:avLst/>
            </a:prstGeom>
            <a:noFill/>
          </p:spPr>
          <p:txBody>
            <a:bodyPr wrap="square" rtlCol="0">
              <a:spAutoFit/>
            </a:bodyPr>
            <a:lstStyle/>
            <a:p>
              <a:r>
                <a:rPr lang="en-GB" dirty="0">
                  <a:solidFill>
                    <a:srgbClr val="C00000"/>
                  </a:solidFill>
                  <a:latin typeface="Conformity" pitchFamily="2" charset="0"/>
                  <a:cs typeface="Consolas" pitchFamily="49" charset="0"/>
                </a:rPr>
                <a:t>data = Banana</a:t>
              </a:r>
              <a:endParaRPr lang="en-GB" dirty="0">
                <a:solidFill>
                  <a:srgbClr val="C00000"/>
                </a:solidFill>
                <a:latin typeface="Conformity" pitchFamily="2" charset="0"/>
              </a:endParaRPr>
            </a:p>
          </p:txBody>
        </p:sp>
        <p:sp>
          <p:nvSpPr>
            <p:cNvPr id="38" name="Freeform 37"/>
            <p:cNvSpPr/>
            <p:nvPr/>
          </p:nvSpPr>
          <p:spPr>
            <a:xfrm rot="5400000">
              <a:off x="8763003" y="3514178"/>
              <a:ext cx="1066800" cy="3048000"/>
            </a:xfrm>
            <a:custGeom>
              <a:avLst/>
              <a:gdLst>
                <a:gd name="connsiteX0" fmla="*/ 1047750 w 1047750"/>
                <a:gd name="connsiteY0" fmla="*/ 441325 h 441325"/>
                <a:gd name="connsiteX1" fmla="*/ 733425 w 1047750"/>
                <a:gd name="connsiteY1" fmla="*/ 60325 h 441325"/>
                <a:gd name="connsiteX2" fmla="*/ 0 w 1047750"/>
                <a:gd name="connsiteY2" fmla="*/ 79375 h 441325"/>
                <a:gd name="connsiteX0" fmla="*/ 524968 w 524968"/>
                <a:gd name="connsiteY0" fmla="*/ 461483 h 461483"/>
                <a:gd name="connsiteX1" fmla="*/ 210643 w 524968"/>
                <a:gd name="connsiteY1" fmla="*/ 80483 h 461483"/>
                <a:gd name="connsiteX2" fmla="*/ 0 w 524968"/>
                <a:gd name="connsiteY2" fmla="*/ 39688 h 461483"/>
                <a:gd name="connsiteX0" fmla="*/ 524968 w 524968"/>
                <a:gd name="connsiteY0" fmla="*/ 451299 h 451299"/>
                <a:gd name="connsiteX1" fmla="*/ 210643 w 524968"/>
                <a:gd name="connsiteY1" fmla="*/ 70299 h 451299"/>
                <a:gd name="connsiteX2" fmla="*/ 0 w 524968"/>
                <a:gd name="connsiteY2" fmla="*/ 29504 h 451299"/>
                <a:gd name="connsiteX0" fmla="*/ 524968 w 524968"/>
                <a:gd name="connsiteY0" fmla="*/ 421795 h 421795"/>
                <a:gd name="connsiteX1" fmla="*/ 0 w 524968"/>
                <a:gd name="connsiteY1" fmla="*/ 0 h 421795"/>
                <a:gd name="connsiteX0" fmla="*/ 524968 w 665867"/>
                <a:gd name="connsiteY0" fmla="*/ 421795 h 421795"/>
                <a:gd name="connsiteX1" fmla="*/ 0 w 665867"/>
                <a:gd name="connsiteY1" fmla="*/ 0 h 421795"/>
                <a:gd name="connsiteX0" fmla="*/ 209986 w 665868"/>
                <a:gd name="connsiteY0" fmla="*/ 416641 h 416641"/>
                <a:gd name="connsiteX1" fmla="*/ 0 w 665868"/>
                <a:gd name="connsiteY1" fmla="*/ 0 h 416641"/>
                <a:gd name="connsiteX0" fmla="*/ 455881 w 665868"/>
                <a:gd name="connsiteY0" fmla="*/ 624962 h 624962"/>
                <a:gd name="connsiteX1" fmla="*/ 0 w 665868"/>
                <a:gd name="connsiteY1" fmla="*/ 0 h 624962"/>
                <a:gd name="connsiteX0" fmla="*/ 455881 w 665868"/>
                <a:gd name="connsiteY0" fmla="*/ 624962 h 624962"/>
                <a:gd name="connsiteX1" fmla="*/ 0 w 665868"/>
                <a:gd name="connsiteY1" fmla="*/ 0 h 624962"/>
                <a:gd name="connsiteX0" fmla="*/ 770861 w 770861"/>
                <a:gd name="connsiteY0" fmla="*/ 606023 h 606023"/>
                <a:gd name="connsiteX1" fmla="*/ 0 w 770861"/>
                <a:gd name="connsiteY1" fmla="*/ 0 h 606023"/>
                <a:gd name="connsiteX0" fmla="*/ 770861 w 770861"/>
                <a:gd name="connsiteY0" fmla="*/ 606023 h 606023"/>
                <a:gd name="connsiteX1" fmla="*/ 0 w 770861"/>
                <a:gd name="connsiteY1" fmla="*/ 0 h 606023"/>
                <a:gd name="connsiteX0" fmla="*/ 770861 w 980846"/>
                <a:gd name="connsiteY0" fmla="*/ 606023 h 606023"/>
                <a:gd name="connsiteX1" fmla="*/ 0 w 980846"/>
                <a:gd name="connsiteY1" fmla="*/ 0 h 606023"/>
              </a:gdLst>
              <a:ahLst/>
              <a:cxnLst>
                <a:cxn ang="0">
                  <a:pos x="connsiteX0" y="connsiteY0"/>
                </a:cxn>
                <a:cxn ang="0">
                  <a:pos x="connsiteX1" y="connsiteY1"/>
                </a:cxn>
              </a:cxnLst>
              <a:rect l="l" t="t" r="r" b="b"/>
              <a:pathLst>
                <a:path w="980846" h="606023">
                  <a:moveTo>
                    <a:pt x="770861" y="606023"/>
                  </a:moveTo>
                  <a:cubicBezTo>
                    <a:pt x="100902" y="508712"/>
                    <a:pt x="980847" y="69157"/>
                    <a:pt x="0" y="0"/>
                  </a:cubicBezTo>
                </a:path>
              </a:pathLst>
            </a:custGeom>
            <a:ln w="1905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grpSp>
        <p:nvGrpSpPr>
          <p:cNvPr id="39" name="Group 38"/>
          <p:cNvGrpSpPr/>
          <p:nvPr/>
        </p:nvGrpSpPr>
        <p:grpSpPr>
          <a:xfrm>
            <a:off x="457200" y="3352800"/>
            <a:ext cx="3862503" cy="1298374"/>
            <a:chOff x="3889285" y="4342321"/>
            <a:chExt cx="3862503" cy="1298374"/>
          </a:xfrm>
        </p:grpSpPr>
        <p:sp>
          <p:nvSpPr>
            <p:cNvPr id="40" name="TextBox 39"/>
            <p:cNvSpPr txBox="1"/>
            <p:nvPr/>
          </p:nvSpPr>
          <p:spPr>
            <a:xfrm rot="21540000" flipH="1">
              <a:off x="3889285" y="4342321"/>
              <a:ext cx="1829201" cy="369332"/>
            </a:xfrm>
            <a:prstGeom prst="rect">
              <a:avLst/>
            </a:prstGeom>
            <a:noFill/>
          </p:spPr>
          <p:txBody>
            <a:bodyPr wrap="square" rtlCol="0">
              <a:spAutoFit/>
            </a:bodyPr>
            <a:lstStyle/>
            <a:p>
              <a:r>
                <a:rPr lang="en-GB" dirty="0">
                  <a:solidFill>
                    <a:srgbClr val="C00000"/>
                  </a:solidFill>
                  <a:latin typeface="Conformity" pitchFamily="2" charset="0"/>
                  <a:cs typeface="Consolas" pitchFamily="49" charset="0"/>
                </a:rPr>
                <a:t>data = Pineapple</a:t>
              </a:r>
              <a:endParaRPr lang="en-GB" dirty="0">
                <a:solidFill>
                  <a:srgbClr val="C00000"/>
                </a:solidFill>
                <a:latin typeface="Conformity" pitchFamily="2" charset="0"/>
              </a:endParaRPr>
            </a:p>
          </p:txBody>
        </p:sp>
        <p:sp>
          <p:nvSpPr>
            <p:cNvPr id="41" name="Freeform 40"/>
            <p:cNvSpPr/>
            <p:nvPr/>
          </p:nvSpPr>
          <p:spPr>
            <a:xfrm rot="16200000" flipH="1">
              <a:off x="5708237" y="3597145"/>
              <a:ext cx="907317" cy="3179784"/>
            </a:xfrm>
            <a:custGeom>
              <a:avLst/>
              <a:gdLst>
                <a:gd name="connsiteX0" fmla="*/ 1047750 w 1047750"/>
                <a:gd name="connsiteY0" fmla="*/ 441325 h 441325"/>
                <a:gd name="connsiteX1" fmla="*/ 733425 w 1047750"/>
                <a:gd name="connsiteY1" fmla="*/ 60325 h 441325"/>
                <a:gd name="connsiteX2" fmla="*/ 0 w 1047750"/>
                <a:gd name="connsiteY2" fmla="*/ 79375 h 441325"/>
                <a:gd name="connsiteX0" fmla="*/ 524968 w 524968"/>
                <a:gd name="connsiteY0" fmla="*/ 461483 h 461483"/>
                <a:gd name="connsiteX1" fmla="*/ 210643 w 524968"/>
                <a:gd name="connsiteY1" fmla="*/ 80483 h 461483"/>
                <a:gd name="connsiteX2" fmla="*/ 0 w 524968"/>
                <a:gd name="connsiteY2" fmla="*/ 39688 h 461483"/>
                <a:gd name="connsiteX0" fmla="*/ 524968 w 524968"/>
                <a:gd name="connsiteY0" fmla="*/ 451299 h 451299"/>
                <a:gd name="connsiteX1" fmla="*/ 210643 w 524968"/>
                <a:gd name="connsiteY1" fmla="*/ 70299 h 451299"/>
                <a:gd name="connsiteX2" fmla="*/ 0 w 524968"/>
                <a:gd name="connsiteY2" fmla="*/ 29504 h 451299"/>
                <a:gd name="connsiteX0" fmla="*/ 524968 w 524968"/>
                <a:gd name="connsiteY0" fmla="*/ 421795 h 421795"/>
                <a:gd name="connsiteX1" fmla="*/ 0 w 524968"/>
                <a:gd name="connsiteY1" fmla="*/ 0 h 421795"/>
                <a:gd name="connsiteX0" fmla="*/ 524968 w 665867"/>
                <a:gd name="connsiteY0" fmla="*/ 421795 h 421795"/>
                <a:gd name="connsiteX1" fmla="*/ 0 w 665867"/>
                <a:gd name="connsiteY1" fmla="*/ 0 h 421795"/>
                <a:gd name="connsiteX0" fmla="*/ 209986 w 665868"/>
                <a:gd name="connsiteY0" fmla="*/ 416641 h 416641"/>
                <a:gd name="connsiteX1" fmla="*/ 0 w 665868"/>
                <a:gd name="connsiteY1" fmla="*/ 0 h 416641"/>
                <a:gd name="connsiteX0" fmla="*/ 350888 w 665868"/>
                <a:gd name="connsiteY0" fmla="*/ 435579 h 435579"/>
                <a:gd name="connsiteX1" fmla="*/ 0 w 665868"/>
                <a:gd name="connsiteY1" fmla="*/ 0 h 435579"/>
                <a:gd name="connsiteX0" fmla="*/ 734955 w 734954"/>
                <a:gd name="connsiteY0" fmla="*/ 359826 h 359826"/>
                <a:gd name="connsiteX1" fmla="*/ 0 w 734954"/>
                <a:gd name="connsiteY1" fmla="*/ 0 h 359826"/>
                <a:gd name="connsiteX0" fmla="*/ 766082 w 766082"/>
                <a:gd name="connsiteY0" fmla="*/ 790280 h 790280"/>
                <a:gd name="connsiteX1" fmla="*/ 0 w 766082"/>
                <a:gd name="connsiteY1" fmla="*/ 0 h 790280"/>
                <a:gd name="connsiteX0" fmla="*/ 766082 w 766082"/>
                <a:gd name="connsiteY0" fmla="*/ 790280 h 790280"/>
                <a:gd name="connsiteX1" fmla="*/ 0 w 766082"/>
                <a:gd name="connsiteY1" fmla="*/ 0 h 790280"/>
                <a:gd name="connsiteX0" fmla="*/ 766082 w 875114"/>
                <a:gd name="connsiteY0" fmla="*/ 790280 h 790280"/>
                <a:gd name="connsiteX1" fmla="*/ 0 w 875114"/>
                <a:gd name="connsiteY1" fmla="*/ 0 h 790280"/>
              </a:gdLst>
              <a:ahLst/>
              <a:cxnLst>
                <a:cxn ang="0">
                  <a:pos x="connsiteX0" y="connsiteY0"/>
                </a:cxn>
                <a:cxn ang="0">
                  <a:pos x="connsiteX1" y="connsiteY1"/>
                </a:cxn>
              </a:cxnLst>
              <a:rect l="l" t="t" r="r" b="b"/>
              <a:pathLst>
                <a:path w="875114" h="790280">
                  <a:moveTo>
                    <a:pt x="766082" y="790280"/>
                  </a:moveTo>
                  <a:cubicBezTo>
                    <a:pt x="375798" y="705606"/>
                    <a:pt x="875114" y="16895"/>
                    <a:pt x="0" y="0"/>
                  </a:cubicBezTo>
                </a:path>
              </a:pathLst>
            </a:custGeom>
            <a:ln w="1905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grpSp>
        <p:nvGrpSpPr>
          <p:cNvPr id="44" name="Group 43"/>
          <p:cNvGrpSpPr/>
          <p:nvPr/>
        </p:nvGrpSpPr>
        <p:grpSpPr>
          <a:xfrm>
            <a:off x="3660706" y="3366076"/>
            <a:ext cx="1524575" cy="1129726"/>
            <a:chOff x="5873611" y="4435817"/>
            <a:chExt cx="1524575" cy="1129726"/>
          </a:xfrm>
        </p:grpSpPr>
        <p:sp>
          <p:nvSpPr>
            <p:cNvPr id="45" name="TextBox 44"/>
            <p:cNvSpPr txBox="1"/>
            <p:nvPr/>
          </p:nvSpPr>
          <p:spPr>
            <a:xfrm rot="21540000" flipH="1">
              <a:off x="5873611" y="4435817"/>
              <a:ext cx="1524575" cy="369332"/>
            </a:xfrm>
            <a:prstGeom prst="rect">
              <a:avLst/>
            </a:prstGeom>
            <a:noFill/>
          </p:spPr>
          <p:txBody>
            <a:bodyPr wrap="square" rtlCol="0">
              <a:spAutoFit/>
            </a:bodyPr>
            <a:lstStyle/>
            <a:p>
              <a:r>
                <a:rPr lang="en-GB" dirty="0">
                  <a:solidFill>
                    <a:srgbClr val="C00000"/>
                  </a:solidFill>
                  <a:latin typeface="Conformity" pitchFamily="2" charset="0"/>
                  <a:cs typeface="Consolas" pitchFamily="49" charset="0"/>
                </a:rPr>
                <a:t>data = Apple</a:t>
              </a:r>
              <a:endParaRPr lang="en-GB" dirty="0">
                <a:solidFill>
                  <a:srgbClr val="C00000"/>
                </a:solidFill>
                <a:latin typeface="Conformity" pitchFamily="2" charset="0"/>
              </a:endParaRPr>
            </a:p>
          </p:txBody>
        </p:sp>
        <p:sp>
          <p:nvSpPr>
            <p:cNvPr id="47" name="Freeform 46"/>
            <p:cNvSpPr/>
            <p:nvPr/>
          </p:nvSpPr>
          <p:spPr>
            <a:xfrm rot="16200000" flipH="1">
              <a:off x="6348691" y="5011030"/>
              <a:ext cx="838200" cy="270825"/>
            </a:xfrm>
            <a:custGeom>
              <a:avLst/>
              <a:gdLst>
                <a:gd name="connsiteX0" fmla="*/ 1047750 w 1047750"/>
                <a:gd name="connsiteY0" fmla="*/ 441325 h 441325"/>
                <a:gd name="connsiteX1" fmla="*/ 733425 w 1047750"/>
                <a:gd name="connsiteY1" fmla="*/ 60325 h 441325"/>
                <a:gd name="connsiteX2" fmla="*/ 0 w 1047750"/>
                <a:gd name="connsiteY2" fmla="*/ 79375 h 441325"/>
                <a:gd name="connsiteX0" fmla="*/ 524968 w 524968"/>
                <a:gd name="connsiteY0" fmla="*/ 461483 h 461483"/>
                <a:gd name="connsiteX1" fmla="*/ 210643 w 524968"/>
                <a:gd name="connsiteY1" fmla="*/ 80483 h 461483"/>
                <a:gd name="connsiteX2" fmla="*/ 0 w 524968"/>
                <a:gd name="connsiteY2" fmla="*/ 39688 h 461483"/>
                <a:gd name="connsiteX0" fmla="*/ 524968 w 524968"/>
                <a:gd name="connsiteY0" fmla="*/ 451299 h 451299"/>
                <a:gd name="connsiteX1" fmla="*/ 210643 w 524968"/>
                <a:gd name="connsiteY1" fmla="*/ 70299 h 451299"/>
                <a:gd name="connsiteX2" fmla="*/ 0 w 524968"/>
                <a:gd name="connsiteY2" fmla="*/ 29504 h 451299"/>
                <a:gd name="connsiteX0" fmla="*/ 524968 w 524968"/>
                <a:gd name="connsiteY0" fmla="*/ 421795 h 421795"/>
                <a:gd name="connsiteX1" fmla="*/ 0 w 524968"/>
                <a:gd name="connsiteY1" fmla="*/ 0 h 421795"/>
                <a:gd name="connsiteX0" fmla="*/ 524968 w 665867"/>
                <a:gd name="connsiteY0" fmla="*/ 421795 h 421795"/>
                <a:gd name="connsiteX1" fmla="*/ 0 w 665867"/>
                <a:gd name="connsiteY1" fmla="*/ 0 h 421795"/>
                <a:gd name="connsiteX0" fmla="*/ 209986 w 665868"/>
                <a:gd name="connsiteY0" fmla="*/ 416641 h 416641"/>
                <a:gd name="connsiteX1" fmla="*/ 0 w 665868"/>
                <a:gd name="connsiteY1" fmla="*/ 0 h 416641"/>
                <a:gd name="connsiteX0" fmla="*/ 665868 w 665868"/>
                <a:gd name="connsiteY0" fmla="*/ 140598 h 161057"/>
                <a:gd name="connsiteX1" fmla="*/ 0 w 665868"/>
                <a:gd name="connsiteY1" fmla="*/ 140598 h 161057"/>
                <a:gd name="connsiteX0" fmla="*/ 665868 w 665868"/>
                <a:gd name="connsiteY0" fmla="*/ 0 h 86661"/>
                <a:gd name="connsiteX1" fmla="*/ 0 w 665868"/>
                <a:gd name="connsiteY1" fmla="*/ 0 h 86661"/>
                <a:gd name="connsiteX0" fmla="*/ 665868 w 665868"/>
                <a:gd name="connsiteY0" fmla="*/ 0 h 86661"/>
                <a:gd name="connsiteX1" fmla="*/ 0 w 665868"/>
                <a:gd name="connsiteY1" fmla="*/ 0 h 86661"/>
                <a:gd name="connsiteX0" fmla="*/ 734954 w 734954"/>
                <a:gd name="connsiteY0" fmla="*/ 0 h 88095"/>
                <a:gd name="connsiteX1" fmla="*/ 0 w 734954"/>
                <a:gd name="connsiteY1" fmla="*/ 37876 h 88095"/>
                <a:gd name="connsiteX0" fmla="*/ 734954 w 734954"/>
                <a:gd name="connsiteY0" fmla="*/ 0 h 125972"/>
                <a:gd name="connsiteX1" fmla="*/ 0 w 734954"/>
                <a:gd name="connsiteY1" fmla="*/ 75753 h 125972"/>
                <a:gd name="connsiteX0" fmla="*/ 734954 w 734954"/>
                <a:gd name="connsiteY0" fmla="*/ 0 h 101623"/>
                <a:gd name="connsiteX1" fmla="*/ 0 w 734954"/>
                <a:gd name="connsiteY1" fmla="*/ 75753 h 101623"/>
                <a:gd name="connsiteX0" fmla="*/ 746697 w 746697"/>
                <a:gd name="connsiteY0" fmla="*/ 18970 h 105631"/>
                <a:gd name="connsiteX1" fmla="*/ 0 w 746697"/>
                <a:gd name="connsiteY1" fmla="*/ 0 h 105631"/>
                <a:gd name="connsiteX0" fmla="*/ 746697 w 746697"/>
                <a:gd name="connsiteY0" fmla="*/ 18970 h 67309"/>
                <a:gd name="connsiteX1" fmla="*/ 0 w 746697"/>
                <a:gd name="connsiteY1" fmla="*/ 0 h 67309"/>
              </a:gdLst>
              <a:ahLst/>
              <a:cxnLst>
                <a:cxn ang="0">
                  <a:pos x="connsiteX0" y="connsiteY0"/>
                </a:cxn>
                <a:cxn ang="0">
                  <a:pos x="connsiteX1" y="connsiteY1"/>
                </a:cxn>
              </a:cxnLst>
              <a:rect l="l" t="t" r="r" b="b"/>
              <a:pathLst>
                <a:path w="746697" h="67309">
                  <a:moveTo>
                    <a:pt x="746697" y="18970"/>
                  </a:moveTo>
                  <a:cubicBezTo>
                    <a:pt x="234773" y="67309"/>
                    <a:pt x="320891" y="25870"/>
                    <a:pt x="0" y="0"/>
                  </a:cubicBezTo>
                </a:path>
              </a:pathLst>
            </a:custGeom>
            <a:ln w="1905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pic>
        <p:nvPicPr>
          <p:cNvPr id="25" name="Picture 1"/>
          <p:cNvPicPr>
            <a:picLocks noChangeAspect="1" noChangeArrowheads="1"/>
          </p:cNvPicPr>
          <p:nvPr/>
        </p:nvPicPr>
        <p:blipFill>
          <a:blip r:embed="rId6" cstate="print"/>
          <a:srcRect/>
          <a:stretch>
            <a:fillRect/>
          </a:stretch>
        </p:blipFill>
        <p:spPr bwMode="auto">
          <a:xfrm>
            <a:off x="1481138" y="2209800"/>
            <a:ext cx="2209800" cy="938122"/>
          </a:xfrm>
          <a:prstGeom prst="rect">
            <a:avLst/>
          </a:prstGeom>
          <a:noFill/>
          <a:ln w="9525">
            <a:noFill/>
            <a:miter lim="800000"/>
            <a:headEnd/>
            <a:tailEnd/>
          </a:ln>
        </p:spPr>
      </p:pic>
      <p:sp>
        <p:nvSpPr>
          <p:cNvPr id="20" name="Rectangle 19"/>
          <p:cNvSpPr/>
          <p:nvPr/>
        </p:nvSpPr>
        <p:spPr>
          <a:xfrm>
            <a:off x="1828800" y="1981200"/>
            <a:ext cx="1440000" cy="1295400"/>
          </a:xfrm>
          <a:prstGeom prst="rect">
            <a:avLst/>
          </a:prstGeom>
          <a:solidFill>
            <a:srgbClr val="BFBFBF">
              <a:alpha val="41961"/>
            </a:srgb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GB" dirty="0" err="1">
                <a:solidFill>
                  <a:schemeClr val="tx1"/>
                </a:solidFill>
              </a:rPr>
              <a:t>FunctionA</a:t>
            </a:r>
            <a:endParaRPr lang="en-GB" dirty="0">
              <a:solidFill>
                <a:schemeClr val="tx1"/>
              </a:solidFill>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Composing switches - review</a:t>
            </a:r>
          </a:p>
        </p:txBody>
      </p:sp>
      <p:pic>
        <p:nvPicPr>
          <p:cNvPr id="48129" name="Picture 1"/>
          <p:cNvPicPr>
            <a:picLocks noChangeAspect="1" noChangeArrowheads="1"/>
          </p:cNvPicPr>
          <p:nvPr/>
        </p:nvPicPr>
        <p:blipFill>
          <a:blip r:embed="rId3" cstate="print"/>
          <a:srcRect/>
          <a:stretch>
            <a:fillRect/>
          </a:stretch>
        </p:blipFill>
        <p:spPr bwMode="auto">
          <a:xfrm>
            <a:off x="533400" y="3886200"/>
            <a:ext cx="7953375" cy="1371600"/>
          </a:xfrm>
          <a:prstGeom prst="rect">
            <a:avLst/>
          </a:prstGeom>
          <a:noFill/>
          <a:ln w="9525">
            <a:noFill/>
            <a:miter lim="800000"/>
            <a:headEnd/>
            <a:tailEnd/>
          </a:ln>
        </p:spPr>
      </p:pic>
      <p:sp>
        <p:nvSpPr>
          <p:cNvPr id="6" name="Rectangle 5"/>
          <p:cNvSpPr/>
          <p:nvPr/>
        </p:nvSpPr>
        <p:spPr>
          <a:xfrm>
            <a:off x="1241287" y="3733800"/>
            <a:ext cx="1440000" cy="1295400"/>
          </a:xfrm>
          <a:prstGeom prst="rect">
            <a:avLst/>
          </a:prstGeom>
          <a:solidFill>
            <a:srgbClr val="BFBFBF">
              <a:alpha val="41961"/>
            </a:srgb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GB" dirty="0">
                <a:solidFill>
                  <a:schemeClr val="tx1"/>
                </a:solidFill>
              </a:rPr>
              <a:t>Validate</a:t>
            </a:r>
          </a:p>
        </p:txBody>
      </p:sp>
      <p:sp>
        <p:nvSpPr>
          <p:cNvPr id="7" name="Rectangle 6"/>
          <p:cNvSpPr/>
          <p:nvPr/>
        </p:nvSpPr>
        <p:spPr>
          <a:xfrm>
            <a:off x="3824287" y="3733800"/>
            <a:ext cx="1440000" cy="1295400"/>
          </a:xfrm>
          <a:prstGeom prst="rect">
            <a:avLst/>
          </a:prstGeom>
          <a:solidFill>
            <a:srgbClr val="BFBFBF">
              <a:alpha val="41961"/>
            </a:srgb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GB" dirty="0" err="1">
                <a:solidFill>
                  <a:schemeClr val="tx1"/>
                </a:solidFill>
              </a:rPr>
              <a:t>UpdateDb</a:t>
            </a:r>
            <a:endParaRPr lang="en-GB" dirty="0">
              <a:solidFill>
                <a:schemeClr val="tx1"/>
              </a:solidFill>
            </a:endParaRPr>
          </a:p>
        </p:txBody>
      </p:sp>
      <p:sp>
        <p:nvSpPr>
          <p:cNvPr id="8" name="Rectangle 7"/>
          <p:cNvSpPr/>
          <p:nvPr/>
        </p:nvSpPr>
        <p:spPr>
          <a:xfrm>
            <a:off x="6186487" y="3733800"/>
            <a:ext cx="1440000" cy="1295400"/>
          </a:xfrm>
          <a:prstGeom prst="rect">
            <a:avLst/>
          </a:prstGeom>
          <a:solidFill>
            <a:srgbClr val="BFBFBF">
              <a:alpha val="41961"/>
            </a:srgb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GB" dirty="0" err="1">
                <a:solidFill>
                  <a:schemeClr val="tx1"/>
                </a:solidFill>
              </a:rPr>
              <a:t>SendEmail</a:t>
            </a:r>
            <a:endParaRPr lang="en-GB" dirty="0">
              <a:solidFill>
                <a:schemeClr val="tx1"/>
              </a:solidFill>
            </a:endParaRPr>
          </a:p>
        </p:txBody>
      </p:sp>
      <p:grpSp>
        <p:nvGrpSpPr>
          <p:cNvPr id="15" name="Group 14"/>
          <p:cNvGrpSpPr/>
          <p:nvPr/>
        </p:nvGrpSpPr>
        <p:grpSpPr>
          <a:xfrm>
            <a:off x="1919287" y="2459516"/>
            <a:ext cx="5029200" cy="1198084"/>
            <a:chOff x="4495804" y="4033656"/>
            <a:chExt cx="5029200" cy="1198084"/>
          </a:xfrm>
        </p:grpSpPr>
        <p:sp>
          <p:nvSpPr>
            <p:cNvPr id="16" name="TextBox 15"/>
            <p:cNvSpPr txBox="1"/>
            <p:nvPr/>
          </p:nvSpPr>
          <p:spPr>
            <a:xfrm rot="21540000" flipH="1">
              <a:off x="5629972" y="4033656"/>
              <a:ext cx="2425639" cy="646331"/>
            </a:xfrm>
            <a:prstGeom prst="rect">
              <a:avLst/>
            </a:prstGeom>
            <a:noFill/>
          </p:spPr>
          <p:txBody>
            <a:bodyPr wrap="square" rtlCol="0">
              <a:spAutoFit/>
            </a:bodyPr>
            <a:lstStyle/>
            <a:p>
              <a:r>
                <a:rPr lang="en-GB" dirty="0">
                  <a:solidFill>
                    <a:srgbClr val="C00000"/>
                  </a:solidFill>
                  <a:latin typeface="Conformity" pitchFamily="2" charset="0"/>
                  <a:cs typeface="Consolas" pitchFamily="49" charset="0"/>
                </a:rPr>
                <a:t>Converted to two-track functions using bind</a:t>
              </a:r>
              <a:endParaRPr lang="en-GB" dirty="0">
                <a:solidFill>
                  <a:srgbClr val="C00000"/>
                </a:solidFill>
                <a:latin typeface="Conformity" pitchFamily="2" charset="0"/>
              </a:endParaRPr>
            </a:p>
          </p:txBody>
        </p:sp>
        <p:sp>
          <p:nvSpPr>
            <p:cNvPr id="17" name="Freeform 16"/>
            <p:cNvSpPr/>
            <p:nvPr/>
          </p:nvSpPr>
          <p:spPr>
            <a:xfrm rot="5400000" flipH="1" flipV="1">
              <a:off x="4953004" y="4241140"/>
              <a:ext cx="533400" cy="1447799"/>
            </a:xfrm>
            <a:custGeom>
              <a:avLst/>
              <a:gdLst>
                <a:gd name="connsiteX0" fmla="*/ 1047750 w 1047750"/>
                <a:gd name="connsiteY0" fmla="*/ 441325 h 441325"/>
                <a:gd name="connsiteX1" fmla="*/ 733425 w 1047750"/>
                <a:gd name="connsiteY1" fmla="*/ 60325 h 441325"/>
                <a:gd name="connsiteX2" fmla="*/ 0 w 1047750"/>
                <a:gd name="connsiteY2" fmla="*/ 79375 h 441325"/>
                <a:gd name="connsiteX0" fmla="*/ 524968 w 524968"/>
                <a:gd name="connsiteY0" fmla="*/ 461483 h 461483"/>
                <a:gd name="connsiteX1" fmla="*/ 210643 w 524968"/>
                <a:gd name="connsiteY1" fmla="*/ 80483 h 461483"/>
                <a:gd name="connsiteX2" fmla="*/ 0 w 524968"/>
                <a:gd name="connsiteY2" fmla="*/ 39688 h 461483"/>
                <a:gd name="connsiteX0" fmla="*/ 524968 w 524968"/>
                <a:gd name="connsiteY0" fmla="*/ 451299 h 451299"/>
                <a:gd name="connsiteX1" fmla="*/ 210643 w 524968"/>
                <a:gd name="connsiteY1" fmla="*/ 70299 h 451299"/>
                <a:gd name="connsiteX2" fmla="*/ 0 w 524968"/>
                <a:gd name="connsiteY2" fmla="*/ 29504 h 451299"/>
                <a:gd name="connsiteX0" fmla="*/ 524968 w 524968"/>
                <a:gd name="connsiteY0" fmla="*/ 421795 h 421795"/>
                <a:gd name="connsiteX1" fmla="*/ 0 w 524968"/>
                <a:gd name="connsiteY1" fmla="*/ 0 h 421795"/>
                <a:gd name="connsiteX0" fmla="*/ 524968 w 665867"/>
                <a:gd name="connsiteY0" fmla="*/ 421795 h 421795"/>
                <a:gd name="connsiteX1" fmla="*/ 0 w 665867"/>
                <a:gd name="connsiteY1" fmla="*/ 0 h 421795"/>
                <a:gd name="connsiteX0" fmla="*/ 209986 w 665868"/>
                <a:gd name="connsiteY0" fmla="*/ 416641 h 416641"/>
                <a:gd name="connsiteX1" fmla="*/ 0 w 665868"/>
                <a:gd name="connsiteY1" fmla="*/ 0 h 416641"/>
                <a:gd name="connsiteX0" fmla="*/ 350888 w 665868"/>
                <a:gd name="connsiteY0" fmla="*/ 435579 h 435579"/>
                <a:gd name="connsiteX1" fmla="*/ 0 w 665868"/>
                <a:gd name="connsiteY1" fmla="*/ 0 h 435579"/>
                <a:gd name="connsiteX0" fmla="*/ 734955 w 734954"/>
                <a:gd name="connsiteY0" fmla="*/ 359826 h 359826"/>
                <a:gd name="connsiteX1" fmla="*/ 0 w 734954"/>
                <a:gd name="connsiteY1" fmla="*/ 0 h 359826"/>
              </a:gdLst>
              <a:ahLst/>
              <a:cxnLst>
                <a:cxn ang="0">
                  <a:pos x="connsiteX0" y="connsiteY0"/>
                </a:cxn>
                <a:cxn ang="0">
                  <a:pos x="connsiteX1" y="connsiteY1"/>
                </a:cxn>
              </a:cxnLst>
              <a:rect l="l" t="t" r="r" b="b"/>
              <a:pathLst>
                <a:path w="734954" h="359826">
                  <a:moveTo>
                    <a:pt x="734955" y="359826"/>
                  </a:moveTo>
                  <a:cubicBezTo>
                    <a:pt x="559966" y="219228"/>
                    <a:pt x="665868" y="20459"/>
                    <a:pt x="0" y="0"/>
                  </a:cubicBezTo>
                </a:path>
              </a:pathLst>
            </a:custGeom>
            <a:ln w="1905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8" name="Freeform 17"/>
            <p:cNvSpPr/>
            <p:nvPr/>
          </p:nvSpPr>
          <p:spPr>
            <a:xfrm rot="5400000" flipH="1" flipV="1">
              <a:off x="6719549" y="4760594"/>
              <a:ext cx="533400" cy="408891"/>
            </a:xfrm>
            <a:custGeom>
              <a:avLst/>
              <a:gdLst>
                <a:gd name="connsiteX0" fmla="*/ 1047750 w 1047750"/>
                <a:gd name="connsiteY0" fmla="*/ 441325 h 441325"/>
                <a:gd name="connsiteX1" fmla="*/ 733425 w 1047750"/>
                <a:gd name="connsiteY1" fmla="*/ 60325 h 441325"/>
                <a:gd name="connsiteX2" fmla="*/ 0 w 1047750"/>
                <a:gd name="connsiteY2" fmla="*/ 79375 h 441325"/>
                <a:gd name="connsiteX0" fmla="*/ 524968 w 524968"/>
                <a:gd name="connsiteY0" fmla="*/ 461483 h 461483"/>
                <a:gd name="connsiteX1" fmla="*/ 210643 w 524968"/>
                <a:gd name="connsiteY1" fmla="*/ 80483 h 461483"/>
                <a:gd name="connsiteX2" fmla="*/ 0 w 524968"/>
                <a:gd name="connsiteY2" fmla="*/ 39688 h 461483"/>
                <a:gd name="connsiteX0" fmla="*/ 524968 w 524968"/>
                <a:gd name="connsiteY0" fmla="*/ 451299 h 451299"/>
                <a:gd name="connsiteX1" fmla="*/ 210643 w 524968"/>
                <a:gd name="connsiteY1" fmla="*/ 70299 h 451299"/>
                <a:gd name="connsiteX2" fmla="*/ 0 w 524968"/>
                <a:gd name="connsiteY2" fmla="*/ 29504 h 451299"/>
                <a:gd name="connsiteX0" fmla="*/ 524968 w 524968"/>
                <a:gd name="connsiteY0" fmla="*/ 421795 h 421795"/>
                <a:gd name="connsiteX1" fmla="*/ 0 w 524968"/>
                <a:gd name="connsiteY1" fmla="*/ 0 h 421795"/>
                <a:gd name="connsiteX0" fmla="*/ 524968 w 665867"/>
                <a:gd name="connsiteY0" fmla="*/ 421795 h 421795"/>
                <a:gd name="connsiteX1" fmla="*/ 0 w 665867"/>
                <a:gd name="connsiteY1" fmla="*/ 0 h 421795"/>
                <a:gd name="connsiteX0" fmla="*/ 209986 w 665868"/>
                <a:gd name="connsiteY0" fmla="*/ 416641 h 416641"/>
                <a:gd name="connsiteX1" fmla="*/ 0 w 665868"/>
                <a:gd name="connsiteY1" fmla="*/ 0 h 416641"/>
                <a:gd name="connsiteX0" fmla="*/ 665868 w 665868"/>
                <a:gd name="connsiteY0" fmla="*/ 140598 h 161057"/>
                <a:gd name="connsiteX1" fmla="*/ 0 w 665868"/>
                <a:gd name="connsiteY1" fmla="*/ 140598 h 161057"/>
                <a:gd name="connsiteX0" fmla="*/ 665868 w 665868"/>
                <a:gd name="connsiteY0" fmla="*/ 0 h 86661"/>
                <a:gd name="connsiteX1" fmla="*/ 0 w 665868"/>
                <a:gd name="connsiteY1" fmla="*/ 0 h 86661"/>
                <a:gd name="connsiteX0" fmla="*/ 665868 w 665868"/>
                <a:gd name="connsiteY0" fmla="*/ 0 h 86661"/>
                <a:gd name="connsiteX1" fmla="*/ 0 w 665868"/>
                <a:gd name="connsiteY1" fmla="*/ 0 h 86661"/>
                <a:gd name="connsiteX0" fmla="*/ 734954 w 734954"/>
                <a:gd name="connsiteY0" fmla="*/ 0 h 88095"/>
                <a:gd name="connsiteX1" fmla="*/ 0 w 734954"/>
                <a:gd name="connsiteY1" fmla="*/ 37876 h 88095"/>
                <a:gd name="connsiteX0" fmla="*/ 734954 w 734954"/>
                <a:gd name="connsiteY0" fmla="*/ 0 h 125972"/>
                <a:gd name="connsiteX1" fmla="*/ 0 w 734954"/>
                <a:gd name="connsiteY1" fmla="*/ 75753 h 125972"/>
                <a:gd name="connsiteX0" fmla="*/ 734954 w 734954"/>
                <a:gd name="connsiteY0" fmla="*/ 0 h 101623"/>
                <a:gd name="connsiteX1" fmla="*/ 0 w 734954"/>
                <a:gd name="connsiteY1" fmla="*/ 75753 h 101623"/>
              </a:gdLst>
              <a:ahLst/>
              <a:cxnLst>
                <a:cxn ang="0">
                  <a:pos x="connsiteX0" y="connsiteY0"/>
                </a:cxn>
                <a:cxn ang="0">
                  <a:pos x="connsiteX1" y="connsiteY1"/>
                </a:cxn>
              </a:cxnLst>
              <a:rect l="l" t="t" r="r" b="b"/>
              <a:pathLst>
                <a:path w="734954" h="101623">
                  <a:moveTo>
                    <a:pt x="734954" y="0"/>
                  </a:moveTo>
                  <a:cubicBezTo>
                    <a:pt x="364977" y="86661"/>
                    <a:pt x="320891" y="101623"/>
                    <a:pt x="0" y="75753"/>
                  </a:cubicBezTo>
                </a:path>
              </a:pathLst>
            </a:custGeom>
            <a:ln w="1905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9" name="Freeform 18"/>
            <p:cNvSpPr/>
            <p:nvPr/>
          </p:nvSpPr>
          <p:spPr>
            <a:xfrm rot="16200000" flipV="1">
              <a:off x="7949875" y="3530270"/>
              <a:ext cx="711859" cy="2438399"/>
            </a:xfrm>
            <a:custGeom>
              <a:avLst/>
              <a:gdLst>
                <a:gd name="connsiteX0" fmla="*/ 1047750 w 1047750"/>
                <a:gd name="connsiteY0" fmla="*/ 441325 h 441325"/>
                <a:gd name="connsiteX1" fmla="*/ 733425 w 1047750"/>
                <a:gd name="connsiteY1" fmla="*/ 60325 h 441325"/>
                <a:gd name="connsiteX2" fmla="*/ 0 w 1047750"/>
                <a:gd name="connsiteY2" fmla="*/ 79375 h 441325"/>
                <a:gd name="connsiteX0" fmla="*/ 524968 w 524968"/>
                <a:gd name="connsiteY0" fmla="*/ 461483 h 461483"/>
                <a:gd name="connsiteX1" fmla="*/ 210643 w 524968"/>
                <a:gd name="connsiteY1" fmla="*/ 80483 h 461483"/>
                <a:gd name="connsiteX2" fmla="*/ 0 w 524968"/>
                <a:gd name="connsiteY2" fmla="*/ 39688 h 461483"/>
                <a:gd name="connsiteX0" fmla="*/ 524968 w 524968"/>
                <a:gd name="connsiteY0" fmla="*/ 451299 h 451299"/>
                <a:gd name="connsiteX1" fmla="*/ 210643 w 524968"/>
                <a:gd name="connsiteY1" fmla="*/ 70299 h 451299"/>
                <a:gd name="connsiteX2" fmla="*/ 0 w 524968"/>
                <a:gd name="connsiteY2" fmla="*/ 29504 h 451299"/>
                <a:gd name="connsiteX0" fmla="*/ 524968 w 524968"/>
                <a:gd name="connsiteY0" fmla="*/ 421795 h 421795"/>
                <a:gd name="connsiteX1" fmla="*/ 0 w 524968"/>
                <a:gd name="connsiteY1" fmla="*/ 0 h 421795"/>
                <a:gd name="connsiteX0" fmla="*/ 524968 w 665867"/>
                <a:gd name="connsiteY0" fmla="*/ 421795 h 421795"/>
                <a:gd name="connsiteX1" fmla="*/ 0 w 665867"/>
                <a:gd name="connsiteY1" fmla="*/ 0 h 421795"/>
                <a:gd name="connsiteX0" fmla="*/ 209986 w 665868"/>
                <a:gd name="connsiteY0" fmla="*/ 416641 h 416641"/>
                <a:gd name="connsiteX1" fmla="*/ 0 w 665868"/>
                <a:gd name="connsiteY1" fmla="*/ 0 h 416641"/>
                <a:gd name="connsiteX0" fmla="*/ 455881 w 665868"/>
                <a:gd name="connsiteY0" fmla="*/ 624962 h 624962"/>
                <a:gd name="connsiteX1" fmla="*/ 0 w 665868"/>
                <a:gd name="connsiteY1" fmla="*/ 0 h 624962"/>
                <a:gd name="connsiteX0" fmla="*/ 455881 w 665868"/>
                <a:gd name="connsiteY0" fmla="*/ 624962 h 624962"/>
                <a:gd name="connsiteX1" fmla="*/ 0 w 665868"/>
                <a:gd name="connsiteY1" fmla="*/ 0 h 624962"/>
                <a:gd name="connsiteX0" fmla="*/ 770861 w 770861"/>
                <a:gd name="connsiteY0" fmla="*/ 606023 h 606023"/>
                <a:gd name="connsiteX1" fmla="*/ 0 w 770861"/>
                <a:gd name="connsiteY1" fmla="*/ 0 h 606023"/>
                <a:gd name="connsiteX0" fmla="*/ 770861 w 770861"/>
                <a:gd name="connsiteY0" fmla="*/ 606023 h 606023"/>
                <a:gd name="connsiteX1" fmla="*/ 0 w 770861"/>
                <a:gd name="connsiteY1" fmla="*/ 0 h 606023"/>
                <a:gd name="connsiteX0" fmla="*/ 770861 w 980846"/>
                <a:gd name="connsiteY0" fmla="*/ 606023 h 606023"/>
                <a:gd name="connsiteX1" fmla="*/ 0 w 980846"/>
                <a:gd name="connsiteY1" fmla="*/ 0 h 606023"/>
              </a:gdLst>
              <a:ahLst/>
              <a:cxnLst>
                <a:cxn ang="0">
                  <a:pos x="connsiteX0" y="connsiteY0"/>
                </a:cxn>
                <a:cxn ang="0">
                  <a:pos x="connsiteX1" y="connsiteY1"/>
                </a:cxn>
              </a:cxnLst>
              <a:rect l="l" t="t" r="r" b="b"/>
              <a:pathLst>
                <a:path w="980846" h="606023">
                  <a:moveTo>
                    <a:pt x="770861" y="606023"/>
                  </a:moveTo>
                  <a:cubicBezTo>
                    <a:pt x="100902" y="508712"/>
                    <a:pt x="980847" y="69157"/>
                    <a:pt x="0" y="0"/>
                  </a:cubicBezTo>
                </a:path>
              </a:pathLst>
            </a:custGeom>
            <a:ln w="1905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grpSp>
        <p:nvGrpSpPr>
          <p:cNvPr id="26" name="Group 25"/>
          <p:cNvGrpSpPr/>
          <p:nvPr/>
        </p:nvGrpSpPr>
        <p:grpSpPr>
          <a:xfrm>
            <a:off x="381000" y="1204000"/>
            <a:ext cx="8458199" cy="1070332"/>
            <a:chOff x="304801" y="1204000"/>
            <a:chExt cx="8458199" cy="1070332"/>
          </a:xfrm>
        </p:grpSpPr>
        <p:pic>
          <p:nvPicPr>
            <p:cNvPr id="13" name="Picture 2"/>
            <p:cNvPicPr>
              <a:picLocks noChangeAspect="1" noChangeArrowheads="1"/>
            </p:cNvPicPr>
            <p:nvPr/>
          </p:nvPicPr>
          <p:blipFill>
            <a:blip r:embed="rId4" cstate="print"/>
            <a:srcRect/>
            <a:stretch>
              <a:fillRect/>
            </a:stretch>
          </p:blipFill>
          <p:spPr bwMode="auto">
            <a:xfrm>
              <a:off x="304801" y="1204000"/>
              <a:ext cx="2666999" cy="1070332"/>
            </a:xfrm>
            <a:prstGeom prst="rect">
              <a:avLst/>
            </a:prstGeom>
            <a:noFill/>
            <a:ln w="9525">
              <a:noFill/>
              <a:miter lim="800000"/>
              <a:headEnd/>
              <a:tailEnd/>
            </a:ln>
          </p:spPr>
        </p:pic>
        <p:pic>
          <p:nvPicPr>
            <p:cNvPr id="21" name="Picture 2"/>
            <p:cNvPicPr>
              <a:picLocks noChangeAspect="1" noChangeArrowheads="1"/>
            </p:cNvPicPr>
            <p:nvPr/>
          </p:nvPicPr>
          <p:blipFill>
            <a:blip r:embed="rId4" cstate="print"/>
            <a:srcRect/>
            <a:stretch>
              <a:fillRect/>
            </a:stretch>
          </p:blipFill>
          <p:spPr bwMode="auto">
            <a:xfrm>
              <a:off x="3200400" y="1204000"/>
              <a:ext cx="2666999" cy="1070332"/>
            </a:xfrm>
            <a:prstGeom prst="rect">
              <a:avLst/>
            </a:prstGeom>
            <a:noFill/>
            <a:ln w="9525">
              <a:noFill/>
              <a:miter lim="800000"/>
              <a:headEnd/>
              <a:tailEnd/>
            </a:ln>
          </p:spPr>
        </p:pic>
        <p:pic>
          <p:nvPicPr>
            <p:cNvPr id="24" name="Picture 2"/>
            <p:cNvPicPr>
              <a:picLocks noChangeAspect="1" noChangeArrowheads="1"/>
            </p:cNvPicPr>
            <p:nvPr/>
          </p:nvPicPr>
          <p:blipFill>
            <a:blip r:embed="rId4" cstate="print"/>
            <a:srcRect/>
            <a:stretch>
              <a:fillRect/>
            </a:stretch>
          </p:blipFill>
          <p:spPr bwMode="auto">
            <a:xfrm>
              <a:off x="6096001" y="1204000"/>
              <a:ext cx="2666999" cy="1070332"/>
            </a:xfrm>
            <a:prstGeom prst="rect">
              <a:avLst/>
            </a:prstGeom>
            <a:noFill/>
            <a:ln w="9525">
              <a:noFill/>
              <a:miter lim="800000"/>
              <a:headEnd/>
              <a:tailEnd/>
            </a:ln>
          </p:spPr>
        </p:pic>
      </p:grpSp>
      <p:sp>
        <p:nvSpPr>
          <p:cNvPr id="27" name="Rectangle 26"/>
          <p:cNvSpPr/>
          <p:nvPr/>
        </p:nvSpPr>
        <p:spPr>
          <a:xfrm>
            <a:off x="914400" y="990600"/>
            <a:ext cx="1440000" cy="1295400"/>
          </a:xfrm>
          <a:prstGeom prst="rect">
            <a:avLst/>
          </a:prstGeom>
          <a:solidFill>
            <a:srgbClr val="BFBFBF">
              <a:alpha val="41961"/>
            </a:srgb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GB" dirty="0">
                <a:solidFill>
                  <a:schemeClr val="tx1"/>
                </a:solidFill>
              </a:rPr>
              <a:t>Validate</a:t>
            </a:r>
          </a:p>
        </p:txBody>
      </p:sp>
      <p:sp>
        <p:nvSpPr>
          <p:cNvPr id="28" name="Rectangle 27"/>
          <p:cNvSpPr/>
          <p:nvPr/>
        </p:nvSpPr>
        <p:spPr>
          <a:xfrm>
            <a:off x="4038600" y="990600"/>
            <a:ext cx="1440000" cy="1295400"/>
          </a:xfrm>
          <a:prstGeom prst="rect">
            <a:avLst/>
          </a:prstGeom>
          <a:solidFill>
            <a:srgbClr val="BFBFBF">
              <a:alpha val="41961"/>
            </a:srgb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GB" dirty="0" err="1">
                <a:solidFill>
                  <a:schemeClr val="tx1"/>
                </a:solidFill>
              </a:rPr>
              <a:t>UpdateDb</a:t>
            </a:r>
            <a:endParaRPr lang="en-GB" dirty="0">
              <a:solidFill>
                <a:schemeClr val="tx1"/>
              </a:solidFill>
            </a:endParaRPr>
          </a:p>
        </p:txBody>
      </p:sp>
      <p:sp>
        <p:nvSpPr>
          <p:cNvPr id="29" name="Rectangle 28"/>
          <p:cNvSpPr/>
          <p:nvPr/>
        </p:nvSpPr>
        <p:spPr>
          <a:xfrm>
            <a:off x="6858000" y="990600"/>
            <a:ext cx="1440000" cy="1295400"/>
          </a:xfrm>
          <a:prstGeom prst="rect">
            <a:avLst/>
          </a:prstGeom>
          <a:solidFill>
            <a:srgbClr val="BFBFBF">
              <a:alpha val="41961"/>
            </a:srgb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GB" dirty="0" err="1">
                <a:solidFill>
                  <a:schemeClr val="tx1"/>
                </a:solidFill>
              </a:rPr>
              <a:t>SendEmail</a:t>
            </a:r>
            <a:endParaRPr lang="en-GB" dirty="0">
              <a:solidFill>
                <a:schemeClr val="tx1"/>
              </a:solidFill>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12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GB" dirty="0"/>
              <a:t>More fun with railway tracks...</a:t>
            </a:r>
          </a:p>
        </p:txBody>
      </p:sp>
      <p:sp>
        <p:nvSpPr>
          <p:cNvPr id="4" name="Subtitle 3"/>
          <p:cNvSpPr>
            <a:spLocks noGrp="1"/>
          </p:cNvSpPr>
          <p:nvPr>
            <p:ph type="subTitle" idx="1"/>
          </p:nvPr>
        </p:nvSpPr>
        <p:spPr/>
        <p:txBody>
          <a:bodyPr/>
          <a:lstStyle/>
          <a:p>
            <a:r>
              <a:rPr lang="en-GB" dirty="0"/>
              <a:t>...extending the framework</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a:t>More fun with railway tracks...</a:t>
            </a:r>
          </a:p>
        </p:txBody>
      </p:sp>
      <p:sp>
        <p:nvSpPr>
          <p:cNvPr id="5" name="TextBox 4"/>
          <p:cNvSpPr txBox="1"/>
          <p:nvPr/>
        </p:nvSpPr>
        <p:spPr>
          <a:xfrm>
            <a:off x="1295400" y="1752600"/>
            <a:ext cx="7162800" cy="4401205"/>
          </a:xfrm>
          <a:prstGeom prst="rect">
            <a:avLst/>
          </a:prstGeom>
          <a:noFill/>
        </p:spPr>
        <p:txBody>
          <a:bodyPr wrap="square" rtlCol="0">
            <a:spAutoFit/>
          </a:bodyPr>
          <a:lstStyle/>
          <a:p>
            <a:r>
              <a:rPr lang="en-GB" sz="2800" dirty="0"/>
              <a:t>Fitting other functions into this framework:</a:t>
            </a:r>
          </a:p>
          <a:p>
            <a:endParaRPr lang="en-GB" sz="2800" dirty="0"/>
          </a:p>
          <a:p>
            <a:pPr>
              <a:buFont typeface="Arial" pitchFamily="34" charset="0"/>
              <a:buChar char="•"/>
            </a:pPr>
            <a:r>
              <a:rPr lang="en-GB" sz="2800" dirty="0"/>
              <a:t> Single track functions</a:t>
            </a:r>
          </a:p>
          <a:p>
            <a:pPr>
              <a:buFont typeface="Arial" pitchFamily="34" charset="0"/>
              <a:buChar char="•"/>
            </a:pPr>
            <a:r>
              <a:rPr lang="en-GB" sz="2800" dirty="0"/>
              <a:t> Dead-end functions</a:t>
            </a:r>
          </a:p>
          <a:p>
            <a:pPr>
              <a:buFont typeface="Arial" pitchFamily="34" charset="0"/>
              <a:buChar char="•"/>
            </a:pPr>
            <a:r>
              <a:rPr lang="en-GB" sz="2800" dirty="0"/>
              <a:t> Functions that throw exceptions</a:t>
            </a:r>
          </a:p>
          <a:p>
            <a:pPr>
              <a:buFont typeface="Arial" pitchFamily="34" charset="0"/>
              <a:buChar char="•"/>
            </a:pPr>
            <a:r>
              <a:rPr lang="en-GB" sz="2800" dirty="0"/>
              <a:t> Supervisory functions</a:t>
            </a:r>
          </a:p>
          <a:p>
            <a:endParaRPr lang="en-GB" sz="2800" dirty="0"/>
          </a:p>
          <a:p>
            <a:endParaRPr lang="en-GB" sz="2800" dirty="0"/>
          </a:p>
          <a:p>
            <a:endParaRPr lang="en-GB" sz="2800" dirty="0"/>
          </a:p>
          <a:p>
            <a:endParaRPr lang="en-GB" sz="28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a:t>Converting one-track functions</a:t>
            </a:r>
          </a:p>
        </p:txBody>
      </p:sp>
      <p:sp>
        <p:nvSpPr>
          <p:cNvPr id="5" name="TextBox 4"/>
          <p:cNvSpPr txBox="1"/>
          <p:nvPr/>
        </p:nvSpPr>
        <p:spPr>
          <a:xfrm>
            <a:off x="1295400" y="1752600"/>
            <a:ext cx="7162800" cy="4401205"/>
          </a:xfrm>
          <a:prstGeom prst="rect">
            <a:avLst/>
          </a:prstGeom>
          <a:noFill/>
        </p:spPr>
        <p:txBody>
          <a:bodyPr wrap="square" rtlCol="0">
            <a:spAutoFit/>
          </a:bodyPr>
          <a:lstStyle/>
          <a:p>
            <a:r>
              <a:rPr lang="en-GB" sz="2800" dirty="0"/>
              <a:t>Fitting other functions into this framework:</a:t>
            </a:r>
          </a:p>
          <a:p>
            <a:endParaRPr lang="en-GB" sz="2800" dirty="0"/>
          </a:p>
          <a:p>
            <a:pPr>
              <a:buFont typeface="Arial" pitchFamily="34" charset="0"/>
              <a:buChar char="•"/>
            </a:pPr>
            <a:r>
              <a:rPr lang="en-GB" sz="2800" dirty="0"/>
              <a:t> </a:t>
            </a:r>
            <a:r>
              <a:rPr lang="en-GB" sz="2800" b="1" dirty="0">
                <a:solidFill>
                  <a:srgbClr val="C00000"/>
                </a:solidFill>
              </a:rPr>
              <a:t>Single track functions</a:t>
            </a:r>
          </a:p>
          <a:p>
            <a:pPr>
              <a:buFont typeface="Arial" pitchFamily="34" charset="0"/>
              <a:buChar char="•"/>
            </a:pPr>
            <a:r>
              <a:rPr lang="en-GB" sz="2800" dirty="0"/>
              <a:t> Dead-end functions</a:t>
            </a:r>
          </a:p>
          <a:p>
            <a:pPr>
              <a:buFont typeface="Arial" pitchFamily="34" charset="0"/>
              <a:buChar char="•"/>
            </a:pPr>
            <a:r>
              <a:rPr lang="en-GB" sz="2800" dirty="0"/>
              <a:t> Functions that throw exceptions</a:t>
            </a:r>
          </a:p>
          <a:p>
            <a:pPr>
              <a:buFont typeface="Arial" pitchFamily="34" charset="0"/>
              <a:buChar char="•"/>
            </a:pPr>
            <a:r>
              <a:rPr lang="en-GB" sz="2800" dirty="0"/>
              <a:t> Supervisory functions</a:t>
            </a:r>
          </a:p>
          <a:p>
            <a:endParaRPr lang="en-GB" sz="2800" dirty="0"/>
          </a:p>
          <a:p>
            <a:endParaRPr lang="en-GB" sz="2800" dirty="0"/>
          </a:p>
          <a:p>
            <a:endParaRPr lang="en-GB" sz="2800" dirty="0"/>
          </a:p>
          <a:p>
            <a:endParaRPr lang="en-GB" sz="2800" dirty="0"/>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Converting one-track functions</a:t>
            </a:r>
          </a:p>
        </p:txBody>
      </p:sp>
      <p:sp>
        <p:nvSpPr>
          <p:cNvPr id="3" name="TextBox 2"/>
          <p:cNvSpPr txBox="1"/>
          <p:nvPr/>
        </p:nvSpPr>
        <p:spPr>
          <a:xfrm>
            <a:off x="1219200" y="4038600"/>
            <a:ext cx="7162800" cy="923330"/>
          </a:xfrm>
          <a:prstGeom prst="rect">
            <a:avLst/>
          </a:prstGeom>
          <a:noFill/>
        </p:spPr>
        <p:txBody>
          <a:bodyPr wrap="square" rtlCol="0">
            <a:spAutoFit/>
          </a:bodyPr>
          <a:lstStyle/>
          <a:p>
            <a:r>
              <a:rPr lang="en-GB" dirty="0">
                <a:solidFill>
                  <a:schemeClr val="accent3">
                    <a:lumMod val="50000"/>
                  </a:schemeClr>
                </a:solidFill>
                <a:latin typeface="Consolas" pitchFamily="49" charset="0"/>
                <a:cs typeface="Consolas" pitchFamily="49" charset="0"/>
              </a:rPr>
              <a:t>// trim spaces and lowercase</a:t>
            </a:r>
          </a:p>
          <a:p>
            <a:r>
              <a:rPr lang="en-GB" dirty="0">
                <a:latin typeface="Consolas" pitchFamily="49" charset="0"/>
                <a:cs typeface="Consolas" pitchFamily="49" charset="0"/>
              </a:rPr>
              <a:t>let </a:t>
            </a:r>
            <a:r>
              <a:rPr lang="en-GB" b="1" dirty="0" err="1">
                <a:latin typeface="Consolas" pitchFamily="49" charset="0"/>
                <a:cs typeface="Consolas" pitchFamily="49" charset="0"/>
              </a:rPr>
              <a:t>canonicalizeEmail</a:t>
            </a:r>
            <a:r>
              <a:rPr lang="en-GB" dirty="0">
                <a:latin typeface="Consolas" pitchFamily="49" charset="0"/>
                <a:cs typeface="Consolas" pitchFamily="49" charset="0"/>
              </a:rPr>
              <a:t> input =</a:t>
            </a:r>
          </a:p>
          <a:p>
            <a:r>
              <a:rPr lang="en-GB" dirty="0">
                <a:latin typeface="Consolas" pitchFamily="49" charset="0"/>
                <a:cs typeface="Consolas" pitchFamily="49" charset="0"/>
              </a:rPr>
              <a:t>   { input with email = </a:t>
            </a:r>
            <a:r>
              <a:rPr lang="en-GB" dirty="0" err="1">
                <a:latin typeface="Consolas" pitchFamily="49" charset="0"/>
                <a:cs typeface="Consolas" pitchFamily="49" charset="0"/>
              </a:rPr>
              <a:t>input.email.Trim</a:t>
            </a:r>
            <a:r>
              <a:rPr lang="en-GB" dirty="0">
                <a:latin typeface="Consolas" pitchFamily="49" charset="0"/>
                <a:cs typeface="Consolas" pitchFamily="49" charset="0"/>
              </a:rPr>
              <a:t>().</a:t>
            </a:r>
            <a:r>
              <a:rPr lang="en-GB" dirty="0" err="1">
                <a:latin typeface="Consolas" pitchFamily="49" charset="0"/>
                <a:cs typeface="Consolas" pitchFamily="49" charset="0"/>
              </a:rPr>
              <a:t>ToLower</a:t>
            </a:r>
            <a:r>
              <a:rPr lang="en-GB" dirty="0">
                <a:latin typeface="Consolas" pitchFamily="49" charset="0"/>
                <a:cs typeface="Consolas" pitchFamily="49" charset="0"/>
              </a:rPr>
              <a:t>() }</a:t>
            </a:r>
          </a:p>
        </p:txBody>
      </p:sp>
      <p:pic>
        <p:nvPicPr>
          <p:cNvPr id="4" name="Picture 4"/>
          <p:cNvPicPr>
            <a:picLocks noChangeAspect="1" noChangeArrowheads="1"/>
          </p:cNvPicPr>
          <p:nvPr/>
        </p:nvPicPr>
        <p:blipFill>
          <a:blip r:embed="rId3" cstate="print"/>
          <a:srcRect l="9524" r="11112" b="4478"/>
          <a:stretch>
            <a:fillRect/>
          </a:stretch>
        </p:blipFill>
        <p:spPr bwMode="auto">
          <a:xfrm>
            <a:off x="2667000" y="2438400"/>
            <a:ext cx="3810000" cy="1219200"/>
          </a:xfrm>
          <a:prstGeom prst="rect">
            <a:avLst/>
          </a:prstGeom>
          <a:noFill/>
          <a:ln w="9525">
            <a:noFill/>
            <a:miter lim="800000"/>
            <a:headEnd/>
            <a:tailEnd/>
          </a:ln>
        </p:spPr>
      </p:pic>
      <p:sp>
        <p:nvSpPr>
          <p:cNvPr id="5" name="Rectangle 4"/>
          <p:cNvSpPr/>
          <p:nvPr/>
        </p:nvSpPr>
        <p:spPr>
          <a:xfrm>
            <a:off x="3276600" y="2057400"/>
            <a:ext cx="2667000" cy="1524000"/>
          </a:xfrm>
          <a:prstGeom prst="rect">
            <a:avLst/>
          </a:prstGeom>
          <a:solidFill>
            <a:srgbClr val="BFBFBF">
              <a:alpha val="41961"/>
            </a:srgb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GB" dirty="0" err="1">
                <a:solidFill>
                  <a:schemeClr val="tx1"/>
                </a:solidFill>
              </a:rPr>
              <a:t>canonicalizeEmail</a:t>
            </a:r>
            <a:endParaRPr lang="en-GB" dirty="0">
              <a:solidFill>
                <a:schemeClr val="tx1"/>
              </a:solidFill>
            </a:endParaRPr>
          </a:p>
        </p:txBody>
      </p:sp>
      <p:sp>
        <p:nvSpPr>
          <p:cNvPr id="6" name="TextBox 5"/>
          <p:cNvSpPr txBox="1"/>
          <p:nvPr/>
        </p:nvSpPr>
        <p:spPr>
          <a:xfrm rot="21540000" flipH="1">
            <a:off x="2063066" y="5698748"/>
            <a:ext cx="6705600" cy="400110"/>
          </a:xfrm>
          <a:prstGeom prst="rect">
            <a:avLst/>
          </a:prstGeom>
          <a:noFill/>
        </p:spPr>
        <p:txBody>
          <a:bodyPr wrap="square" rtlCol="0">
            <a:spAutoFit/>
          </a:bodyPr>
          <a:lstStyle/>
          <a:p>
            <a:pPr algn="ctr"/>
            <a:r>
              <a:rPr lang="en-GB" sz="2000" dirty="0">
                <a:solidFill>
                  <a:srgbClr val="C00000"/>
                </a:solidFill>
                <a:latin typeface="Conformity" pitchFamily="2" charset="0"/>
              </a:rPr>
              <a:t>A simple function that doesn't generate errors – a "one-track" function.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Converting one-track functions</a:t>
            </a:r>
          </a:p>
        </p:txBody>
      </p:sp>
      <p:pic>
        <p:nvPicPr>
          <p:cNvPr id="3" name="Picture 1"/>
          <p:cNvPicPr>
            <a:picLocks noChangeAspect="1" noChangeArrowheads="1"/>
          </p:cNvPicPr>
          <p:nvPr/>
        </p:nvPicPr>
        <p:blipFill>
          <a:blip r:embed="rId2" cstate="print"/>
          <a:srcRect l="35629" r="3832"/>
          <a:stretch>
            <a:fillRect/>
          </a:stretch>
        </p:blipFill>
        <p:spPr bwMode="auto">
          <a:xfrm>
            <a:off x="4038600" y="2286000"/>
            <a:ext cx="4419599" cy="1258995"/>
          </a:xfrm>
          <a:prstGeom prst="rect">
            <a:avLst/>
          </a:prstGeom>
          <a:noFill/>
          <a:ln w="9525">
            <a:noFill/>
            <a:miter lim="800000"/>
            <a:headEnd/>
            <a:tailEnd/>
          </a:ln>
        </p:spPr>
      </p:pic>
      <p:sp>
        <p:nvSpPr>
          <p:cNvPr id="5" name="Rectangle 4"/>
          <p:cNvSpPr/>
          <p:nvPr/>
        </p:nvSpPr>
        <p:spPr>
          <a:xfrm>
            <a:off x="4329112" y="2133600"/>
            <a:ext cx="1440000" cy="1295400"/>
          </a:xfrm>
          <a:prstGeom prst="rect">
            <a:avLst/>
          </a:prstGeom>
          <a:solidFill>
            <a:srgbClr val="BFBFBF">
              <a:alpha val="41961"/>
            </a:srgb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GB" dirty="0" err="1">
                <a:solidFill>
                  <a:schemeClr val="tx1"/>
                </a:solidFill>
              </a:rPr>
              <a:t>UpdateDb</a:t>
            </a:r>
            <a:endParaRPr lang="en-GB" dirty="0">
              <a:solidFill>
                <a:schemeClr val="tx1"/>
              </a:solidFill>
            </a:endParaRPr>
          </a:p>
        </p:txBody>
      </p:sp>
      <p:sp>
        <p:nvSpPr>
          <p:cNvPr id="6" name="Rectangle 5"/>
          <p:cNvSpPr/>
          <p:nvPr/>
        </p:nvSpPr>
        <p:spPr>
          <a:xfrm>
            <a:off x="6691312" y="2133600"/>
            <a:ext cx="1440000" cy="1295400"/>
          </a:xfrm>
          <a:prstGeom prst="rect">
            <a:avLst/>
          </a:prstGeom>
          <a:solidFill>
            <a:srgbClr val="BFBFBF">
              <a:alpha val="41961"/>
            </a:srgb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GB" dirty="0" err="1">
                <a:solidFill>
                  <a:schemeClr val="tx1"/>
                </a:solidFill>
              </a:rPr>
              <a:t>SendEmail</a:t>
            </a:r>
            <a:endParaRPr lang="en-GB" dirty="0">
              <a:solidFill>
                <a:schemeClr val="tx1"/>
              </a:solidFill>
            </a:endParaRPr>
          </a:p>
        </p:txBody>
      </p:sp>
      <p:pic>
        <p:nvPicPr>
          <p:cNvPr id="8" name="Picture 1"/>
          <p:cNvPicPr>
            <a:picLocks noChangeAspect="1" noChangeArrowheads="1"/>
          </p:cNvPicPr>
          <p:nvPr/>
        </p:nvPicPr>
        <p:blipFill>
          <a:blip r:embed="rId3" cstate="print"/>
          <a:srcRect/>
          <a:stretch>
            <a:fillRect/>
          </a:stretch>
        </p:blipFill>
        <p:spPr bwMode="auto">
          <a:xfrm>
            <a:off x="381000" y="2338478"/>
            <a:ext cx="2209800" cy="938122"/>
          </a:xfrm>
          <a:prstGeom prst="rect">
            <a:avLst/>
          </a:prstGeom>
          <a:noFill/>
          <a:ln w="9525">
            <a:noFill/>
            <a:miter lim="800000"/>
            <a:headEnd/>
            <a:tailEnd/>
          </a:ln>
        </p:spPr>
      </p:pic>
      <p:sp>
        <p:nvSpPr>
          <p:cNvPr id="10" name="Rectangle 9"/>
          <p:cNvSpPr/>
          <p:nvPr/>
        </p:nvSpPr>
        <p:spPr>
          <a:xfrm>
            <a:off x="838200" y="2133600"/>
            <a:ext cx="1440000" cy="1295400"/>
          </a:xfrm>
          <a:prstGeom prst="rect">
            <a:avLst/>
          </a:prstGeom>
          <a:solidFill>
            <a:srgbClr val="BFBFBF">
              <a:alpha val="41961"/>
            </a:srgb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GB" dirty="0">
                <a:solidFill>
                  <a:schemeClr val="tx1"/>
                </a:solidFill>
              </a:rPr>
              <a:t>Validate</a:t>
            </a:r>
          </a:p>
        </p:txBody>
      </p:sp>
      <p:pic>
        <p:nvPicPr>
          <p:cNvPr id="11" name="Picture 4"/>
          <p:cNvPicPr>
            <a:picLocks noChangeAspect="1" noChangeArrowheads="1"/>
          </p:cNvPicPr>
          <p:nvPr/>
        </p:nvPicPr>
        <p:blipFill>
          <a:blip r:embed="rId4" cstate="print"/>
          <a:srcRect l="9524" r="11112" b="4478"/>
          <a:stretch>
            <a:fillRect/>
          </a:stretch>
        </p:blipFill>
        <p:spPr bwMode="auto">
          <a:xfrm>
            <a:off x="2743200" y="2667000"/>
            <a:ext cx="1143000" cy="365760"/>
          </a:xfrm>
          <a:prstGeom prst="rect">
            <a:avLst/>
          </a:prstGeom>
          <a:noFill/>
          <a:ln w="9525">
            <a:noFill/>
            <a:miter lim="800000"/>
            <a:headEnd/>
            <a:tailEnd/>
          </a:ln>
        </p:spPr>
      </p:pic>
      <p:sp>
        <p:nvSpPr>
          <p:cNvPr id="12" name="TextBox 11"/>
          <p:cNvSpPr txBox="1"/>
          <p:nvPr/>
        </p:nvSpPr>
        <p:spPr>
          <a:xfrm>
            <a:off x="2438400" y="1764268"/>
            <a:ext cx="1828800" cy="369332"/>
          </a:xfrm>
          <a:prstGeom prst="rect">
            <a:avLst/>
          </a:prstGeom>
          <a:noFill/>
        </p:spPr>
        <p:txBody>
          <a:bodyPr wrap="square" rtlCol="0">
            <a:spAutoFit/>
          </a:bodyPr>
          <a:lstStyle/>
          <a:p>
            <a:pPr algn="ctr"/>
            <a:r>
              <a:rPr lang="en-GB" dirty="0" err="1"/>
              <a:t>canonicalizeEmail</a:t>
            </a:r>
            <a:endParaRPr lang="en-GB" dirty="0"/>
          </a:p>
        </p:txBody>
      </p:sp>
      <p:sp>
        <p:nvSpPr>
          <p:cNvPr id="13" name="Rectangle 12"/>
          <p:cNvSpPr/>
          <p:nvPr/>
        </p:nvSpPr>
        <p:spPr>
          <a:xfrm>
            <a:off x="2895600" y="2133600"/>
            <a:ext cx="838200" cy="1295400"/>
          </a:xfrm>
          <a:prstGeom prst="rect">
            <a:avLst/>
          </a:prstGeom>
          <a:solidFill>
            <a:srgbClr val="BFBFBF">
              <a:alpha val="41961"/>
            </a:srgb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GB" dirty="0">
              <a:solidFill>
                <a:schemeClr val="tx1"/>
              </a:solidFill>
            </a:endParaRPr>
          </a:p>
        </p:txBody>
      </p:sp>
      <p:sp>
        <p:nvSpPr>
          <p:cNvPr id="14" name="Rectangle 2"/>
          <p:cNvSpPr>
            <a:spLocks noChangeArrowheads="1"/>
          </p:cNvSpPr>
          <p:nvPr/>
        </p:nvSpPr>
        <p:spPr bwMode="auto">
          <a:xfrm>
            <a:off x="2971800" y="3276600"/>
            <a:ext cx="701675" cy="914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GB" sz="6000" b="0" i="0" u="none" strike="noStrike" cap="none" normalizeH="0" baseline="0" dirty="0">
                <a:ln>
                  <a:noFill/>
                </a:ln>
                <a:solidFill>
                  <a:srgbClr val="C00000"/>
                </a:solidFill>
                <a:effectLst/>
                <a:latin typeface="Times New Roman" pitchFamily="18" charset="0"/>
                <a:cs typeface="Arial" pitchFamily="34" charset="0"/>
                <a:sym typeface="Wingdings" pitchFamily="2" charset="2"/>
              </a:rPr>
              <a:t></a:t>
            </a:r>
            <a:endParaRPr kumimoji="0" lang="en-US" sz="3600" b="0" i="0" u="none" strike="noStrike" cap="none" normalizeH="0" baseline="0" dirty="0">
              <a:ln>
                <a:noFill/>
              </a:ln>
              <a:solidFill>
                <a:srgbClr val="C00000"/>
              </a:solidFill>
              <a:effectLst/>
              <a:latin typeface="Arial" pitchFamily="34" charset="0"/>
              <a:cs typeface="Arial" pitchFamily="34" charset="0"/>
            </a:endParaRPr>
          </a:p>
        </p:txBody>
      </p:sp>
      <p:sp>
        <p:nvSpPr>
          <p:cNvPr id="15" name="TextBox 14"/>
          <p:cNvSpPr txBox="1"/>
          <p:nvPr/>
        </p:nvSpPr>
        <p:spPr>
          <a:xfrm>
            <a:off x="2590800" y="4038600"/>
            <a:ext cx="1514358" cy="369332"/>
          </a:xfrm>
          <a:prstGeom prst="rect">
            <a:avLst/>
          </a:prstGeom>
          <a:noFill/>
        </p:spPr>
        <p:txBody>
          <a:bodyPr wrap="square" rtlCol="0">
            <a:spAutoFit/>
          </a:bodyPr>
          <a:lstStyle/>
          <a:p>
            <a:r>
              <a:rPr lang="en-GB" dirty="0">
                <a:solidFill>
                  <a:srgbClr val="C00000"/>
                </a:solidFill>
                <a:latin typeface="Conformity" pitchFamily="2" charset="0"/>
              </a:rPr>
              <a:t>Won't compose</a:t>
            </a: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9817" name="Picture 9"/>
          <p:cNvPicPr>
            <a:picLocks noChangeAspect="1" noChangeArrowheads="1"/>
          </p:cNvPicPr>
          <p:nvPr/>
        </p:nvPicPr>
        <p:blipFill>
          <a:blip r:embed="rId2" cstate="print"/>
          <a:srcRect/>
          <a:stretch>
            <a:fillRect/>
          </a:stretch>
        </p:blipFill>
        <p:spPr bwMode="auto">
          <a:xfrm>
            <a:off x="2209800" y="1428750"/>
            <a:ext cx="4861497" cy="2381250"/>
          </a:xfrm>
          <a:prstGeom prst="rect">
            <a:avLst/>
          </a:prstGeom>
          <a:noFill/>
        </p:spPr>
      </p:pic>
      <p:sp>
        <p:nvSpPr>
          <p:cNvPr id="4" name="Title 3"/>
          <p:cNvSpPr>
            <a:spLocks noGrp="1"/>
          </p:cNvSpPr>
          <p:nvPr>
            <p:ph type="title"/>
          </p:nvPr>
        </p:nvSpPr>
        <p:spPr/>
        <p:txBody>
          <a:bodyPr/>
          <a:lstStyle/>
          <a:p>
            <a:r>
              <a:rPr lang="en-GB" dirty="0"/>
              <a:t>Converting one-track functions</a:t>
            </a:r>
          </a:p>
        </p:txBody>
      </p:sp>
      <p:sp>
        <p:nvSpPr>
          <p:cNvPr id="119815" name="Rectangle 7"/>
          <p:cNvSpPr>
            <a:spLocks noChangeArrowheads="1"/>
          </p:cNvSpPr>
          <p:nvPr/>
        </p:nvSpPr>
        <p:spPr bwMode="auto">
          <a:xfrm>
            <a:off x="3282950" y="3263900"/>
            <a:ext cx="441325" cy="2762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12" name="AutoShape 10"/>
          <p:cNvSpPr>
            <a:spLocks noChangeAspect="1" noChangeArrowheads="1"/>
          </p:cNvSpPr>
          <p:nvPr/>
        </p:nvSpPr>
        <p:spPr bwMode="auto">
          <a:xfrm>
            <a:off x="228600" y="1981200"/>
            <a:ext cx="1752600" cy="838199"/>
          </a:xfrm>
          <a:prstGeom prst="rightArrow">
            <a:avLst>
              <a:gd name="adj1" fmla="val 50000"/>
              <a:gd name="adj2" fmla="val 25735"/>
            </a:avLst>
          </a:prstGeom>
          <a:solidFill>
            <a:srgbClr val="D8D8D8"/>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GB" sz="1600" b="0" i="0" u="none" strike="noStrike" cap="none" normalizeH="0" baseline="0" dirty="0">
                <a:ln>
                  <a:noFill/>
                </a:ln>
                <a:solidFill>
                  <a:schemeClr val="tx1"/>
                </a:solidFill>
                <a:effectLst/>
                <a:latin typeface="Calibri" pitchFamily="34" charset="0"/>
                <a:cs typeface="Arial" pitchFamily="34" charset="0"/>
              </a:rPr>
              <a:t>Two-track input</a:t>
            </a: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sp>
        <p:nvSpPr>
          <p:cNvPr id="13" name="Rectangle 11"/>
          <p:cNvSpPr>
            <a:spLocks noChangeArrowheads="1"/>
          </p:cNvSpPr>
          <p:nvPr/>
        </p:nvSpPr>
        <p:spPr bwMode="auto">
          <a:xfrm>
            <a:off x="3581400" y="3733800"/>
            <a:ext cx="3733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GB" sz="2000" b="0" i="0" u="none" strike="noStrike" cap="none" normalizeH="0" baseline="0" dirty="0">
                <a:ln>
                  <a:noFill/>
                </a:ln>
                <a:solidFill>
                  <a:schemeClr val="tx1"/>
                </a:solidFill>
                <a:effectLst/>
                <a:latin typeface="Calibri" pitchFamily="34" charset="0"/>
                <a:cs typeface="Arial" pitchFamily="34" charset="0"/>
              </a:rPr>
              <a:t>Slot for one-track function</a:t>
            </a:r>
            <a:endParaRPr kumimoji="0" lang="en-US" sz="3600" b="0" i="0" u="none" strike="noStrike" cap="none" normalizeH="0" baseline="0" dirty="0">
              <a:ln>
                <a:noFill/>
              </a:ln>
              <a:solidFill>
                <a:schemeClr val="tx1"/>
              </a:solidFill>
              <a:effectLst/>
              <a:latin typeface="Arial" pitchFamily="34" charset="0"/>
              <a:cs typeface="Arial" pitchFamily="34" charset="0"/>
            </a:endParaRPr>
          </a:p>
        </p:txBody>
      </p:sp>
      <p:cxnSp>
        <p:nvCxnSpPr>
          <p:cNvPr id="14" name="AutoShape 12"/>
          <p:cNvCxnSpPr>
            <a:cxnSpLocks noChangeShapeType="1"/>
          </p:cNvCxnSpPr>
          <p:nvPr/>
        </p:nvCxnSpPr>
        <p:spPr bwMode="auto">
          <a:xfrm flipH="1" flipV="1">
            <a:off x="4572000" y="2438400"/>
            <a:ext cx="236538" cy="1231900"/>
          </a:xfrm>
          <a:prstGeom prst="straightConnector1">
            <a:avLst/>
          </a:prstGeom>
          <a:noFill/>
          <a:ln w="38100">
            <a:solidFill>
              <a:srgbClr val="000000"/>
            </a:solidFill>
            <a:round/>
            <a:headEnd/>
            <a:tailEnd type="triangle" w="med" len="med"/>
          </a:ln>
        </p:spPr>
      </p:cxnSp>
      <p:sp>
        <p:nvSpPr>
          <p:cNvPr id="15" name="AutoShape 14"/>
          <p:cNvSpPr>
            <a:spLocks noChangeAspect="1" noChangeArrowheads="1"/>
          </p:cNvSpPr>
          <p:nvPr/>
        </p:nvSpPr>
        <p:spPr bwMode="auto">
          <a:xfrm>
            <a:off x="7159222" y="1905000"/>
            <a:ext cx="1756178" cy="838199"/>
          </a:xfrm>
          <a:prstGeom prst="rightArrow">
            <a:avLst>
              <a:gd name="adj1" fmla="val 50000"/>
              <a:gd name="adj2" fmla="val 25788"/>
            </a:avLst>
          </a:prstGeom>
          <a:solidFill>
            <a:srgbClr val="D8D8D8"/>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GB" sz="1600" b="0" i="0" u="none" strike="noStrike" cap="none" normalizeH="0" baseline="0" dirty="0">
                <a:ln>
                  <a:noFill/>
                </a:ln>
                <a:solidFill>
                  <a:schemeClr val="tx1"/>
                </a:solidFill>
                <a:effectLst/>
                <a:latin typeface="Calibri" pitchFamily="34" charset="0"/>
                <a:cs typeface="Arial" pitchFamily="34" charset="0"/>
              </a:rPr>
              <a:t>Two-track output</a:t>
            </a: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9817" name="Picture 9"/>
          <p:cNvPicPr>
            <a:picLocks noChangeAspect="1" noChangeArrowheads="1"/>
          </p:cNvPicPr>
          <p:nvPr/>
        </p:nvPicPr>
        <p:blipFill>
          <a:blip r:embed="rId2" cstate="print"/>
          <a:srcRect/>
          <a:stretch>
            <a:fillRect/>
          </a:stretch>
        </p:blipFill>
        <p:spPr bwMode="auto">
          <a:xfrm>
            <a:off x="2209800" y="1428750"/>
            <a:ext cx="4861497" cy="2381250"/>
          </a:xfrm>
          <a:prstGeom prst="rect">
            <a:avLst/>
          </a:prstGeom>
          <a:noFill/>
        </p:spPr>
      </p:pic>
      <p:sp>
        <p:nvSpPr>
          <p:cNvPr id="4" name="Title 3"/>
          <p:cNvSpPr>
            <a:spLocks noGrp="1"/>
          </p:cNvSpPr>
          <p:nvPr>
            <p:ph type="title"/>
          </p:nvPr>
        </p:nvSpPr>
        <p:spPr/>
        <p:txBody>
          <a:bodyPr/>
          <a:lstStyle/>
          <a:p>
            <a:r>
              <a:rPr lang="en-GB" dirty="0"/>
              <a:t>Converting one-track functions</a:t>
            </a:r>
          </a:p>
        </p:txBody>
      </p:sp>
      <p:sp>
        <p:nvSpPr>
          <p:cNvPr id="119815" name="Rectangle 7"/>
          <p:cNvSpPr>
            <a:spLocks noChangeArrowheads="1"/>
          </p:cNvSpPr>
          <p:nvPr/>
        </p:nvSpPr>
        <p:spPr bwMode="auto">
          <a:xfrm>
            <a:off x="3282950" y="3263900"/>
            <a:ext cx="441325" cy="2762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12" name="AutoShape 10"/>
          <p:cNvSpPr>
            <a:spLocks noChangeAspect="1" noChangeArrowheads="1"/>
          </p:cNvSpPr>
          <p:nvPr/>
        </p:nvSpPr>
        <p:spPr bwMode="auto">
          <a:xfrm>
            <a:off x="228600" y="1981200"/>
            <a:ext cx="1752600" cy="838199"/>
          </a:xfrm>
          <a:prstGeom prst="rightArrow">
            <a:avLst>
              <a:gd name="adj1" fmla="val 50000"/>
              <a:gd name="adj2" fmla="val 25735"/>
            </a:avLst>
          </a:prstGeom>
          <a:solidFill>
            <a:srgbClr val="D8D8D8"/>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GB" sz="1600" b="0" i="0" u="none" strike="noStrike" cap="none" normalizeH="0" baseline="0" dirty="0">
                <a:ln>
                  <a:noFill/>
                </a:ln>
                <a:solidFill>
                  <a:schemeClr val="tx1"/>
                </a:solidFill>
                <a:effectLst/>
                <a:latin typeface="Calibri" pitchFamily="34" charset="0"/>
                <a:cs typeface="Arial" pitchFamily="34" charset="0"/>
              </a:rPr>
              <a:t>Two-track input</a:t>
            </a: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sp>
        <p:nvSpPr>
          <p:cNvPr id="15" name="AutoShape 14"/>
          <p:cNvSpPr>
            <a:spLocks noChangeAspect="1" noChangeArrowheads="1"/>
          </p:cNvSpPr>
          <p:nvPr/>
        </p:nvSpPr>
        <p:spPr bwMode="auto">
          <a:xfrm>
            <a:off x="7159222" y="1905000"/>
            <a:ext cx="1756178" cy="838199"/>
          </a:xfrm>
          <a:prstGeom prst="rightArrow">
            <a:avLst>
              <a:gd name="adj1" fmla="val 50000"/>
              <a:gd name="adj2" fmla="val 25788"/>
            </a:avLst>
          </a:prstGeom>
          <a:solidFill>
            <a:srgbClr val="D8D8D8"/>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GB" sz="1600" b="0" i="0" u="none" strike="noStrike" cap="none" normalizeH="0" baseline="0" dirty="0">
                <a:ln>
                  <a:noFill/>
                </a:ln>
                <a:solidFill>
                  <a:schemeClr val="tx1"/>
                </a:solidFill>
                <a:effectLst/>
                <a:latin typeface="Calibri" pitchFamily="34" charset="0"/>
                <a:cs typeface="Arial" pitchFamily="34" charset="0"/>
              </a:rPr>
              <a:t>Two-track output</a:t>
            </a: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cxnSp>
        <p:nvCxnSpPr>
          <p:cNvPr id="19" name="AutoShape 15"/>
          <p:cNvCxnSpPr>
            <a:cxnSpLocks noChangeShapeType="1"/>
          </p:cNvCxnSpPr>
          <p:nvPr/>
        </p:nvCxnSpPr>
        <p:spPr bwMode="auto">
          <a:xfrm flipV="1">
            <a:off x="2819400" y="2667000"/>
            <a:ext cx="1295400" cy="1905000"/>
          </a:xfrm>
          <a:prstGeom prst="straightConnector1">
            <a:avLst/>
          </a:prstGeom>
          <a:noFill/>
          <a:ln w="57150">
            <a:solidFill>
              <a:schemeClr val="tx1"/>
            </a:solidFill>
            <a:round/>
            <a:headEnd/>
            <a:tailEnd type="triangle" w="med" len="med"/>
          </a:ln>
        </p:spPr>
      </p:cxnSp>
      <p:cxnSp>
        <p:nvCxnSpPr>
          <p:cNvPr id="20" name="AutoShape 15"/>
          <p:cNvCxnSpPr>
            <a:cxnSpLocks noChangeShapeType="1"/>
          </p:cNvCxnSpPr>
          <p:nvPr/>
        </p:nvCxnSpPr>
        <p:spPr bwMode="auto">
          <a:xfrm>
            <a:off x="5943600" y="3581400"/>
            <a:ext cx="533400" cy="1066800"/>
          </a:xfrm>
          <a:prstGeom prst="straightConnector1">
            <a:avLst/>
          </a:prstGeom>
          <a:noFill/>
          <a:ln w="57150">
            <a:solidFill>
              <a:schemeClr val="tx1"/>
            </a:solidFill>
            <a:round/>
            <a:headEnd/>
            <a:tailEnd type="triangle" w="med" len="med"/>
          </a:ln>
        </p:spPr>
      </p:cxnSp>
      <p:grpSp>
        <p:nvGrpSpPr>
          <p:cNvPr id="26" name="Group 25"/>
          <p:cNvGrpSpPr/>
          <p:nvPr/>
        </p:nvGrpSpPr>
        <p:grpSpPr>
          <a:xfrm>
            <a:off x="6400800" y="4724400"/>
            <a:ext cx="1447800" cy="1102043"/>
            <a:chOff x="6400800" y="4724400"/>
            <a:chExt cx="1447800" cy="1102043"/>
          </a:xfrm>
        </p:grpSpPr>
        <p:sp>
          <p:nvSpPr>
            <p:cNvPr id="18" name="TextBox 17"/>
            <p:cNvSpPr txBox="1"/>
            <p:nvPr/>
          </p:nvSpPr>
          <p:spPr>
            <a:xfrm>
              <a:off x="6400800" y="4724400"/>
              <a:ext cx="1447800" cy="369332"/>
            </a:xfrm>
            <a:prstGeom prst="rect">
              <a:avLst/>
            </a:prstGeom>
            <a:noFill/>
          </p:spPr>
          <p:txBody>
            <a:bodyPr wrap="square" rtlCol="0">
              <a:spAutoFit/>
            </a:bodyPr>
            <a:lstStyle/>
            <a:p>
              <a:r>
                <a:rPr lang="en-GB" dirty="0" err="1"/>
                <a:t>Canonicalize</a:t>
              </a:r>
              <a:endParaRPr lang="en-GB" dirty="0"/>
            </a:p>
          </p:txBody>
        </p:sp>
        <p:pic>
          <p:nvPicPr>
            <p:cNvPr id="120834" name="Picture 2"/>
            <p:cNvPicPr>
              <a:picLocks noChangeAspect="1" noChangeArrowheads="1"/>
            </p:cNvPicPr>
            <p:nvPr/>
          </p:nvPicPr>
          <p:blipFill>
            <a:blip r:embed="rId3" cstate="print"/>
            <a:srcRect/>
            <a:stretch>
              <a:fillRect/>
            </a:stretch>
          </p:blipFill>
          <p:spPr bwMode="auto">
            <a:xfrm>
              <a:off x="6400800" y="5486400"/>
              <a:ext cx="1400175" cy="340043"/>
            </a:xfrm>
            <a:prstGeom prst="rect">
              <a:avLst/>
            </a:prstGeom>
            <a:noFill/>
            <a:ln w="9525">
              <a:noFill/>
              <a:miter lim="800000"/>
              <a:headEnd/>
              <a:tailEnd/>
            </a:ln>
          </p:spPr>
        </p:pic>
        <p:pic>
          <p:nvPicPr>
            <p:cNvPr id="120835" name="Picture 3"/>
            <p:cNvPicPr>
              <a:picLocks noChangeAspect="1" noChangeArrowheads="1"/>
            </p:cNvPicPr>
            <p:nvPr/>
          </p:nvPicPr>
          <p:blipFill>
            <a:blip r:embed="rId4" cstate="print"/>
            <a:srcRect/>
            <a:stretch>
              <a:fillRect/>
            </a:stretch>
          </p:blipFill>
          <p:spPr bwMode="auto">
            <a:xfrm>
              <a:off x="6400800" y="5105400"/>
              <a:ext cx="1420178" cy="346710"/>
            </a:xfrm>
            <a:prstGeom prst="rect">
              <a:avLst/>
            </a:prstGeom>
            <a:noFill/>
            <a:ln w="9525">
              <a:noFill/>
              <a:miter lim="800000"/>
              <a:headEnd/>
              <a:tailEnd/>
            </a:ln>
          </p:spPr>
        </p:pic>
      </p:grpSp>
      <p:grpSp>
        <p:nvGrpSpPr>
          <p:cNvPr id="25" name="Group 24"/>
          <p:cNvGrpSpPr/>
          <p:nvPr/>
        </p:nvGrpSpPr>
        <p:grpSpPr>
          <a:xfrm>
            <a:off x="2057399" y="4724400"/>
            <a:ext cx="1447800" cy="727710"/>
            <a:chOff x="2057399" y="4724400"/>
            <a:chExt cx="1447800" cy="727710"/>
          </a:xfrm>
        </p:grpSpPr>
        <p:sp>
          <p:nvSpPr>
            <p:cNvPr id="11" name="TextBox 10"/>
            <p:cNvSpPr txBox="1"/>
            <p:nvPr/>
          </p:nvSpPr>
          <p:spPr>
            <a:xfrm>
              <a:off x="2057399" y="4724400"/>
              <a:ext cx="1447800" cy="369332"/>
            </a:xfrm>
            <a:prstGeom prst="rect">
              <a:avLst/>
            </a:prstGeom>
            <a:noFill/>
          </p:spPr>
          <p:txBody>
            <a:bodyPr wrap="square" rtlCol="0">
              <a:spAutoFit/>
            </a:bodyPr>
            <a:lstStyle/>
            <a:p>
              <a:r>
                <a:rPr lang="en-GB" dirty="0" err="1"/>
                <a:t>Canonicalize</a:t>
              </a:r>
              <a:endParaRPr lang="en-GB" dirty="0"/>
            </a:p>
          </p:txBody>
        </p:sp>
        <p:pic>
          <p:nvPicPr>
            <p:cNvPr id="24" name="Picture 3"/>
            <p:cNvPicPr>
              <a:picLocks noChangeAspect="1" noChangeArrowheads="1"/>
            </p:cNvPicPr>
            <p:nvPr/>
          </p:nvPicPr>
          <p:blipFill>
            <a:blip r:embed="rId4" cstate="print"/>
            <a:srcRect/>
            <a:stretch>
              <a:fillRect/>
            </a:stretch>
          </p:blipFill>
          <p:spPr bwMode="auto">
            <a:xfrm>
              <a:off x="2057400" y="5105400"/>
              <a:ext cx="1420178" cy="346710"/>
            </a:xfrm>
            <a:prstGeom prst="rect">
              <a:avLst/>
            </a:prstGeom>
            <a:noFill/>
            <a:ln w="9525">
              <a:noFill/>
              <a:miter lim="800000"/>
              <a:headEnd/>
              <a:tailEnd/>
            </a:ln>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9817" name="Picture 9"/>
          <p:cNvPicPr>
            <a:picLocks noChangeAspect="1" noChangeArrowheads="1"/>
          </p:cNvPicPr>
          <p:nvPr/>
        </p:nvPicPr>
        <p:blipFill>
          <a:blip r:embed="rId3" cstate="print"/>
          <a:srcRect/>
          <a:stretch>
            <a:fillRect/>
          </a:stretch>
        </p:blipFill>
        <p:spPr bwMode="auto">
          <a:xfrm>
            <a:off x="2209800" y="1428750"/>
            <a:ext cx="4861497" cy="2381250"/>
          </a:xfrm>
          <a:prstGeom prst="rect">
            <a:avLst/>
          </a:prstGeom>
          <a:noFill/>
        </p:spPr>
      </p:pic>
      <p:sp>
        <p:nvSpPr>
          <p:cNvPr id="4" name="Title 3"/>
          <p:cNvSpPr>
            <a:spLocks noGrp="1"/>
          </p:cNvSpPr>
          <p:nvPr>
            <p:ph type="title"/>
          </p:nvPr>
        </p:nvSpPr>
        <p:spPr/>
        <p:txBody>
          <a:bodyPr/>
          <a:lstStyle/>
          <a:p>
            <a:r>
              <a:rPr lang="en-GB" dirty="0"/>
              <a:t>Converting one-track functions</a:t>
            </a:r>
          </a:p>
        </p:txBody>
      </p:sp>
      <p:sp>
        <p:nvSpPr>
          <p:cNvPr id="119815" name="Rectangle 7"/>
          <p:cNvSpPr>
            <a:spLocks noChangeArrowheads="1"/>
          </p:cNvSpPr>
          <p:nvPr/>
        </p:nvSpPr>
        <p:spPr bwMode="auto">
          <a:xfrm>
            <a:off x="3282950" y="3263900"/>
            <a:ext cx="441325" cy="2762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12" name="AutoShape 10"/>
          <p:cNvSpPr>
            <a:spLocks noChangeAspect="1" noChangeArrowheads="1"/>
          </p:cNvSpPr>
          <p:nvPr/>
        </p:nvSpPr>
        <p:spPr bwMode="auto">
          <a:xfrm>
            <a:off x="228600" y="1981200"/>
            <a:ext cx="1752600" cy="838199"/>
          </a:xfrm>
          <a:prstGeom prst="rightArrow">
            <a:avLst>
              <a:gd name="adj1" fmla="val 50000"/>
              <a:gd name="adj2" fmla="val 25735"/>
            </a:avLst>
          </a:prstGeom>
          <a:solidFill>
            <a:srgbClr val="D8D8D8"/>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GB" sz="1600" b="0" i="0" u="none" strike="noStrike" cap="none" normalizeH="0" baseline="0" dirty="0">
                <a:ln>
                  <a:noFill/>
                </a:ln>
                <a:solidFill>
                  <a:schemeClr val="tx1"/>
                </a:solidFill>
                <a:effectLst/>
                <a:latin typeface="Calibri" pitchFamily="34" charset="0"/>
                <a:cs typeface="Arial" pitchFamily="34" charset="0"/>
              </a:rPr>
              <a:t>Two-track input</a:t>
            </a: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sp>
        <p:nvSpPr>
          <p:cNvPr id="15" name="AutoShape 14"/>
          <p:cNvSpPr>
            <a:spLocks noChangeAspect="1" noChangeArrowheads="1"/>
          </p:cNvSpPr>
          <p:nvPr/>
        </p:nvSpPr>
        <p:spPr bwMode="auto">
          <a:xfrm>
            <a:off x="7159222" y="1905000"/>
            <a:ext cx="1756178" cy="838199"/>
          </a:xfrm>
          <a:prstGeom prst="rightArrow">
            <a:avLst>
              <a:gd name="adj1" fmla="val 50000"/>
              <a:gd name="adj2" fmla="val 25788"/>
            </a:avLst>
          </a:prstGeom>
          <a:solidFill>
            <a:srgbClr val="D8D8D8"/>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GB" sz="1600" b="0" i="0" u="none" strike="noStrike" cap="none" normalizeH="0" baseline="0" dirty="0">
                <a:ln>
                  <a:noFill/>
                </a:ln>
                <a:solidFill>
                  <a:schemeClr val="tx1"/>
                </a:solidFill>
                <a:effectLst/>
                <a:latin typeface="Calibri" pitchFamily="34" charset="0"/>
                <a:cs typeface="Arial" pitchFamily="34" charset="0"/>
              </a:rPr>
              <a:t>Two-track output</a:t>
            </a: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sp>
        <p:nvSpPr>
          <p:cNvPr id="16" name="TextBox 15"/>
          <p:cNvSpPr txBox="1"/>
          <p:nvPr/>
        </p:nvSpPr>
        <p:spPr>
          <a:xfrm>
            <a:off x="762000" y="3705761"/>
            <a:ext cx="7696200" cy="1323439"/>
          </a:xfrm>
          <a:prstGeom prst="rect">
            <a:avLst/>
          </a:prstGeom>
          <a:noFill/>
        </p:spPr>
        <p:txBody>
          <a:bodyPr wrap="square" rtlCol="0">
            <a:spAutoFit/>
          </a:bodyPr>
          <a:lstStyle/>
          <a:p>
            <a:r>
              <a:rPr lang="en-GB" sz="2000" dirty="0">
                <a:latin typeface="Consolas" pitchFamily="49" charset="0"/>
                <a:cs typeface="Consolas" pitchFamily="49" charset="0"/>
              </a:rPr>
              <a:t>let </a:t>
            </a:r>
            <a:r>
              <a:rPr lang="en-GB" sz="2000" b="1" dirty="0">
                <a:latin typeface="Consolas" pitchFamily="49" charset="0"/>
                <a:cs typeface="Consolas" pitchFamily="49" charset="0"/>
              </a:rPr>
              <a:t>map</a:t>
            </a:r>
            <a:r>
              <a:rPr lang="en-GB" sz="2000" dirty="0">
                <a:latin typeface="Consolas" pitchFamily="49" charset="0"/>
                <a:cs typeface="Consolas" pitchFamily="49" charset="0"/>
              </a:rPr>
              <a:t> </a:t>
            </a:r>
            <a:r>
              <a:rPr lang="en-GB" sz="2000" dirty="0" err="1">
                <a:latin typeface="Consolas" pitchFamily="49" charset="0"/>
                <a:cs typeface="Consolas" pitchFamily="49" charset="0"/>
              </a:rPr>
              <a:t>singleTrackFunction</a:t>
            </a:r>
            <a:r>
              <a:rPr lang="en-GB" sz="2000" dirty="0">
                <a:latin typeface="Consolas" pitchFamily="49" charset="0"/>
                <a:cs typeface="Consolas" pitchFamily="49" charset="0"/>
              </a:rPr>
              <a:t> </a:t>
            </a:r>
            <a:r>
              <a:rPr lang="en-GB" sz="2000" dirty="0" err="1">
                <a:latin typeface="Consolas" pitchFamily="49" charset="0"/>
                <a:cs typeface="Consolas" pitchFamily="49" charset="0"/>
              </a:rPr>
              <a:t>twoTrackInput</a:t>
            </a:r>
            <a:r>
              <a:rPr lang="en-GB" sz="2000" dirty="0">
                <a:latin typeface="Consolas" pitchFamily="49" charset="0"/>
                <a:cs typeface="Consolas" pitchFamily="49" charset="0"/>
              </a:rPr>
              <a:t> = </a:t>
            </a:r>
          </a:p>
          <a:p>
            <a:r>
              <a:rPr lang="en-GB" sz="2000" dirty="0">
                <a:latin typeface="Consolas" pitchFamily="49" charset="0"/>
                <a:cs typeface="Consolas" pitchFamily="49" charset="0"/>
              </a:rPr>
              <a:t>  match </a:t>
            </a:r>
            <a:r>
              <a:rPr lang="en-GB" sz="2000" dirty="0" err="1">
                <a:latin typeface="Consolas" pitchFamily="49" charset="0"/>
                <a:cs typeface="Consolas" pitchFamily="49" charset="0"/>
              </a:rPr>
              <a:t>twoTrackInput</a:t>
            </a:r>
            <a:r>
              <a:rPr lang="en-GB" sz="2000" dirty="0">
                <a:latin typeface="Consolas" pitchFamily="49" charset="0"/>
                <a:cs typeface="Consolas" pitchFamily="49" charset="0"/>
              </a:rPr>
              <a:t> with</a:t>
            </a:r>
          </a:p>
          <a:p>
            <a:r>
              <a:rPr lang="en-GB" sz="2000" dirty="0">
                <a:latin typeface="Consolas" pitchFamily="49" charset="0"/>
                <a:cs typeface="Consolas" pitchFamily="49" charset="0"/>
              </a:rPr>
              <a:t>  | </a:t>
            </a:r>
            <a:r>
              <a:rPr lang="en-GB" sz="2000" dirty="0">
                <a:solidFill>
                  <a:srgbClr val="00B050"/>
                </a:solidFill>
                <a:latin typeface="Consolas" pitchFamily="49" charset="0"/>
                <a:cs typeface="Consolas" pitchFamily="49" charset="0"/>
              </a:rPr>
              <a:t>Success</a:t>
            </a:r>
            <a:r>
              <a:rPr lang="en-GB" sz="2000" dirty="0">
                <a:latin typeface="Consolas" pitchFamily="49" charset="0"/>
                <a:cs typeface="Consolas" pitchFamily="49" charset="0"/>
              </a:rPr>
              <a:t> s -&gt; </a:t>
            </a:r>
            <a:r>
              <a:rPr lang="en-GB" sz="2000" dirty="0">
                <a:solidFill>
                  <a:srgbClr val="00B050"/>
                </a:solidFill>
                <a:latin typeface="Consolas" pitchFamily="49" charset="0"/>
                <a:cs typeface="Consolas" pitchFamily="49" charset="0"/>
              </a:rPr>
              <a:t>Success</a:t>
            </a:r>
            <a:r>
              <a:rPr lang="en-GB" sz="2000" dirty="0">
                <a:latin typeface="Consolas" pitchFamily="49" charset="0"/>
                <a:cs typeface="Consolas" pitchFamily="49" charset="0"/>
              </a:rPr>
              <a:t> (</a:t>
            </a:r>
            <a:r>
              <a:rPr lang="en-GB" sz="2000" dirty="0" err="1">
                <a:latin typeface="Consolas" pitchFamily="49" charset="0"/>
                <a:cs typeface="Consolas" pitchFamily="49" charset="0"/>
              </a:rPr>
              <a:t>singleTrackFunction</a:t>
            </a:r>
            <a:r>
              <a:rPr lang="en-GB" sz="2000" dirty="0">
                <a:latin typeface="Consolas" pitchFamily="49" charset="0"/>
                <a:cs typeface="Consolas" pitchFamily="49" charset="0"/>
              </a:rPr>
              <a:t> s)</a:t>
            </a:r>
          </a:p>
          <a:p>
            <a:r>
              <a:rPr lang="en-GB" sz="2000" dirty="0">
                <a:latin typeface="Consolas" pitchFamily="49" charset="0"/>
                <a:cs typeface="Consolas" pitchFamily="49" charset="0"/>
              </a:rPr>
              <a:t>  | </a:t>
            </a:r>
            <a:r>
              <a:rPr lang="en-GB" sz="2000" dirty="0">
                <a:solidFill>
                  <a:srgbClr val="C00000"/>
                </a:solidFill>
                <a:latin typeface="Consolas" pitchFamily="49" charset="0"/>
                <a:cs typeface="Consolas" pitchFamily="49" charset="0"/>
              </a:rPr>
              <a:t>Failure</a:t>
            </a:r>
            <a:r>
              <a:rPr lang="en-GB" sz="2000" dirty="0">
                <a:latin typeface="Consolas" pitchFamily="49" charset="0"/>
                <a:cs typeface="Consolas" pitchFamily="49" charset="0"/>
              </a:rPr>
              <a:t> f -&gt; </a:t>
            </a:r>
            <a:r>
              <a:rPr lang="en-GB" sz="2000" dirty="0">
                <a:solidFill>
                  <a:srgbClr val="C00000"/>
                </a:solidFill>
                <a:latin typeface="Consolas" pitchFamily="49" charset="0"/>
                <a:cs typeface="Consolas" pitchFamily="49" charset="0"/>
              </a:rPr>
              <a:t>Failure</a:t>
            </a:r>
            <a:r>
              <a:rPr lang="en-GB" sz="2000" dirty="0">
                <a:latin typeface="Consolas" pitchFamily="49" charset="0"/>
                <a:cs typeface="Consolas" pitchFamily="49" charset="0"/>
              </a:rPr>
              <a:t> f</a:t>
            </a:r>
          </a:p>
        </p:txBody>
      </p:sp>
      <p:sp>
        <p:nvSpPr>
          <p:cNvPr id="17" name="TextBox 16"/>
          <p:cNvSpPr txBox="1"/>
          <p:nvPr/>
        </p:nvSpPr>
        <p:spPr>
          <a:xfrm>
            <a:off x="838200" y="5195241"/>
            <a:ext cx="7924800" cy="400110"/>
          </a:xfrm>
          <a:prstGeom prst="rect">
            <a:avLst/>
          </a:prstGeom>
          <a:noFill/>
        </p:spPr>
        <p:txBody>
          <a:bodyPr wrap="square" rtlCol="0">
            <a:spAutoFit/>
          </a:bodyPr>
          <a:lstStyle/>
          <a:p>
            <a:r>
              <a:rPr lang="en-GB" sz="2000" i="1" dirty="0">
                <a:latin typeface="Consolas" pitchFamily="49" charset="0"/>
                <a:cs typeface="Consolas" pitchFamily="49" charset="0"/>
              </a:rPr>
              <a:t>map : ('a -&gt; 'b) -&gt; Result&lt;'a&gt; -&gt; Result&lt;'b&gt;</a:t>
            </a:r>
          </a:p>
        </p:txBody>
      </p:sp>
      <p:grpSp>
        <p:nvGrpSpPr>
          <p:cNvPr id="25" name="Group 33"/>
          <p:cNvGrpSpPr/>
          <p:nvPr/>
        </p:nvGrpSpPr>
        <p:grpSpPr>
          <a:xfrm>
            <a:off x="4343400" y="5576241"/>
            <a:ext cx="1530966" cy="1053159"/>
            <a:chOff x="3886200" y="5334001"/>
            <a:chExt cx="1530966" cy="1053159"/>
          </a:xfrm>
        </p:grpSpPr>
        <p:sp>
          <p:nvSpPr>
            <p:cNvPr id="26" name="TextBox 25"/>
            <p:cNvSpPr txBox="1"/>
            <p:nvPr/>
          </p:nvSpPr>
          <p:spPr>
            <a:xfrm rot="21362639">
              <a:off x="4278584" y="5740829"/>
              <a:ext cx="1138582" cy="646331"/>
            </a:xfrm>
            <a:prstGeom prst="rect">
              <a:avLst/>
            </a:prstGeom>
            <a:noFill/>
          </p:spPr>
          <p:txBody>
            <a:bodyPr wrap="square" rtlCol="0">
              <a:spAutoFit/>
            </a:bodyPr>
            <a:lstStyle/>
            <a:p>
              <a:r>
                <a:rPr lang="en-GB" dirty="0">
                  <a:solidFill>
                    <a:srgbClr val="C00000"/>
                  </a:solidFill>
                  <a:latin typeface="Conformity" pitchFamily="2" charset="0"/>
                </a:rPr>
                <a:t>2-track input</a:t>
              </a:r>
            </a:p>
          </p:txBody>
        </p:sp>
        <p:sp>
          <p:nvSpPr>
            <p:cNvPr id="27" name="Freeform 26"/>
            <p:cNvSpPr/>
            <p:nvPr/>
          </p:nvSpPr>
          <p:spPr>
            <a:xfrm rot="16200000" flipH="1">
              <a:off x="3726656" y="5493545"/>
              <a:ext cx="760414" cy="441325"/>
            </a:xfrm>
            <a:custGeom>
              <a:avLst/>
              <a:gdLst>
                <a:gd name="connsiteX0" fmla="*/ 1047750 w 1047750"/>
                <a:gd name="connsiteY0" fmla="*/ 441325 h 441325"/>
                <a:gd name="connsiteX1" fmla="*/ 733425 w 1047750"/>
                <a:gd name="connsiteY1" fmla="*/ 60325 h 441325"/>
                <a:gd name="connsiteX2" fmla="*/ 0 w 1047750"/>
                <a:gd name="connsiteY2" fmla="*/ 79375 h 441325"/>
              </a:gdLst>
              <a:ahLst/>
              <a:cxnLst>
                <a:cxn ang="0">
                  <a:pos x="connsiteX0" y="connsiteY0"/>
                </a:cxn>
                <a:cxn ang="0">
                  <a:pos x="connsiteX1" y="connsiteY1"/>
                </a:cxn>
                <a:cxn ang="0">
                  <a:pos x="connsiteX2" y="connsiteY2"/>
                </a:cxn>
              </a:cxnLst>
              <a:rect l="l" t="t" r="r" b="b"/>
              <a:pathLst>
                <a:path w="1047750" h="441325">
                  <a:moveTo>
                    <a:pt x="1047750" y="441325"/>
                  </a:moveTo>
                  <a:cubicBezTo>
                    <a:pt x="977900" y="280987"/>
                    <a:pt x="908050" y="120650"/>
                    <a:pt x="733425" y="60325"/>
                  </a:cubicBezTo>
                  <a:cubicBezTo>
                    <a:pt x="558800" y="0"/>
                    <a:pt x="279400" y="39687"/>
                    <a:pt x="0" y="79375"/>
                  </a:cubicBezTo>
                </a:path>
              </a:pathLst>
            </a:custGeom>
            <a:ln w="1905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grpSp>
        <p:nvGrpSpPr>
          <p:cNvPr id="28" name="Group 33"/>
          <p:cNvGrpSpPr/>
          <p:nvPr/>
        </p:nvGrpSpPr>
        <p:grpSpPr>
          <a:xfrm>
            <a:off x="6400800" y="5576241"/>
            <a:ext cx="1530966" cy="1053159"/>
            <a:chOff x="3886200" y="5334001"/>
            <a:chExt cx="1530966" cy="1053159"/>
          </a:xfrm>
        </p:grpSpPr>
        <p:sp>
          <p:nvSpPr>
            <p:cNvPr id="29" name="TextBox 28"/>
            <p:cNvSpPr txBox="1"/>
            <p:nvPr/>
          </p:nvSpPr>
          <p:spPr>
            <a:xfrm rot="21362639">
              <a:off x="4278584" y="5740829"/>
              <a:ext cx="1138582" cy="646331"/>
            </a:xfrm>
            <a:prstGeom prst="rect">
              <a:avLst/>
            </a:prstGeom>
            <a:noFill/>
          </p:spPr>
          <p:txBody>
            <a:bodyPr wrap="square" rtlCol="0">
              <a:spAutoFit/>
            </a:bodyPr>
            <a:lstStyle/>
            <a:p>
              <a:r>
                <a:rPr lang="en-GB" dirty="0">
                  <a:solidFill>
                    <a:srgbClr val="C00000"/>
                  </a:solidFill>
                  <a:latin typeface="Conformity" pitchFamily="2" charset="0"/>
                </a:rPr>
                <a:t>2-track output</a:t>
              </a:r>
            </a:p>
          </p:txBody>
        </p:sp>
        <p:sp>
          <p:nvSpPr>
            <p:cNvPr id="30" name="Freeform 29"/>
            <p:cNvSpPr/>
            <p:nvPr/>
          </p:nvSpPr>
          <p:spPr>
            <a:xfrm rot="16200000" flipH="1">
              <a:off x="3726656" y="5493545"/>
              <a:ext cx="760414" cy="441325"/>
            </a:xfrm>
            <a:custGeom>
              <a:avLst/>
              <a:gdLst>
                <a:gd name="connsiteX0" fmla="*/ 1047750 w 1047750"/>
                <a:gd name="connsiteY0" fmla="*/ 441325 h 441325"/>
                <a:gd name="connsiteX1" fmla="*/ 733425 w 1047750"/>
                <a:gd name="connsiteY1" fmla="*/ 60325 h 441325"/>
                <a:gd name="connsiteX2" fmla="*/ 0 w 1047750"/>
                <a:gd name="connsiteY2" fmla="*/ 79375 h 441325"/>
              </a:gdLst>
              <a:ahLst/>
              <a:cxnLst>
                <a:cxn ang="0">
                  <a:pos x="connsiteX0" y="connsiteY0"/>
                </a:cxn>
                <a:cxn ang="0">
                  <a:pos x="connsiteX1" y="connsiteY1"/>
                </a:cxn>
                <a:cxn ang="0">
                  <a:pos x="connsiteX2" y="connsiteY2"/>
                </a:cxn>
              </a:cxnLst>
              <a:rect l="l" t="t" r="r" b="b"/>
              <a:pathLst>
                <a:path w="1047750" h="441325">
                  <a:moveTo>
                    <a:pt x="1047750" y="441325"/>
                  </a:moveTo>
                  <a:cubicBezTo>
                    <a:pt x="977900" y="280987"/>
                    <a:pt x="908050" y="120650"/>
                    <a:pt x="733425" y="60325"/>
                  </a:cubicBezTo>
                  <a:cubicBezTo>
                    <a:pt x="558800" y="0"/>
                    <a:pt x="279400" y="39687"/>
                    <a:pt x="0" y="79375"/>
                  </a:cubicBezTo>
                </a:path>
              </a:pathLst>
            </a:custGeom>
            <a:ln w="1905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grpSp>
        <p:nvGrpSpPr>
          <p:cNvPr id="19" name="Group 18"/>
          <p:cNvGrpSpPr/>
          <p:nvPr/>
        </p:nvGrpSpPr>
        <p:grpSpPr>
          <a:xfrm>
            <a:off x="1905000" y="5562600"/>
            <a:ext cx="2363494" cy="1040197"/>
            <a:chOff x="1905000" y="5562600"/>
            <a:chExt cx="2363494" cy="1040197"/>
          </a:xfrm>
        </p:grpSpPr>
        <p:grpSp>
          <p:nvGrpSpPr>
            <p:cNvPr id="21" name="Group 33"/>
            <p:cNvGrpSpPr/>
            <p:nvPr/>
          </p:nvGrpSpPr>
          <p:grpSpPr>
            <a:xfrm>
              <a:off x="2362201" y="5715002"/>
              <a:ext cx="1906293" cy="887795"/>
              <a:chOff x="3886201" y="5486403"/>
              <a:chExt cx="1906293" cy="887795"/>
            </a:xfrm>
          </p:grpSpPr>
          <p:sp>
            <p:nvSpPr>
              <p:cNvPr id="22" name="TextBox 21"/>
              <p:cNvSpPr txBox="1"/>
              <p:nvPr/>
            </p:nvSpPr>
            <p:spPr>
              <a:xfrm>
                <a:off x="4278136" y="5727867"/>
                <a:ext cx="1514358" cy="646331"/>
              </a:xfrm>
              <a:prstGeom prst="rect">
                <a:avLst/>
              </a:prstGeom>
              <a:noFill/>
            </p:spPr>
            <p:txBody>
              <a:bodyPr wrap="square" rtlCol="0">
                <a:spAutoFit/>
              </a:bodyPr>
              <a:lstStyle/>
              <a:p>
                <a:r>
                  <a:rPr lang="en-GB" dirty="0">
                    <a:solidFill>
                      <a:srgbClr val="C00000"/>
                    </a:solidFill>
                    <a:latin typeface="Conformity" pitchFamily="2" charset="0"/>
                  </a:rPr>
                  <a:t>Single track function</a:t>
                </a:r>
              </a:p>
            </p:txBody>
          </p:sp>
          <p:sp>
            <p:nvSpPr>
              <p:cNvPr id="23" name="Freeform 22"/>
              <p:cNvSpPr/>
              <p:nvPr/>
            </p:nvSpPr>
            <p:spPr>
              <a:xfrm rot="16200000" flipH="1">
                <a:off x="3802858" y="5569746"/>
                <a:ext cx="608012" cy="441325"/>
              </a:xfrm>
              <a:custGeom>
                <a:avLst/>
                <a:gdLst>
                  <a:gd name="connsiteX0" fmla="*/ 1047750 w 1047750"/>
                  <a:gd name="connsiteY0" fmla="*/ 441325 h 441325"/>
                  <a:gd name="connsiteX1" fmla="*/ 733425 w 1047750"/>
                  <a:gd name="connsiteY1" fmla="*/ 60325 h 441325"/>
                  <a:gd name="connsiteX2" fmla="*/ 0 w 1047750"/>
                  <a:gd name="connsiteY2" fmla="*/ 79375 h 441325"/>
                </a:gdLst>
                <a:ahLst/>
                <a:cxnLst>
                  <a:cxn ang="0">
                    <a:pos x="connsiteX0" y="connsiteY0"/>
                  </a:cxn>
                  <a:cxn ang="0">
                    <a:pos x="connsiteX1" y="connsiteY1"/>
                  </a:cxn>
                  <a:cxn ang="0">
                    <a:pos x="connsiteX2" y="connsiteY2"/>
                  </a:cxn>
                </a:cxnLst>
                <a:rect l="l" t="t" r="r" b="b"/>
                <a:pathLst>
                  <a:path w="1047750" h="441325">
                    <a:moveTo>
                      <a:pt x="1047750" y="441325"/>
                    </a:moveTo>
                    <a:cubicBezTo>
                      <a:pt x="977900" y="280987"/>
                      <a:pt x="908050" y="120650"/>
                      <a:pt x="733425" y="60325"/>
                    </a:cubicBezTo>
                    <a:cubicBezTo>
                      <a:pt x="558800" y="0"/>
                      <a:pt x="279400" y="39687"/>
                      <a:pt x="0" y="79375"/>
                    </a:cubicBezTo>
                  </a:path>
                </a:pathLst>
              </a:custGeom>
              <a:ln w="1905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sp>
          <p:nvSpPr>
            <p:cNvPr id="18" name="Right Bracket 17"/>
            <p:cNvSpPr/>
            <p:nvPr/>
          </p:nvSpPr>
          <p:spPr>
            <a:xfrm rot="5400000">
              <a:off x="2400300" y="5067300"/>
              <a:ext cx="152400" cy="1143000"/>
            </a:xfrm>
            <a:prstGeom prst="rightBracket">
              <a:avLst/>
            </a:prstGeom>
            <a:ln w="19050">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27"/>
          <p:cNvSpPr txBox="1"/>
          <p:nvPr/>
        </p:nvSpPr>
        <p:spPr>
          <a:xfrm>
            <a:off x="1752600" y="2743200"/>
            <a:ext cx="5029200" cy="1200329"/>
          </a:xfrm>
          <a:prstGeom prst="rect">
            <a:avLst/>
          </a:prstGeom>
          <a:noFill/>
        </p:spPr>
        <p:txBody>
          <a:bodyPr wrap="square" rtlCol="0">
            <a:spAutoFit/>
          </a:bodyPr>
          <a:lstStyle/>
          <a:p>
            <a:pPr algn="ctr"/>
            <a:r>
              <a:rPr lang="en-GB" sz="2400" dirty="0"/>
              <a:t>“A program is a spell cast over a computer, turning input into error messages”</a:t>
            </a:r>
          </a:p>
        </p:txBody>
      </p:sp>
      <p:sp>
        <p:nvSpPr>
          <p:cNvPr id="5" name="Title 4"/>
          <p:cNvSpPr>
            <a:spLocks noGrp="1"/>
          </p:cNvSpPr>
          <p:nvPr>
            <p:ph type="title"/>
          </p:nvPr>
        </p:nvSpPr>
        <p:spPr/>
        <p:txBody>
          <a:bodyPr/>
          <a:lstStyle/>
          <a:p>
            <a:endParaRPr lang="en-GB"/>
          </a:p>
        </p:txBody>
      </p:sp>
      <p:pic>
        <p:nvPicPr>
          <p:cNvPr id="90114" name="Picture 2" descr="http://i.msdn.microsoft.com/dynimg/IC8596.gif"/>
          <p:cNvPicPr>
            <a:picLocks noChangeAspect="1" noChangeArrowheads="1"/>
          </p:cNvPicPr>
          <p:nvPr/>
        </p:nvPicPr>
        <p:blipFill>
          <a:blip r:embed="rId3" cstate="print"/>
          <a:srcRect/>
          <a:stretch>
            <a:fillRect/>
          </a:stretch>
        </p:blipFill>
        <p:spPr bwMode="auto">
          <a:xfrm>
            <a:off x="3124200" y="1524000"/>
            <a:ext cx="3419475" cy="3171826"/>
          </a:xfrm>
          <a:prstGeom prst="rect">
            <a:avLst/>
          </a:prstGeom>
          <a:noFill/>
        </p:spPr>
      </p:pic>
      <p:pic>
        <p:nvPicPr>
          <p:cNvPr id="90116" name="Picture 4" descr="https://encrypted-tbn1.gstatic.com/images?q=tbn:ANd9GcS-EJgZ1Twi9FzAEpI-vLrUPv6-drpSDAWULB0rq1n-gfK-TPtj"/>
          <p:cNvPicPr>
            <a:picLocks noChangeAspect="1" noChangeArrowheads="1"/>
          </p:cNvPicPr>
          <p:nvPr/>
        </p:nvPicPr>
        <p:blipFill>
          <a:blip r:embed="rId4" cstate="print"/>
          <a:srcRect/>
          <a:stretch>
            <a:fillRect/>
          </a:stretch>
        </p:blipFill>
        <p:spPr bwMode="auto">
          <a:xfrm>
            <a:off x="4724400" y="152400"/>
            <a:ext cx="3390900" cy="1209676"/>
          </a:xfrm>
          <a:prstGeom prst="rect">
            <a:avLst/>
          </a:prstGeom>
          <a:noFill/>
        </p:spPr>
      </p:pic>
      <p:sp>
        <p:nvSpPr>
          <p:cNvPr id="90122" name="AutoShape 10" descr="data:image/jpeg;base64,/9j/4AAQSkZJRgABAQAAAQABAAD/2wCEAAkGBxMSEhUQExIWEBUWEBQVFhYVFhYUFxcZFRYWFhgYFBgYKCghGBolHBsXITEhJSkrLi8uGB8zOjUtNyguLi0BCgoKDg0OGhAQGzUkHyQsLTYsLCw3LywsLC8sLDQwLDQsLCwtNCwsLSwsLCwvLCwsLCwsLCwvNCwsLCw0LCwsLP/AABEIAGgB5gMBIgACEQEDEQH/xAAaAAEAAgMBAAAAAAAAAAAAAAAABAUCAwYB/8QARRAAAgECAwMHCQUIAAYDAQAAAQIDABEEEiEFEzEVIkFRVJLRBhQWMlJTYZPSByOBoaIzNEJxc5GxshckQ8Hj8GJ08SX/xAAZAQEBAQEBAQAAAAAAAAAAAAAAAQIDBAX/xAAwEQEAAQMCBgECBAYDAAAAAAAAAQIREhNRAyExQVKR8KHhMmGxwQRCU3GB0RQiYv/aAAwDAQACEQMRAD8A2+WHlDtVMdNBgxI8UYi0iwyzZS0KMbkITxJOtUWN8sdswoskrmJXdkXPBApLJbMMpXMCLjiBxqz2vtOHDbexE0zZE81yXys3OfCxhRZQTqaheSvlLhocJhsNLJlCjHCZN27L96h3N7KQ12twvbibV9KmiIoicInlHbryn/X1eeZvPXurl+0faPDzkfJg+mvR9o+0e0r8qD6al+VXlBhpsNuYNyqBYGSMxziaNkUK6qSN0o9Ykq3Ov161eT7Sw8OHw0eIlyrJsvZxSNI2Z0cMrNiASpQEKOsk2tauk00W/B3+dk5+XZzQ+0baHHzlflQfTWQ+0TaHaV+VB9NdVythsRdcM7SYhcHiUSZYsVK6BsQm7LMU3hJQ2zAHKWI0FbdtbfwsGIxEYMKy+cx7wypO8csfmqRsp3AObKxfmNYXN+NY/wCnTT+X/sWnycl/xD2h2kfKg+mt03l1tNApeUoGTOpaCJcyngy3XnL8RpW/yD2vhMOp38pXNOc0bLK0bRGJluFjVs7ZioyubAajWoHlZtdcRh8KiTl93hVjeJt6CJFzDPzhkIItqGvrwrphRnbDlvb7M3m18ljiPKzayTebM531wN2sMLvqLgAIpvprpWp/LfaYUO0pVCxUMYIgpZfWUMVtmHSOIrpJvLTCGcS74sF2hC6ERyArDuDHKRdQQMx1XieNjUfY+3BM2Gw/nZlcbUzsCJ7SxOVKAFlA5p/hfL6ptfS/OIi3Phx6+y3/APSgHl/j+0D5UP01JPljtMRiYy2jLlA26gsWUAkAZb6AjXhrU3ae2oReMzqZUix6PLuJHBEkn3eHGYKbgD1rZV4CoLwRvLgMCWXJHGrzNcZc0330ovw0QKv4WqxTRP8AJEf4+fJSZqjuzxnlhtKFt3JKEbKrZTHBcBgGF7LpoRpUrZvlFtbEAmF94A2U2TDjXKWtZgDwBNe7G8qYQ+KmnALHE+c4dSpYM2V4whIBygKV42HNq72f5VbPildVe0KLEsR3UgLc2cyHRbrzpFXUDh0is1UxEcuHz/ssTz/E51fK7aRjM29G7Em7LbuD17ZrWtfh02tWn05x3vx8qH6atdqbTwOIieLzjcqzQNGu4kYwrHC67nRQDZ7C4Oua/XTlzD71mWZUiOGCQRbqT/lpdyVEhGW2jZtULE5720q40+H0+xefJWenGO9+Plw/TWQ8t8b78fLh+mr3B+UuFTL94M+fB72QRP8Ae7tWE8nq3sbgagFuqsT5R4YRHLIBLucQikRuCL4kPCActhaMadXDQ0tT/T+ei8+SlHltjffj5cX01l6a4334+XF9NdIfKXBGUsXBXzqUod0/NjkwwQm2XhvSSRxvc2qJBt3DRxKqyguuGwceZY5Bdo5XMtiVB9UjXpvb4VIin+nt2+3YvPkhnyi2kIxLmJQqWzCKFgFUhSWsvNFyBc2qMPLLGe+Hy4vproMR5R4XdyxQzbkv51lYJKgBeZHjJyrcXXNwGnwrTtmeF4MPvG83bFhJJ33ecgQoUUhV1IZrGpEU96Pp87E37VKmLytxrMEEwLEgAbuLUk2H8NSk2/tEymAON4GKlckAsV4i5Fug9NSI9s4UIozDKIsMqxbt7pLHIGklva2oubgkm9rVa4LaUc+JTI+//wCaxErOEdVjgaM2SQuo0zAG3C4pVFMfyb9iJnyc16X4zhvh8uL6a2r5U40qXEhKggFhFHlBPAE5bAmrODbuFG6UrGYlWHPGySl1dDzimm71JLE3uw042qOu2yIZY/O88hkjdGyzBSFZy0eq3uRbiLagX0q40+H0+xefJCHlbi/fD5cX01kPKzF++Hy4vCrvGbdwZWTJ62VmjIjYEviMwlGosMgy2voeitg23hAV+93mUz2ZkkdsrxALmzLYXe/NHNFS1Ph9Psc/JRDyrxfvR8uPwrL0qxXvR3I/CpnLETwLGWjVmjZZs0chbOWvvEEYyFuFibWtbhW/CbTw0caw73OoXFqxMbjNn/ZEi3/58Ks00+H0+yRM+SuHlTivejuR+FejyoxXvR3I/CpO09owPFIqkEMINzHkIMJRbSakW1PUTe9SsDtLDbqJJJDEUyA7neWPrFjIpWwa5tmUkmk002vh9C8+SuHlPivejuR+FZDymxPvR3I/Cr/B46CVmvZ1jw0UzsFa28hJuCXAZrggXPGwqGNsRMiFpBHIJEJyK7Jqxd2kjKgFhfipJP8AKs2p8F5+SuHlJifeDuR+FZDyjxPvB3I/Cqudrsxve7Mb2te5Otuj+VeCuulR4wxnVutx5RYn3g7kfhWQ8ocT7wdxPCqgVmKaVG0JnVuth5QYj3n6E8K9G38R7z9CeFVQrMVNKjaDOrdaDbuI95+hPCsht2f2/wBCeFVYrIU0qNoM6t1oNuT+3+hPCvRtuf2/0p4VWishTSo2gzq3WQ21P7f6U8KyG2Jvb/SnhVcKyFTTo2gzq3WI2vN7f6U8KyG1pvb/AEr4VXishTTo2gzq3WA2rN7f6V8K9G1Jfa/SvhUEVkKadG0GdW6cNpy+1+lfCshtKX2v0r4VBFZipp0bQZ1bpo2jJ7X6V8KyG0JPa/SvhUIVmKadG0GdW6WMfJ7X6V8KyGOk9r8l8KiCsxTTo2gzq3ShjX9r8l8KyGMfr/JfCoorMVNOjaDOrdYYeYkEknQgaBem/wAPhWqPacTBGEysshtGQ0REhsTaMgc42BOnUa8hkCoSxC89eJA6G664/Yuw2hxIxbPhyXaXPCrHJhw9jmwpP8bFRnNlzZr6WsfFxpxrmI/SHr4cXpiZeeX2PaSDpATGFBwucqMLm1vjSoXleb4diNf/AOhJ/q1KzPX1+jVPR023PI3BYmdp5oi8jBbkSSrfKiqNFYAaAVB/4ebO9wfnTfVXWz+sfw/wK11I43EjlFU+2sY2cv8A8Ptn+4PzpvqoPs+2f7g/Om+qumd7C9eqb61P+RxL2yn2mFOzmfQDZ/uD86b6qDyA2f7g/Nm+qunrWMQmbd51z+zmGbu8auvxPKfZhTs530CwHuD82b6q99A8B7g/Nm+quhTEIRcOrDNluGBF+q46fhWbMBYEgXNh8TxsOvS9NbieU+zCnZznoJgPcn5s31U9BcB7k/Nm+qukpTX4nlPs06dnOeg2B9yfmzfVT0HwPuT82X6q6JWB4G+pGmvDQ17TW4nlPs06NnO+hGB9yfmy/VXvoVgvcn5sv1V0NYRSqyh1IZSLgg6W/nU1uJ5T7NOnZReheC9yfmS/VXvoZgvcn5kv1VfKbi41BFwRXtXW4nlPs06dlB6G4L3J+ZL9Ve+h2D90fmSfVV9WEcqsWAIJVsrW6DYGx6jYg/jTW4nlPswp2Uvofg/dH5knjT0Qwfuj8yTxq6SVSMwYEa6305pIOvwIP9qzB6amtxPKfZhTso/RHCe6PzJPGvfRLCe6PzJPGrcTqWMeYFgASvSAeBNFnUsUDAsoBKggkX4XHRTW4nlPswp2VHophPdH5knjXvorhPdH5knjVu8qqVBIBY5VB/iIBaw6zYE/gab5c2S4zZc2Xpte17dV6a3E8p9mFOyp9FsL7o9+Txp6L4X3Z78njVzSmtxPKfZhTsp/RjC+7Pffxr30Zwvuz338at68zC9r62vbpt12prcTyn2YU7Kn0aw3uz338a99G8N7s99/GrJJ1LMgYFltmA4i+ov1aVspq8Tykwp2VXo5hvdnvv409HcP7s99/GrWtMGLRyQrqxAuQDe2pX/II/A01eJ5SYU7IPo9h/dnvv4176P4f2D338as6U1eJ5SYU7KzkHD+we8/jXvIUHsHvP41Y5he19bXt0267VjNKqKXYhVUEsToABqST0CmrxPKTTp2QeQ4PYPebxpyJB7B7zeNWNKatflJhTsr+RYPYPebxr3kaH2P1N41PrxmA1Jtw46cdBTVr8pMKdkHkeH2P1N417yRD7H6m8amqwPAg6kaa6jQivaate8mFOyFyTD7P6m8aclRez+pvGpiMCLggjrGor2mrXvJhTsh8lxez+pvGveTIvZ/Nql0pq17yadOyJybH7P5mveT4/Z/M1KpTVr3k06dkbzCP2fzNPMY/Z/M1JpTVr3k06dkfzJOr8zXvmadX5mt9Kate8mnTs0eaJ1fma981Tq/M1upU1a95NOnZq82Xq/M083Xq/M1tpTVr3k06dmvcL1fmabkdX+a2Upq17yadOyPPgIntnjV7cMyhrX42vwrVyPh/cRdxfCptKalW5hTs4z7Q8OiYaNUUIN/wUAD1G6BStv2lfu8f9cf6NSrEzPOS1ujsp/WP4f4Fa62T+sfw/wKhY1mtZenp10/t+NcqptEz1bhUeW21HgSAxNbPjYYjoDmWS4bjwBNteoCrfDSi5X46f8Av/vA1Tbb2VNOsYjkhQpPHId4ue4Q3soK6Ne2vH+VSxC4YG4/C5/K38q+L/DT/FRxYrro/FM5ft67fk71U0YzET06LeuWxez5TnihVijvMziZUGUsWY7qVdSJCctjeytxFrV1CnQX0Nqp5PKFFzFkZVDzIGuvOaFshAF9LngT+VfbedX49TLJnijYCKTDLIlgHuk0ct8vSEQnXpzaXtU7yijllhXciRSTJcAmNgDFKo6RbnFbfgaYLa28xARYQAYnzObZuY6CwP8AElmB06f5GsNqbeKmSKJfvElhQ3ZAQJXRc2Qm9tSAeF1NXtEJvKNi8HOrtkEjKJeYhZyrK0cV+eGDIQ4axNx62mopg8DOSm8aW+8G9ALIpsZLsGzm4Nx6oAta4FrCx2jtRoZACpdBhnlcjKCMjICdeOhOgqLh/KA5pS63iRkXOAFy5pZIrkEkkXUfhr8A/M/Jt2Iu4vCY5Az4jENe+ZQmdnDkseFmUaa3YfGtG0BOHewky79pMwbmiPzUr1+8HqgcdfjUjD+USyFAkbtvGULYrazrI4LEmwNkNxqRmFZJt5SLmMoCrsudkAYRyCNrm/N1IsDxv+FSYuqtwcMp3TgTGAxw7xSzF3fJIS63ObLcx3sRe3DQ1ohwWIyQx7t4wFRWF2N1ZHDZ2D5RYkCwBPTfqsIvKUXY7u0Swob3F85lkhy24WzIAD8b1Mn2zbDmdUPNlVCCC3GVUJXL62huLcas85I5KrAYGZTCv3saLDhwAAWIdCd6GJewB0FyCLcKn4+GUysVEhJaHcsrERooI3gcXsf4ibg3BAHDSJifKR87IiHmzxxgMjIzBjh8194Vyn709HR/eZ6Rpm3eRs6tlddCVu+QWt63tadH9qTN+Zaz2PCyrgwoz70ope7kudRnCsTo2W4FiNaq2wE2d8oliiaWUi12kBMcCo9s4P8ADJbMSAbXFWbeUNlV9y9jA83rJpHHluTrxObQfDorDaPlEIyyIgdxYjnKQQHjVs1tVNnBsaR1Oyrh2XiCJEfeC7S5APVKvvea5D5VuTc82+q2PQJeCwkoeP8AaxoqwZRZmtlvvVcl7AE8bg6EW4Vv2h5SBFlyoS8aycecA8a5mDBdbcRfpI/lW+XbO6VWkDPnfdqVhkgu5tkjySkm7HQN6t+NqQTzRsZg5BLKyxsRJLHdgXNlWLUqist+cAvEWvfoqoweBxuYNIJACsQkOrMbQ20CupsJL3seJvrXST7ZCh3MbZI2KM2ZNGAGgBNyMxC36z1a1p9IRziInOSOSRyCtgsZAJUk8/Q3Fuo9NSBDw+Cl30BdZZGTEFjIxsoj82dFuoawbMbEAHUno1qRJCzSzJzsxxWHY5WKkw5EGhFjlzCQEfz66xi8oTcZo7Z55YowtiXKOFXUnm6am46+Ftdsu3lUteFrxpI0pul0WNlzC9+doQwA6PjpV+fuShYjB4i1l3okV5mds5yOqktCqa21IjFrDQMDx1nbEw86yMZc2UJmW7EgmZhI62v/AAEFR1AgCrJ52yyMImJW+Rbr95ZbjLYm1zprY6cKqcNtl3KRho2kdsuUxyxGKyuzGSNzmYcywtlzfAa0EQYHEKI7b0gqxnG8JYgToQFuea2Qv6ttBbqrdgMC4xKyukmTLMsd2YlAXiKiTXpIkIvfSwPQKl4ba7HEDDMq3AmzsL2JjGHZSoPAES6g3sRa541tx+1d3MkIQyGSwUCwsSJGuWJ4WQ6W6RTpYsr2wDrNI5SQxviHZhGzBm+5jCMLMOaGDiw6SvQKwwsWKUBHEjMZoXLBrqqCMKwY345hqBxJvrqalek8XEqRaLeEFlDWt/CpN2ANlJGlzSXyg5jlIWZkilc3KhPuwp4/xA5hw6jwIqT8/wAHz2hYTAzoIg29KbrDmYbxmcsBJnsc175t2TY6gdNYxoI1QOsi5YMWZFRiJBHJJzFBU3DsbW1vcHWulwkpZFdlykqCRe9r/Gqw7dQKkixMTLHC4Ayg2lcRqGJPQTf+V6s9bJ+bftLCtIYAM4USMXAcqbbpwA5U684r0nW1UkGDxRA3rzI26SxjGY23OVgSXC5g+Ym63Jy2PVPxe3zklEcZ3kQO8DFbRnOVF9edexIt0dVe47yhysY0QO4kQWzqRZplia5HBhmGh6/gadZXorfMMRznCMJPNpY0dWktmDAglXclLjNYEkX6RTaOAmaGVLTTK8EwjTVLSMqgAguSV42LEi+b4Ve4LbKyyboKeLi+hF4yFYG3DW4F+OU1pl2+qrn3blTvBGRl+8MZsQATpexIvbh0UOnNjt7DzOyBGdU3cgYxglg5y5GsGXgM1r3F7XFQmw2JvNbe5SGMIz84c8b0HXRnFymvNGnNq7xONKZFyEu5ICAjTKpYktwsP+4qjHlSfNw2W8vm6sxABVZGh3ouvHLw14aihENs2FkMoyb6OLQr6zMHDqW0ZxZSMo5wI0fQX1rlwck0MZUSuLI0mZ257LiY2BjuehFk4W4j8LWTylvlEUZfNLGoJIAKtIIyb/wtqCAev4GpmzdrpK+6RSAM9iLZfu2yMDb1db2vxsaQiqhwuIu+kuYygwHOcqLvWJ3gvrpqbg3BAGoqbsbCyo0ZbPYwybzO5fn7xSnEmxyluHR+FasPt8qgeYAZ5WUAMl1G93QsvFhci5rXs/ypVrhxchlvlFsquQFOW5J/iJsTYCpCzzZbEw86y3cOynOSXLDJ0AKQxV1OlhlBHON66KqvZ202lltkyRnDpKl7FjnZhc24aAaVoj22VVZJFJV45ZgRYCOKMrbNrdmIYHQcbih3XdKp59viM5JInRsmYLdWvzHdQCDbMcjrbrHxFbjtldzLOEYrEt7DLduYr2XW1+cBr00sLKlVS7au5iETGVc2ZLroqqjZsxNjfOgt1n4Xr3ZG1jOZSE5ilcjX1YNEkguOg86gtKVz+zdvMYRJIhP3cckhXLljEvqgDi1hr12+OlSZtvqqo27ds6ZgBlv+2jhsbm3Fwf5A0sXW9Kodo7fIjm3cZ3scUrMGK2Td6Ak35wJ4AdR4VZYLEMZJYnsShVlIFrpILi46wQw/AHpoJlKUoFKUoFKUoFKUoOR+0r93j/rj/RqU+0r93j/rj/RqVunokuyn9Y/h/gVrrZP6x/D/AAK11hSlKUCoMmyIWGUqSM0res3GUkuf7m46uip1KCC+ykJuWkzZHTNvXDZXtcXBv0AjqI0ryXY8TMGbM5UgrmdjlsyNpc9aL/b41PpQQn2VE2YMGbOkiG7uTllbMwBJ0F+FuA0FhWuPYcIYsA2rBiudirFWZwWW9jZmJ/t1CrGlBCg2XGmS2ayNmQF2ITmsoCgnQWYi38uoVg+xYSEGUjd3yEMwK5nWQkG/HMoNWFKCsGwYRcWbVSDz3ubu0lyb3uHZmB4gmt0mzEb1i78PWkcjmusgNr2uGUa9WnTU2lBXYnYkLsXZWzM4ckOynMu7sRY6fs0/t8TWceyo1IZc6nW5DsC92zneG/O1vx6z11OpQQW2TEVCZTYQNCOc3qPbMPyGvGtTbBgP8LWs4AzvZd4wdiovoSwBv8Ks6UFfJseJg6nOVkBzjeOAxKhSxF/WIHHr1417PsmOQWkzyCzWzOxsWFsy9TDobiNbVPpQQZdkxtmvms+rAOwBJXLmsD63A36wDx1rTLsVWkzM7su6KMpdrtdgxzG+q2Fsvxq0pQVz7FhJJs3rlxZ2AVmIYsljzTcA6VlyNDZgVJzxujksxLCQ3a543PX8Kn0oNK4YAOLtzySee2lwF5hvzBpwFtdajHZEROYhmfm2csxcZMwXK3EWzP3j11PpQVOF2KBlZ2JkQOBIjMjMJMmYvrqxyL/bS1TZsBG0iSsCXS2U3Olg44dOjt/epNKCtbYcJAUqzKoIVS7ELcFSVF9DYnX41vGzk1vmfMjIc7M11a1xr/KpdKCLg8CIySHdhkRAGZmChb8L9JvqeNgB0VBxHk/GQAhZCGisczHKkcokyIL83pAt/wBquKU73Fc+xISLWbUENZ3Be7F/vDfnc4k69Z6KxOwoepum3Pey3kEvMF+bzwDp1VZ0oI2GwKxklSwuScudit29Y5eFydf5knprS2x4STdSQSxAzNlUuczFBey3PV1nrqfSg0YvCLJbNcFSSCrFSLgg6jrBqGmwoQm7AdUMaxlRI4DKq5Bm11OXS/E2HVVnSggHZEdsvPC5wygSPZWD5wUF+bzvDhW7C4FYySuYXLHLmYrdjdiFOgJOv4nrqTSgrX2HCdLMBpezsL5ZDKA1jqAxJ/GvcNsSGM3QMmgBs7DMBwD684D49Z66saUEPBbMjibMma+RY9XZgEUkqqgmwAua1YTZSquVrOFWSNL30ikIJRhwNrAX6gPjVjSgr+RodLhnIeNgzOzNeK+TUm9hc6fE9dbE2XEIngC8xy5YXOu8JLa8Rx/DQCplKCDLsqNmZ7MrMSSyuynVFQi4PAhV061B41swuz44ixQZMwUFQTl5qhBZeAOUAfhUqlBXjYsICqFICoiZczWZYzdQ4vzra8ax5DhvezG3AZ2sv3iy2UXsBnVT+FuFWVKCuxOxIZA4YMN5nD5Xdcwe2YGx4afhW/CYUq8kjHM0jDgLBVUWVR+ZPxY1KpQKUpQKUpQKUpQKUpQcj9pX7vH/AFx/o1KfaV+7x/1x/o1K3T0SXZT+sfw/wK11sn9Y/h/gVrrClKUoFKUoFKUoFKUoFKUoFKUoFKUoFKUoFKUoFKUoFKUoFKUoFKiSzPvCikABUOqF7597/wDJbAbv4+t8Kffe0vD3X5ftaCXSolpvaXo/6P8A5a9tN7S8fc/n+1oJVKiffe0vT/0v/LT772l4e6/L9rQS6VFtN7S9H/R/8ta8RJKis5ZSFVmsIhchQTpeWgnUqHsXGGaCKYgKZIlcgagFhewvUygUpSgUpSgUpSgUpSgUpSgUpSgUpSgUpSgUpSgUpSgUpSgUpSg5H7Sv3eP+uP8ARqU+0r93j/rj/RqVunokuyn9Y/h/gVrrZP6x/D/ArXWFKUpQKUpQKUpQKUpQKUpQKUpQKUpQKUpQKUpQKUpQKUpQKUpQRF/bPx/Zwf5xXGpdVO0vOVkzwRRygogOeQpbJvtAANb7wa/Co/ne0OywfOPhVF9VXtaW0kYdzFCVkzsGMYzjLkVnFiqkZzxFyAL9Bi+d7Q7LB84+Fe+ebQ7LB88+FBUyY6USc93GHCNvHDMriLfyBHFuAIsGk0YKAfiOyU6aai2nTVH55tHs0Hzz4V553tDssHzj4U7WO6+qNtL9jL/Rk/1NVXne0OywfOPhWvETbQdGTzaAZlZb746XBHVQTPJP9yw3/wBeP/UVbVA2DhGhw0ML2zJEitY3FwLGxqfUClKUClKUClKUClKUClKUClKUClKUClKUClKUClKUClKUClKUHI/aV+7x/wBcf6NSn2lfu8f9cf6NSt09El0M+3sLmP8AzEXfXqrXy9he0Rd9aUpiXOXsL2iLvrTl7C9oi760pTEucvYXtEXfWnL2F7RF31pSmJc5ewvaIu+tOXsL2iLvrSlMS5y9he0Rd9acvYXtEXfWlKYlzl7C9oi7605ewvaIu+tKUxLnL2F7RF31py9he0Rd9aUpiXOXsL2iLvrTl7C9oi760pTEucvYXtEXfWnL2F7RF31pSmJc5ewvaIu+tOXsL2iLvrSlMS5y9he0Rd9acvYXtEXfWlKYlzl7C9oi7605ewvaIu+tKUxLnL2F7RF31py9he0Rd9aUpiXOXsL2iLvrTl7C9oi760pTEucvYXtEXfWnL2F7RF31pSmJc5ewvaIu+tOXsL2iLvrSlMS5y9he0Rd9acvYXtEXfWlKYlzl7C9oi7605ewvaIu+tKUxLnL2F7RF31py9he0Rd9aUpiXOXsL2iLvrTl7C9oi760pTEucvYXtEXfWnL2F7RF31pSmJc5ewvaIu+tOXsL2iLvrSlMS5y9he0Rd9acvYXtEXfWlKYlzl7C9oi7605ewvaIu+tKUxLnL2F7RF31py9he0Rd9aUpiXOXsL2iLvrTl7C9oi760pTEucvYXtEXfWnL2F7RF31pSmJc5ewvaIu+tOXsL2iLvrSlMS5y9he0Rd9acvYXtEXfWlKYlzl7C9oi7605ewvaIu+tKUxLuX+0DaUMsCLHKkhE1yFYE2ytrSlKsckf/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GB"/>
          </a:p>
        </p:txBody>
      </p:sp>
      <p:sp>
        <p:nvSpPr>
          <p:cNvPr id="90124" name="AutoShape 12" descr="data:image/jpeg;base64,/9j/4AAQSkZJRgABAQAAAQABAAD/2wCEAAkGBxMSEhUQExIWEBUWEBQVFhYVFhYUFxcZFRYWFhgYFBgYKCghGBolHBsXITEhJSkrLi8uGB8zOjUtNyguLi0BCgoKDg0OGhAQGzUkHyQsLTYsLCw3LywsLC8sLDQwLDQsLCwtNCwsLSwsLCwvLCwsLCwsLCwvNCwsLCw0LCwsLP/AABEIAGgB5gMBIgACEQEDEQH/xAAaAAEAAgMBAAAAAAAAAAAAAAAABAUCAwYB/8QARRAAAgECAwMHCQUIAAYDAQAAAQIDABEEEiEFEzEVIkFRVJLRBhQWMlJTYZPSByOBoaIzNEJxc5GxshckQ8Hj8GJ08SX/xAAZAQEBAQEBAQAAAAAAAAAAAAAAAQIDBAX/xAAwEQEAAQMCBgECBAYDAAAAAAAAAQIREhNRAyExQVKR8KHhMmGxwQRCU3GB0RQiYv/aAAwDAQACEQMRAD8A2+WHlDtVMdNBgxI8UYi0iwyzZS0KMbkITxJOtUWN8sdswoskrmJXdkXPBApLJbMMpXMCLjiBxqz2vtOHDbexE0zZE81yXys3OfCxhRZQTqaheSvlLhocJhsNLJlCjHCZN27L96h3N7KQ12twvbibV9KmiIoicInlHbryn/X1eeZvPXurl+0faPDzkfJg+mvR9o+0e0r8qD6al+VXlBhpsNuYNyqBYGSMxziaNkUK6qSN0o9Ykq3Ov161eT7Sw8OHw0eIlyrJsvZxSNI2Z0cMrNiASpQEKOsk2tauk00W/B3+dk5+XZzQ+0baHHzlflQfTWQ+0TaHaV+VB9NdVythsRdcM7SYhcHiUSZYsVK6BsQm7LMU3hJQ2zAHKWI0FbdtbfwsGIxEYMKy+cx7wypO8csfmqRsp3AObKxfmNYXN+NY/wCnTT+X/sWnycl/xD2h2kfKg+mt03l1tNApeUoGTOpaCJcyngy3XnL8RpW/yD2vhMOp38pXNOc0bLK0bRGJluFjVs7ZioyubAajWoHlZtdcRh8KiTl93hVjeJt6CJFzDPzhkIItqGvrwrphRnbDlvb7M3m18ljiPKzayTebM531wN2sMLvqLgAIpvprpWp/LfaYUO0pVCxUMYIgpZfWUMVtmHSOIrpJvLTCGcS74sF2hC6ERyArDuDHKRdQQMx1XieNjUfY+3BM2Gw/nZlcbUzsCJ7SxOVKAFlA5p/hfL6ptfS/OIi3Phx6+y3/APSgHl/j+0D5UP01JPljtMRiYy2jLlA26gsWUAkAZb6AjXhrU3ae2oReMzqZUix6PLuJHBEkn3eHGYKbgD1rZV4CoLwRvLgMCWXJHGrzNcZc0330ovw0QKv4WqxTRP8AJEf4+fJSZqjuzxnlhtKFt3JKEbKrZTHBcBgGF7LpoRpUrZvlFtbEAmF94A2U2TDjXKWtZgDwBNe7G8qYQ+KmnALHE+c4dSpYM2V4whIBygKV42HNq72f5VbPildVe0KLEsR3UgLc2cyHRbrzpFXUDh0is1UxEcuHz/ssTz/E51fK7aRjM29G7Em7LbuD17ZrWtfh02tWn05x3vx8qH6atdqbTwOIieLzjcqzQNGu4kYwrHC67nRQDZ7C4Oua/XTlzD71mWZUiOGCQRbqT/lpdyVEhGW2jZtULE5720q40+H0+xefJWenGO9+Plw/TWQ8t8b78fLh+mr3B+UuFTL94M+fB72QRP8Ae7tWE8nq3sbgagFuqsT5R4YRHLIBLucQikRuCL4kPCActhaMadXDQ0tT/T+ei8+SlHltjffj5cX01l6a4334+XF9NdIfKXBGUsXBXzqUod0/NjkwwQm2XhvSSRxvc2qJBt3DRxKqyguuGwceZY5Bdo5XMtiVB9UjXpvb4VIin+nt2+3YvPkhnyi2kIxLmJQqWzCKFgFUhSWsvNFyBc2qMPLLGe+Hy4vproMR5R4XdyxQzbkv51lYJKgBeZHjJyrcXXNwGnwrTtmeF4MPvG83bFhJJ33ecgQoUUhV1IZrGpEU96Pp87E37VKmLytxrMEEwLEgAbuLUk2H8NSk2/tEymAON4GKlckAsV4i5Fug9NSI9s4UIozDKIsMqxbt7pLHIGklva2oubgkm9rVa4LaUc+JTI+//wCaxErOEdVjgaM2SQuo0zAG3C4pVFMfyb9iJnyc16X4zhvh8uL6a2r5U40qXEhKggFhFHlBPAE5bAmrODbuFG6UrGYlWHPGySl1dDzimm71JLE3uw042qOu2yIZY/O88hkjdGyzBSFZy0eq3uRbiLagX0q40+H0+xefJCHlbi/fD5cX01kPKzF++Hy4vCrvGbdwZWTJ62VmjIjYEviMwlGosMgy2voeitg23hAV+93mUz2ZkkdsrxALmzLYXe/NHNFS1Ph9Psc/JRDyrxfvR8uPwrL0qxXvR3I/CpnLETwLGWjVmjZZs0chbOWvvEEYyFuFibWtbhW/CbTw0caw73OoXFqxMbjNn/ZEi3/58Ks00+H0+yRM+SuHlTivejuR+FejyoxXvR3I/CpO09owPFIqkEMINzHkIMJRbSakW1PUTe9SsDtLDbqJJJDEUyA7neWPrFjIpWwa5tmUkmk002vh9C8+SuHlPivejuR+FZDymxPvR3I/Cr/B46CVmvZ1jw0UzsFa28hJuCXAZrggXPGwqGNsRMiFpBHIJEJyK7Jqxd2kjKgFhfipJP8AKs2p8F5+SuHlJifeDuR+FZDyjxPvB3I/Cqudrsxve7Mb2te5Otuj+VeCuulR4wxnVutx5RYn3g7kfhWQ8ocT7wdxPCqgVmKaVG0JnVuth5QYj3n6E8K9G38R7z9CeFVQrMVNKjaDOrdaDbuI95+hPCsht2f2/wBCeFVYrIU0qNoM6t1oNuT+3+hPCvRtuf2/0p4VWishTSo2gzq3WQ21P7f6U8KyG2Jvb/SnhVcKyFTTo2gzq3WI2vN7f6U8KyG1pvb/AEr4VXishTTo2gzq3WA2rN7f6V8K9G1Jfa/SvhUEVkKadG0GdW6cNpy+1+lfCshtKX2v0r4VBFZipp0bQZ1bpo2jJ7X6V8KyG0JPa/SvhUIVmKadG0GdW6WMfJ7X6V8KyGOk9r8l8KiCsxTTo2gzq3ShjX9r8l8KyGMfr/JfCoorMVNOjaDOrdYYeYkEknQgaBem/wAPhWqPacTBGEysshtGQ0REhsTaMgc42BOnUa8hkCoSxC89eJA6G664/Yuw2hxIxbPhyXaXPCrHJhw9jmwpP8bFRnNlzZr6WsfFxpxrmI/SHr4cXpiZeeX2PaSDpATGFBwucqMLm1vjSoXleb4diNf/AOhJ/q1KzPX1+jVPR023PI3BYmdp5oi8jBbkSSrfKiqNFYAaAVB/4ebO9wfnTfVXWz+sfw/wK11I43EjlFU+2sY2cv8A8Ptn+4PzpvqoPs+2f7g/Om+qumd7C9eqb61P+RxL2yn2mFOzmfQDZ/uD86b6qDyA2f7g/Nm+qunrWMQmbd51z+zmGbu8auvxPKfZhTs530CwHuD82b6q99A8B7g/Nm+quhTEIRcOrDNluGBF+q46fhWbMBYEgXNh8TxsOvS9NbieU+zCnZznoJgPcn5s31U9BcB7k/Nm+qukpTX4nlPs06dnOeg2B9yfmzfVT0HwPuT82X6q6JWB4G+pGmvDQ17TW4nlPs06NnO+hGB9yfmy/VXvoVgvcn5sv1V0NYRSqyh1IZSLgg6W/nU1uJ5T7NOnZReheC9yfmS/VXvoZgvcn5kv1VfKbi41BFwRXtXW4nlPs06dlB6G4L3J+ZL9Ve+h2D90fmSfVV9WEcqsWAIJVsrW6DYGx6jYg/jTW4nlPswp2Uvofg/dH5knjT0Qwfuj8yTxq6SVSMwYEa6305pIOvwIP9qzB6amtxPKfZhTso/RHCe6PzJPGvfRLCe6PzJPGrcTqWMeYFgASvSAeBNFnUsUDAsoBKggkX4XHRTW4nlPswp2VHophPdH5knjXvorhPdH5knjVu8qqVBIBY5VB/iIBaw6zYE/gab5c2S4zZc2Xpte17dV6a3E8p9mFOyp9FsL7o9+Txp6L4X3Z78njVzSmtxPKfZhTsp/RjC+7Pffxr30Zwvuz338at68zC9r62vbpt12prcTyn2YU7Kn0aw3uz338a99G8N7s99/GrJJ1LMgYFltmA4i+ov1aVspq8Tykwp2VXo5hvdnvv409HcP7s99/GrWtMGLRyQrqxAuQDe2pX/II/A01eJ5SYU7IPo9h/dnvv4176P4f2D338as6U1eJ5SYU7KzkHD+we8/jXvIUHsHvP41Y5he19bXt0267VjNKqKXYhVUEsToABqST0CmrxPKTTp2QeQ4PYPebxpyJB7B7zeNWNKatflJhTsr+RYPYPebxr3kaH2P1N41PrxmA1Jtw46cdBTVr8pMKdkHkeH2P1N417yRD7H6m8amqwPAg6kaa6jQivaate8mFOyFyTD7P6m8aclRez+pvGpiMCLggjrGor2mrXvJhTsh8lxez+pvGveTIvZ/Nql0pq17yadOyJybH7P5mveT4/Z/M1KpTVr3k06dkbzCP2fzNPMY/Z/M1JpTVr3k06dkfzJOr8zXvmadX5mt9Kate8mnTs0eaJ1fma981Tq/M1upU1a95NOnZq82Xq/M083Xq/M1tpTVr3k06dmvcL1fmabkdX+a2Upq17yadOyPPgIntnjV7cMyhrX42vwrVyPh/cRdxfCptKalW5hTs4z7Q8OiYaNUUIN/wUAD1G6BStv2lfu8f9cf6NSrEzPOS1ujsp/WP4f4Fa62T+sfw/wKhY1mtZenp10/t+NcqptEz1bhUeW21HgSAxNbPjYYjoDmWS4bjwBNteoCrfDSi5X46f8Av/vA1Tbb2VNOsYjkhQpPHId4ue4Q3soK6Ne2vH+VSxC4YG4/C5/K38q+L/DT/FRxYrro/FM5ft67fk71U0YzET06LeuWxez5TnihVijvMziZUGUsWY7qVdSJCctjeytxFrV1CnQX0Nqp5PKFFzFkZVDzIGuvOaFshAF9LngT+VfbedX49TLJnijYCKTDLIlgHuk0ct8vSEQnXpzaXtU7yijllhXciRSTJcAmNgDFKo6RbnFbfgaYLa28xARYQAYnzObZuY6CwP8AElmB06f5GsNqbeKmSKJfvElhQ3ZAQJXRc2Qm9tSAeF1NXtEJvKNi8HOrtkEjKJeYhZyrK0cV+eGDIQ4axNx62mopg8DOSm8aW+8G9ALIpsZLsGzm4Nx6oAta4FrCx2jtRoZACpdBhnlcjKCMjICdeOhOgqLh/KA5pS63iRkXOAFy5pZIrkEkkXUfhr8A/M/Jt2Iu4vCY5Az4jENe+ZQmdnDkseFmUaa3YfGtG0BOHewky79pMwbmiPzUr1+8HqgcdfjUjD+USyFAkbtvGULYrazrI4LEmwNkNxqRmFZJt5SLmMoCrsudkAYRyCNrm/N1IsDxv+FSYuqtwcMp3TgTGAxw7xSzF3fJIS63ObLcx3sRe3DQ1ohwWIyQx7t4wFRWF2N1ZHDZ2D5RYkCwBPTfqsIvKUXY7u0Swob3F85lkhy24WzIAD8b1Mn2zbDmdUPNlVCCC3GVUJXL62huLcas85I5KrAYGZTCv3saLDhwAAWIdCd6GJewB0FyCLcKn4+GUysVEhJaHcsrERooI3gcXsf4ibg3BAHDSJifKR87IiHmzxxgMjIzBjh8194Vyn709HR/eZ6Rpm3eRs6tlddCVu+QWt63tadH9qTN+Zaz2PCyrgwoz70ope7kudRnCsTo2W4FiNaq2wE2d8oliiaWUi12kBMcCo9s4P8ADJbMSAbXFWbeUNlV9y9jA83rJpHHluTrxObQfDorDaPlEIyyIgdxYjnKQQHjVs1tVNnBsaR1Oyrh2XiCJEfeC7S5APVKvvea5D5VuTc82+q2PQJeCwkoeP8AaxoqwZRZmtlvvVcl7AE8bg6EW4Vv2h5SBFlyoS8aycecA8a5mDBdbcRfpI/lW+XbO6VWkDPnfdqVhkgu5tkjySkm7HQN6t+NqQTzRsZg5BLKyxsRJLHdgXNlWLUqist+cAvEWvfoqoweBxuYNIJACsQkOrMbQ20CupsJL3seJvrXST7ZCh3MbZI2KM2ZNGAGgBNyMxC36z1a1p9IRziInOSOSRyCtgsZAJUk8/Q3Fuo9NSBDw+Cl30BdZZGTEFjIxsoj82dFuoawbMbEAHUno1qRJCzSzJzsxxWHY5WKkw5EGhFjlzCQEfz66xi8oTcZo7Z55YowtiXKOFXUnm6am46+Ftdsu3lUteFrxpI0pul0WNlzC9+doQwA6PjpV+fuShYjB4i1l3okV5mds5yOqktCqa21IjFrDQMDx1nbEw86yMZc2UJmW7EgmZhI62v/AAEFR1AgCrJ52yyMImJW+Rbr95ZbjLYm1zprY6cKqcNtl3KRho2kdsuUxyxGKyuzGSNzmYcywtlzfAa0EQYHEKI7b0gqxnG8JYgToQFuea2Qv6ttBbqrdgMC4xKyukmTLMsd2YlAXiKiTXpIkIvfSwPQKl4ba7HEDDMq3AmzsL2JjGHZSoPAES6g3sRa541tx+1d3MkIQyGSwUCwsSJGuWJ4WQ6W6RTpYsr2wDrNI5SQxviHZhGzBm+5jCMLMOaGDiw6SvQKwwsWKUBHEjMZoXLBrqqCMKwY345hqBxJvrqalek8XEqRaLeEFlDWt/CpN2ANlJGlzSXyg5jlIWZkilc3KhPuwp4/xA5hw6jwIqT8/wAHz2hYTAzoIg29KbrDmYbxmcsBJnsc175t2TY6gdNYxoI1QOsi5YMWZFRiJBHJJzFBU3DsbW1vcHWulwkpZFdlykqCRe9r/Gqw7dQKkixMTLHC4Ayg2lcRqGJPQTf+V6s9bJ+bftLCtIYAM4USMXAcqbbpwA5U684r0nW1UkGDxRA3rzI26SxjGY23OVgSXC5g+Ym63Jy2PVPxe3zklEcZ3kQO8DFbRnOVF9edexIt0dVe47yhysY0QO4kQWzqRZplia5HBhmGh6/gadZXorfMMRznCMJPNpY0dWktmDAglXclLjNYEkX6RTaOAmaGVLTTK8EwjTVLSMqgAguSV42LEi+b4Ve4LbKyyboKeLi+hF4yFYG3DW4F+OU1pl2+qrn3blTvBGRl+8MZsQATpexIvbh0UOnNjt7DzOyBGdU3cgYxglg5y5GsGXgM1r3F7XFQmw2JvNbe5SGMIz84c8b0HXRnFymvNGnNq7xONKZFyEu5ICAjTKpYktwsP+4qjHlSfNw2W8vm6sxABVZGh3ouvHLw14aihENs2FkMoyb6OLQr6zMHDqW0ZxZSMo5wI0fQX1rlwck0MZUSuLI0mZ257LiY2BjuehFk4W4j8LWTylvlEUZfNLGoJIAKtIIyb/wtqCAev4GpmzdrpK+6RSAM9iLZfu2yMDb1db2vxsaQiqhwuIu+kuYygwHOcqLvWJ3gvrpqbg3BAGoqbsbCyo0ZbPYwybzO5fn7xSnEmxyluHR+FasPt8qgeYAZ5WUAMl1G93QsvFhci5rXs/ypVrhxchlvlFsquQFOW5J/iJsTYCpCzzZbEw86y3cOynOSXLDJ0AKQxV1OlhlBHON66KqvZ202lltkyRnDpKl7FjnZhc24aAaVoj22VVZJFJV45ZgRYCOKMrbNrdmIYHQcbih3XdKp59viM5JInRsmYLdWvzHdQCDbMcjrbrHxFbjtldzLOEYrEt7DLduYr2XW1+cBr00sLKlVS7au5iETGVc2ZLroqqjZsxNjfOgt1n4Xr3ZG1jOZSE5ilcjX1YNEkguOg86gtKVz+zdvMYRJIhP3cckhXLljEvqgDi1hr12+OlSZtvqqo27ds6ZgBlv+2jhsbm3Fwf5A0sXW9Kodo7fIjm3cZ3scUrMGK2Td6Ak35wJ4AdR4VZYLEMZJYnsShVlIFrpILi46wQw/AHpoJlKUoFKUoFKUoFKUoOR+0r93j/rj/RqU+0r93j/rj/RqVunokuyn9Y/h/gVrrZP6x/D/AAK11hSlKUCoMmyIWGUqSM0res3GUkuf7m46uip1KCC+ykJuWkzZHTNvXDZXtcXBv0AjqI0ryXY8TMGbM5UgrmdjlsyNpc9aL/b41PpQQn2VE2YMGbOkiG7uTllbMwBJ0F+FuA0FhWuPYcIYsA2rBiudirFWZwWW9jZmJ/t1CrGlBCg2XGmS2ayNmQF2ITmsoCgnQWYi38uoVg+xYSEGUjd3yEMwK5nWQkG/HMoNWFKCsGwYRcWbVSDz3ubu0lyb3uHZmB4gmt0mzEb1i78PWkcjmusgNr2uGUa9WnTU2lBXYnYkLsXZWzM4ckOynMu7sRY6fs0/t8TWceyo1IZc6nW5DsC92zneG/O1vx6z11OpQQW2TEVCZTYQNCOc3qPbMPyGvGtTbBgP8LWs4AzvZd4wdiovoSwBv8Ks6UFfJseJg6nOVkBzjeOAxKhSxF/WIHHr1417PsmOQWkzyCzWzOxsWFsy9TDobiNbVPpQQZdkxtmvms+rAOwBJXLmsD63A36wDx1rTLsVWkzM7su6KMpdrtdgxzG+q2Fsvxq0pQVz7FhJJs3rlxZ2AVmIYsljzTcA6VlyNDZgVJzxujksxLCQ3a543PX8Kn0oNK4YAOLtzySee2lwF5hvzBpwFtdajHZEROYhmfm2csxcZMwXK3EWzP3j11PpQVOF2KBlZ2JkQOBIjMjMJMmYvrqxyL/bS1TZsBG0iSsCXS2U3Olg44dOjt/epNKCtbYcJAUqzKoIVS7ELcFSVF9DYnX41vGzk1vmfMjIc7M11a1xr/KpdKCLg8CIySHdhkRAGZmChb8L9JvqeNgB0VBxHk/GQAhZCGisczHKkcokyIL83pAt/wBquKU73Fc+xISLWbUENZ3Be7F/vDfnc4k69Z6KxOwoepum3Pey3kEvMF+bzwDp1VZ0oI2GwKxklSwuScudit29Y5eFydf5knprS2x4STdSQSxAzNlUuczFBey3PV1nrqfSg0YvCLJbNcFSSCrFSLgg6jrBqGmwoQm7AdUMaxlRI4DKq5Bm11OXS/E2HVVnSggHZEdsvPC5wygSPZWD5wUF+bzvDhW7C4FYySuYXLHLmYrdjdiFOgJOv4nrqTSgrX2HCdLMBpezsL5ZDKA1jqAxJ/GvcNsSGM3QMmgBs7DMBwD684D49Z66saUEPBbMjibMma+RY9XZgEUkqqgmwAua1YTZSquVrOFWSNL30ikIJRhwNrAX6gPjVjSgr+RodLhnIeNgzOzNeK+TUm9hc6fE9dbE2XEIngC8xy5YXOu8JLa8Rx/DQCplKCDLsqNmZ7MrMSSyuynVFQi4PAhV061B41swuz44ixQZMwUFQTl5qhBZeAOUAfhUqlBXjYsICqFICoiZczWZYzdQ4vzra8ax5DhvezG3AZ2sv3iy2UXsBnVT+FuFWVKCuxOxIZA4YMN5nD5Xdcwe2YGx4afhW/CYUq8kjHM0jDgLBVUWVR+ZPxY1KpQKUpQKUpQKUpQKUpQcj9pX7vH/AFx/o1KfaV+7x/1x/o1K3T0SXZT+sfw/wK11sn9Y/h/gVrrClKUoFKUoFKUoFKUoFKUoFKUoFKUoFKUoFKUoFKUoFKUoFKUoFKiSzPvCikABUOqF7597/wDJbAbv4+t8Kffe0vD3X5ftaCXSolpvaXo/6P8A5a9tN7S8fc/n+1oJVKiffe0vT/0v/LT772l4e6/L9rQS6VFtN7S9H/R/8ta8RJKis5ZSFVmsIhchQTpeWgnUqHsXGGaCKYgKZIlcgagFhewvUygUpSgUpSgUpSgUpSgUpSgUpSgUpSgUpSgUpSgUpSgUpSgUpSg5H7Sv3eP+uP8ARqU+0r93j/rj/RqVunokuyn9Y/h/gVrrZP6x/D/ArXWFKUpQKUpQKUpQKUpQKUpQKUpQKUpQKUpQKUpQKUpQKUpQKUpQRF/bPx/Zwf5xXGpdVO0vOVkzwRRygogOeQpbJvtAANb7wa/Co/ne0OywfOPhVF9VXtaW0kYdzFCVkzsGMYzjLkVnFiqkZzxFyAL9Bi+d7Q7LB84+Fe+ebQ7LB88+FBUyY6USc93GHCNvHDMriLfyBHFuAIsGk0YKAfiOyU6aai2nTVH55tHs0Hzz4V553tDssHzj4U7WO6+qNtL9jL/Rk/1NVXne0OywfOPhWvETbQdGTzaAZlZb746XBHVQTPJP9yw3/wBeP/UVbVA2DhGhw0ML2zJEitY3FwLGxqfUClKUClKUClKUClKUClKUClKUClKUClKUClKUClKUClKUClKUHI/aV+7x/wBcf6NSn2lfu8f9cf6NSt09El0M+3sLmP8AzEXfXqrXy9he0Rd9aUpiXOXsL2iLvrTl7C9oi760pTEucvYXtEXfWnL2F7RF31pSmJc5ewvaIu+tOXsL2iLvrSlMS5y9he0Rd9acvYXtEXfWlKYlzl7C9oi7605ewvaIu+tKUxLnL2F7RF31py9he0Rd9aUpiXOXsL2iLvrTl7C9oi760pTEucvYXtEXfWnL2F7RF31pSmJc5ewvaIu+tOXsL2iLvrSlMS5y9he0Rd9acvYXtEXfWlKYlzl7C9oi7605ewvaIu+tKUxLnL2F7RF31py9he0Rd9aUpiXOXsL2iLvrTl7C9oi760pTEucvYXtEXfWnL2F7RF31pSmJc5ewvaIu+tOXsL2iLvrSlMS5y9he0Rd9acvYXtEXfWlKYlzl7C9oi7605ewvaIu+tKUxLnL2F7RF31py9he0Rd9aUpiXOXsL2iLvrTl7C9oi760pTEucvYXtEXfWnL2F7RF31pSmJc5ewvaIu+tOXsL2iLvrSlMS5y9he0Rd9acvYXtEXfWlKYlzl7C9oi7605ewvaIu+tKUxLnL2F7RF31py9he0Rd9aUpiXOXsL2iLvrTl7C9oi760pTEucvYXtEXfWnL2F7RF31pSmJc5ewvaIu+tOXsL2iLvrSlMS5y9he0Rd9acvYXtEXfWlKYlzl7C9oi7605ewvaIu+tKUxLuX+0DaUMsCLHKkhE1yFYE2ytrSlKsckf/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GB"/>
          </a:p>
        </p:txBody>
      </p:sp>
      <p:sp>
        <p:nvSpPr>
          <p:cNvPr id="90126" name="AutoShape 14" descr="data:image/jpeg;base64,/9j/4AAQSkZJRgABAQAAAQABAAD/2wCEAAkGBxMSEhUQExIWEBUWEBQVFhYVFhYUFxcZFRYWFhgYFBgYKCghGBolHBsXITEhJSkrLi8uGB8zOjUtNyguLi0BCgoKDg0OGhAQGzUkHyQsLTYsLCw3LywsLC8sLDQwLDQsLCwtNCwsLSwsLCwvLCwsLCwsLCwvNCwsLCw0LCwsLP/AABEIAGgB5gMBIgACEQEDEQH/xAAaAAEAAgMBAAAAAAAAAAAAAAAABAUCAwYB/8QARRAAAgECAwMHCQUIAAYDAQAAAQIDABEEEiEFEzEVIkFRVJLRBhQWMlJTYZPSByOBoaIzNEJxc5GxshckQ8Hj8GJ08SX/xAAZAQEBAQEBAQAAAAAAAAAAAAAAAQIDBAX/xAAwEQEAAQMCBgECBAYDAAAAAAAAAQIREhNRAyExQVKR8KHhMmGxwQRCU3GB0RQiYv/aAAwDAQACEQMRAD8A2+WHlDtVMdNBgxI8UYi0iwyzZS0KMbkITxJOtUWN8sdswoskrmJXdkXPBApLJbMMpXMCLjiBxqz2vtOHDbexE0zZE81yXys3OfCxhRZQTqaheSvlLhocJhsNLJlCjHCZN27L96h3N7KQ12twvbibV9KmiIoicInlHbryn/X1eeZvPXurl+0faPDzkfJg+mvR9o+0e0r8qD6al+VXlBhpsNuYNyqBYGSMxziaNkUK6qSN0o9Ykq3Ov161eT7Sw8OHw0eIlyrJsvZxSNI2Z0cMrNiASpQEKOsk2tauk00W/B3+dk5+XZzQ+0baHHzlflQfTWQ+0TaHaV+VB9NdVythsRdcM7SYhcHiUSZYsVK6BsQm7LMU3hJQ2zAHKWI0FbdtbfwsGIxEYMKy+cx7wypO8csfmqRsp3AObKxfmNYXN+NY/wCnTT+X/sWnycl/xD2h2kfKg+mt03l1tNApeUoGTOpaCJcyngy3XnL8RpW/yD2vhMOp38pXNOc0bLK0bRGJluFjVs7ZioyubAajWoHlZtdcRh8KiTl93hVjeJt6CJFzDPzhkIItqGvrwrphRnbDlvb7M3m18ljiPKzayTebM531wN2sMLvqLgAIpvprpWp/LfaYUO0pVCxUMYIgpZfWUMVtmHSOIrpJvLTCGcS74sF2hC6ERyArDuDHKRdQQMx1XieNjUfY+3BM2Gw/nZlcbUzsCJ7SxOVKAFlA5p/hfL6ptfS/OIi3Phx6+y3/APSgHl/j+0D5UP01JPljtMRiYy2jLlA26gsWUAkAZb6AjXhrU3ae2oReMzqZUix6PLuJHBEkn3eHGYKbgD1rZV4CoLwRvLgMCWXJHGrzNcZc0330ovw0QKv4WqxTRP8AJEf4+fJSZqjuzxnlhtKFt3JKEbKrZTHBcBgGF7LpoRpUrZvlFtbEAmF94A2U2TDjXKWtZgDwBNe7G8qYQ+KmnALHE+c4dSpYM2V4whIBygKV42HNq72f5VbPildVe0KLEsR3UgLc2cyHRbrzpFXUDh0is1UxEcuHz/ssTz/E51fK7aRjM29G7Em7LbuD17ZrWtfh02tWn05x3vx8qH6atdqbTwOIieLzjcqzQNGu4kYwrHC67nRQDZ7C4Oua/XTlzD71mWZUiOGCQRbqT/lpdyVEhGW2jZtULE5720q40+H0+xefJWenGO9+Plw/TWQ8t8b78fLh+mr3B+UuFTL94M+fB72QRP8Ae7tWE8nq3sbgagFuqsT5R4YRHLIBLucQikRuCL4kPCActhaMadXDQ0tT/T+ei8+SlHltjffj5cX01l6a4334+XF9NdIfKXBGUsXBXzqUod0/NjkwwQm2XhvSSRxvc2qJBt3DRxKqyguuGwceZY5Bdo5XMtiVB9UjXpvb4VIin+nt2+3YvPkhnyi2kIxLmJQqWzCKFgFUhSWsvNFyBc2qMPLLGe+Hy4vproMR5R4XdyxQzbkv51lYJKgBeZHjJyrcXXNwGnwrTtmeF4MPvG83bFhJJ33ecgQoUUhV1IZrGpEU96Pp87E37VKmLytxrMEEwLEgAbuLUk2H8NSk2/tEymAON4GKlckAsV4i5Fug9NSI9s4UIozDKIsMqxbt7pLHIGklva2oubgkm9rVa4LaUc+JTI+//wCaxErOEdVjgaM2SQuo0zAG3C4pVFMfyb9iJnyc16X4zhvh8uL6a2r5U40qXEhKggFhFHlBPAE5bAmrODbuFG6UrGYlWHPGySl1dDzimm71JLE3uw042qOu2yIZY/O88hkjdGyzBSFZy0eq3uRbiLagX0q40+H0+xefJCHlbi/fD5cX01kPKzF++Hy4vCrvGbdwZWTJ62VmjIjYEviMwlGosMgy2voeitg23hAV+93mUz2ZkkdsrxALmzLYXe/NHNFS1Ph9Psc/JRDyrxfvR8uPwrL0qxXvR3I/CpnLETwLGWjVmjZZs0chbOWvvEEYyFuFibWtbhW/CbTw0caw73OoXFqxMbjNn/ZEi3/58Ks00+H0+yRM+SuHlTivejuR+FejyoxXvR3I/CpO09owPFIqkEMINzHkIMJRbSakW1PUTe9SsDtLDbqJJJDEUyA7neWPrFjIpWwa5tmUkmk002vh9C8+SuHlPivejuR+FZDymxPvR3I/Cr/B46CVmvZ1jw0UzsFa28hJuCXAZrggXPGwqGNsRMiFpBHIJEJyK7Jqxd2kjKgFhfipJP8AKs2p8F5+SuHlJifeDuR+FZDyjxPvB3I/Cqudrsxve7Mb2te5Otuj+VeCuulR4wxnVutx5RYn3g7kfhWQ8ocT7wdxPCqgVmKaVG0JnVuth5QYj3n6E8K9G38R7z9CeFVQrMVNKjaDOrdaDbuI95+hPCsht2f2/wBCeFVYrIU0qNoM6t1oNuT+3+hPCvRtuf2/0p4VWishTSo2gzq3WQ21P7f6U8KyG2Jvb/SnhVcKyFTTo2gzq3WI2vN7f6U8KyG1pvb/AEr4VXishTTo2gzq3WA2rN7f6V8K9G1Jfa/SvhUEVkKadG0GdW6cNpy+1+lfCshtKX2v0r4VBFZipp0bQZ1bpo2jJ7X6V8KyG0JPa/SvhUIVmKadG0GdW6WMfJ7X6V8KyGOk9r8l8KiCsxTTo2gzq3ShjX9r8l8KyGMfr/JfCoorMVNOjaDOrdYYeYkEknQgaBem/wAPhWqPacTBGEysshtGQ0REhsTaMgc42BOnUa8hkCoSxC89eJA6G664/Yuw2hxIxbPhyXaXPCrHJhw9jmwpP8bFRnNlzZr6WsfFxpxrmI/SHr4cXpiZeeX2PaSDpATGFBwucqMLm1vjSoXleb4diNf/AOhJ/q1KzPX1+jVPR023PI3BYmdp5oi8jBbkSSrfKiqNFYAaAVB/4ebO9wfnTfVXWz+sfw/wK11I43EjlFU+2sY2cv8A8Ptn+4PzpvqoPs+2f7g/Om+qumd7C9eqb61P+RxL2yn2mFOzmfQDZ/uD86b6qDyA2f7g/Nm+qunrWMQmbd51z+zmGbu8auvxPKfZhTs530CwHuD82b6q99A8B7g/Nm+quhTEIRcOrDNluGBF+q46fhWbMBYEgXNh8TxsOvS9NbieU+zCnZznoJgPcn5s31U9BcB7k/Nm+qukpTX4nlPs06dnOeg2B9yfmzfVT0HwPuT82X6q6JWB4G+pGmvDQ17TW4nlPs06NnO+hGB9yfmy/VXvoVgvcn5sv1V0NYRSqyh1IZSLgg6W/nU1uJ5T7NOnZReheC9yfmS/VXvoZgvcn5kv1VfKbi41BFwRXtXW4nlPs06dlB6G4L3J+ZL9Ve+h2D90fmSfVV9WEcqsWAIJVsrW6DYGx6jYg/jTW4nlPswp2Uvofg/dH5knjT0Qwfuj8yTxq6SVSMwYEa6305pIOvwIP9qzB6amtxPKfZhTso/RHCe6PzJPGvfRLCe6PzJPGrcTqWMeYFgASvSAeBNFnUsUDAsoBKggkX4XHRTW4nlPswp2VHophPdH5knjXvorhPdH5knjVu8qqVBIBY5VB/iIBaw6zYE/gab5c2S4zZc2Xpte17dV6a3E8p9mFOyp9FsL7o9+Txp6L4X3Z78njVzSmtxPKfZhTsp/RjC+7Pffxr30Zwvuz338at68zC9r62vbpt12prcTyn2YU7Kn0aw3uz338a99G8N7s99/GrJJ1LMgYFltmA4i+ov1aVspq8Tykwp2VXo5hvdnvv409HcP7s99/GrWtMGLRyQrqxAuQDe2pX/II/A01eJ5SYU7IPo9h/dnvv4176P4f2D338as6U1eJ5SYU7KzkHD+we8/jXvIUHsHvP41Y5he19bXt0267VjNKqKXYhVUEsToABqST0CmrxPKTTp2QeQ4PYPebxpyJB7B7zeNWNKatflJhTsr+RYPYPebxr3kaH2P1N41PrxmA1Jtw46cdBTVr8pMKdkHkeH2P1N417yRD7H6m8amqwPAg6kaa6jQivaate8mFOyFyTD7P6m8aclRez+pvGpiMCLggjrGor2mrXvJhTsh8lxez+pvGveTIvZ/Nql0pq17yadOyJybH7P5mveT4/Z/M1KpTVr3k06dkbzCP2fzNPMY/Z/M1JpTVr3k06dkfzJOr8zXvmadX5mt9Kate8mnTs0eaJ1fma981Tq/M1upU1a95NOnZq82Xq/M083Xq/M1tpTVr3k06dmvcL1fmabkdX+a2Upq17yadOyPPgIntnjV7cMyhrX42vwrVyPh/cRdxfCptKalW5hTs4z7Q8OiYaNUUIN/wUAD1G6BStv2lfu8f9cf6NSrEzPOS1ujsp/WP4f4Fa62T+sfw/wKhY1mtZenp10/t+NcqptEz1bhUeW21HgSAxNbPjYYjoDmWS4bjwBNteoCrfDSi5X46f8Av/vA1Tbb2VNOsYjkhQpPHId4ue4Q3soK6Ne2vH+VSxC4YG4/C5/K38q+L/DT/FRxYrro/FM5ft67fk71U0YzET06LeuWxez5TnihVijvMziZUGUsWY7qVdSJCctjeytxFrV1CnQX0Nqp5PKFFzFkZVDzIGuvOaFshAF9LngT+VfbedX49TLJnijYCKTDLIlgHuk0ct8vSEQnXpzaXtU7yijllhXciRSTJcAmNgDFKo6RbnFbfgaYLa28xARYQAYnzObZuY6CwP8AElmB06f5GsNqbeKmSKJfvElhQ3ZAQJXRc2Qm9tSAeF1NXtEJvKNi8HOrtkEjKJeYhZyrK0cV+eGDIQ4axNx62mopg8DOSm8aW+8G9ALIpsZLsGzm4Nx6oAta4FrCx2jtRoZACpdBhnlcjKCMjICdeOhOgqLh/KA5pS63iRkXOAFy5pZIrkEkkXUfhr8A/M/Jt2Iu4vCY5Az4jENe+ZQmdnDkseFmUaa3YfGtG0BOHewky79pMwbmiPzUr1+8HqgcdfjUjD+USyFAkbtvGULYrazrI4LEmwNkNxqRmFZJt5SLmMoCrsudkAYRyCNrm/N1IsDxv+FSYuqtwcMp3TgTGAxw7xSzF3fJIS63ObLcx3sRe3DQ1ohwWIyQx7t4wFRWF2N1ZHDZ2D5RYkCwBPTfqsIvKUXY7u0Swob3F85lkhy24WzIAD8b1Mn2zbDmdUPNlVCCC3GVUJXL62huLcas85I5KrAYGZTCv3saLDhwAAWIdCd6GJewB0FyCLcKn4+GUysVEhJaHcsrERooI3gcXsf4ibg3BAHDSJifKR87IiHmzxxgMjIzBjh8194Vyn709HR/eZ6Rpm3eRs6tlddCVu+QWt63tadH9qTN+Zaz2PCyrgwoz70ope7kudRnCsTo2W4FiNaq2wE2d8oliiaWUi12kBMcCo9s4P8ADJbMSAbXFWbeUNlV9y9jA83rJpHHluTrxObQfDorDaPlEIyyIgdxYjnKQQHjVs1tVNnBsaR1Oyrh2XiCJEfeC7S5APVKvvea5D5VuTc82+q2PQJeCwkoeP8AaxoqwZRZmtlvvVcl7AE8bg6EW4Vv2h5SBFlyoS8aycecA8a5mDBdbcRfpI/lW+XbO6VWkDPnfdqVhkgu5tkjySkm7HQN6t+NqQTzRsZg5BLKyxsRJLHdgXNlWLUqist+cAvEWvfoqoweBxuYNIJACsQkOrMbQ20CupsJL3seJvrXST7ZCh3MbZI2KM2ZNGAGgBNyMxC36z1a1p9IRziInOSOSRyCtgsZAJUk8/Q3Fuo9NSBDw+Cl30BdZZGTEFjIxsoj82dFuoawbMbEAHUno1qRJCzSzJzsxxWHY5WKkw5EGhFjlzCQEfz66xi8oTcZo7Z55YowtiXKOFXUnm6am46+Ftdsu3lUteFrxpI0pul0WNlzC9+doQwA6PjpV+fuShYjB4i1l3okV5mds5yOqktCqa21IjFrDQMDx1nbEw86yMZc2UJmW7EgmZhI62v/AAEFR1AgCrJ52yyMImJW+Rbr95ZbjLYm1zprY6cKqcNtl3KRho2kdsuUxyxGKyuzGSNzmYcywtlzfAa0EQYHEKI7b0gqxnG8JYgToQFuea2Qv6ttBbqrdgMC4xKyukmTLMsd2YlAXiKiTXpIkIvfSwPQKl4ba7HEDDMq3AmzsL2JjGHZSoPAES6g3sRa541tx+1d3MkIQyGSwUCwsSJGuWJ4WQ6W6RTpYsr2wDrNI5SQxviHZhGzBm+5jCMLMOaGDiw6SvQKwwsWKUBHEjMZoXLBrqqCMKwY345hqBxJvrqalek8XEqRaLeEFlDWt/CpN2ANlJGlzSXyg5jlIWZkilc3KhPuwp4/xA5hw6jwIqT8/wAHz2hYTAzoIg29KbrDmYbxmcsBJnsc175t2TY6gdNYxoI1QOsi5YMWZFRiJBHJJzFBU3DsbW1vcHWulwkpZFdlykqCRe9r/Gqw7dQKkixMTLHC4Ayg2lcRqGJPQTf+V6s9bJ+bftLCtIYAM4USMXAcqbbpwA5U684r0nW1UkGDxRA3rzI26SxjGY23OVgSXC5g+Ym63Jy2PVPxe3zklEcZ3kQO8DFbRnOVF9edexIt0dVe47yhysY0QO4kQWzqRZplia5HBhmGh6/gadZXorfMMRznCMJPNpY0dWktmDAglXclLjNYEkX6RTaOAmaGVLTTK8EwjTVLSMqgAguSV42LEi+b4Ve4LbKyyboKeLi+hF4yFYG3DW4F+OU1pl2+qrn3blTvBGRl+8MZsQATpexIvbh0UOnNjt7DzOyBGdU3cgYxglg5y5GsGXgM1r3F7XFQmw2JvNbe5SGMIz84c8b0HXRnFymvNGnNq7xONKZFyEu5ICAjTKpYktwsP+4qjHlSfNw2W8vm6sxABVZGh3ouvHLw14aihENs2FkMoyb6OLQr6zMHDqW0ZxZSMo5wI0fQX1rlwck0MZUSuLI0mZ257LiY2BjuehFk4W4j8LWTylvlEUZfNLGoJIAKtIIyb/wtqCAev4GpmzdrpK+6RSAM9iLZfu2yMDb1db2vxsaQiqhwuIu+kuYygwHOcqLvWJ3gvrpqbg3BAGoqbsbCyo0ZbPYwybzO5fn7xSnEmxyluHR+FasPt8qgeYAZ5WUAMl1G93QsvFhci5rXs/ypVrhxchlvlFsquQFOW5J/iJsTYCpCzzZbEw86y3cOynOSXLDJ0AKQxV1OlhlBHON66KqvZ202lltkyRnDpKl7FjnZhc24aAaVoj22VVZJFJV45ZgRYCOKMrbNrdmIYHQcbih3XdKp59viM5JInRsmYLdWvzHdQCDbMcjrbrHxFbjtldzLOEYrEt7DLduYr2XW1+cBr00sLKlVS7au5iETGVc2ZLroqqjZsxNjfOgt1n4Xr3ZG1jOZSE5ilcjX1YNEkguOg86gtKVz+zdvMYRJIhP3cckhXLljEvqgDi1hr12+OlSZtvqqo27ds6ZgBlv+2jhsbm3Fwf5A0sXW9Kodo7fIjm3cZ3scUrMGK2Td6Ak35wJ4AdR4VZYLEMZJYnsShVlIFrpILi46wQw/AHpoJlKUoFKUoFKUoFKUoOR+0r93j/rj/RqU+0r93j/rj/RqVunokuyn9Y/h/gVrrZP6x/D/AAK11hSlKUCoMmyIWGUqSM0res3GUkuf7m46uip1KCC+ykJuWkzZHTNvXDZXtcXBv0AjqI0ryXY8TMGbM5UgrmdjlsyNpc9aL/b41PpQQn2VE2YMGbOkiG7uTllbMwBJ0F+FuA0FhWuPYcIYsA2rBiudirFWZwWW9jZmJ/t1CrGlBCg2XGmS2ayNmQF2ITmsoCgnQWYi38uoVg+xYSEGUjd3yEMwK5nWQkG/HMoNWFKCsGwYRcWbVSDz3ubu0lyb3uHZmB4gmt0mzEb1i78PWkcjmusgNr2uGUa9WnTU2lBXYnYkLsXZWzM4ckOynMu7sRY6fs0/t8TWceyo1IZc6nW5DsC92zneG/O1vx6z11OpQQW2TEVCZTYQNCOc3qPbMPyGvGtTbBgP8LWs4AzvZd4wdiovoSwBv8Ks6UFfJseJg6nOVkBzjeOAxKhSxF/WIHHr1417PsmOQWkzyCzWzOxsWFsy9TDobiNbVPpQQZdkxtmvms+rAOwBJXLmsD63A36wDx1rTLsVWkzM7su6KMpdrtdgxzG+q2Fsvxq0pQVz7FhJJs3rlxZ2AVmIYsljzTcA6VlyNDZgVJzxujksxLCQ3a543PX8Kn0oNK4YAOLtzySee2lwF5hvzBpwFtdajHZEROYhmfm2csxcZMwXK3EWzP3j11PpQVOF2KBlZ2JkQOBIjMjMJMmYvrqxyL/bS1TZsBG0iSsCXS2U3Olg44dOjt/epNKCtbYcJAUqzKoIVS7ELcFSVF9DYnX41vGzk1vmfMjIc7M11a1xr/KpdKCLg8CIySHdhkRAGZmChb8L9JvqeNgB0VBxHk/GQAhZCGisczHKkcokyIL83pAt/wBquKU73Fc+xISLWbUENZ3Be7F/vDfnc4k69Z6KxOwoepum3Pey3kEvMF+bzwDp1VZ0oI2GwKxklSwuScudit29Y5eFydf5knprS2x4STdSQSxAzNlUuczFBey3PV1nrqfSg0YvCLJbNcFSSCrFSLgg6jrBqGmwoQm7AdUMaxlRI4DKq5Bm11OXS/E2HVVnSggHZEdsvPC5wygSPZWD5wUF+bzvDhW7C4FYySuYXLHLmYrdjdiFOgJOv4nrqTSgrX2HCdLMBpezsL5ZDKA1jqAxJ/GvcNsSGM3QMmgBs7DMBwD684D49Z66saUEPBbMjibMma+RY9XZgEUkqqgmwAua1YTZSquVrOFWSNL30ikIJRhwNrAX6gPjVjSgr+RodLhnIeNgzOzNeK+TUm9hc6fE9dbE2XEIngC8xy5YXOu8JLa8Rx/DQCplKCDLsqNmZ7MrMSSyuynVFQi4PAhV061B41swuz44ixQZMwUFQTl5qhBZeAOUAfhUqlBXjYsICqFICoiZczWZYzdQ4vzra8ax5DhvezG3AZ2sv3iy2UXsBnVT+FuFWVKCuxOxIZA4YMN5nD5Xdcwe2YGx4afhW/CYUq8kjHM0jDgLBVUWVR+ZPxY1KpQKUpQKUpQKUpQKUpQcj9pX7vH/AFx/o1KfaV+7x/1x/o1K3T0SXZT+sfw/wK11sn9Y/h/gVrrClKUoFKUoFKUoFKUoFKUoFKUoFKUoFKUoFKUoFKUoFKUoFKUoFKiSzPvCikABUOqF7597/wDJbAbv4+t8Kffe0vD3X5ftaCXSolpvaXo/6P8A5a9tN7S8fc/n+1oJVKiffe0vT/0v/LT772l4e6/L9rQS6VFtN7S9H/R/8ta8RJKis5ZSFVmsIhchQTpeWgnUqHsXGGaCKYgKZIlcgagFhewvUygUpSgUpSgUpSgUpSgUpSgUpSgUpSgUpSgUpSgUpSgUpSgUpSg5H7Sv3eP+uP8ARqU+0r93j/rj/RqVunokuyn9Y/h/gVrrZP6x/D/ArXWFKUpQKUpQKUpQKUpQKUpQKUpQKUpQKUpQKUpQKUpQKUpQKUpQRF/bPx/Zwf5xXGpdVO0vOVkzwRRygogOeQpbJvtAANb7wa/Co/ne0OywfOPhVF9VXtaW0kYdzFCVkzsGMYzjLkVnFiqkZzxFyAL9Bi+d7Q7LB84+Fe+ebQ7LB88+FBUyY6USc93GHCNvHDMriLfyBHFuAIsGk0YKAfiOyU6aai2nTVH55tHs0Hzz4V553tDssHzj4U7WO6+qNtL9jL/Rk/1NVXne0OywfOPhWvETbQdGTzaAZlZb746XBHVQTPJP9yw3/wBeP/UVbVA2DhGhw0ML2zJEitY3FwLGxqfUClKUClKUClKUClKUClKUClKUClKUClKUClKUClKUClKUClKUHI/aV+7x/wBcf6NSn2lfu8f9cf6NSt09El0M+3sLmP8AzEXfXqrXy9he0Rd9aUpiXOXsL2iLvrTl7C9oi760pTEucvYXtEXfWnL2F7RF31pSmJc5ewvaIu+tOXsL2iLvrSlMS5y9he0Rd9acvYXtEXfWlKYlzl7C9oi7605ewvaIu+tKUxLnL2F7RF31py9he0Rd9aUpiXOXsL2iLvrTl7C9oi760pTEucvYXtEXfWnL2F7RF31pSmJc5ewvaIu+tOXsL2iLvrSlMS5y9he0Rd9acvYXtEXfWlKYlzl7C9oi7605ewvaIu+tKUxLnL2F7RF31py9he0Rd9aUpiXOXsL2iLvrTl7C9oi760pTEucvYXtEXfWnL2F7RF31pSmJc5ewvaIu+tOXsL2iLvrSlMS5y9he0Rd9acvYXtEXfWlKYlzl7C9oi7605ewvaIu+tKUxLnL2F7RF31py9he0Rd9aUpiXOXsL2iLvrTl7C9oi760pTEucvYXtEXfWnL2F7RF31pSmJc5ewvaIu+tOXsL2iLvrSlMS5y9he0Rd9acvYXtEXfWlKYlzl7C9oi7605ewvaIu+tKUxLnL2F7RF31py9he0Rd9aUpiXOXsL2iLvrTl7C9oi760pTEucvYXtEXfWnL2F7RF31pSmJc5ewvaIu+tOXsL2iLvrSlMS5y9he0Rd9acvYXtEXfWlKYlzl7C9oi7605ewvaIu+tKUxLuX+0DaUMsCLHKkhE1yFYE2ytrSlKsckf/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GB"/>
          </a:p>
        </p:txBody>
      </p:sp>
      <p:pic>
        <p:nvPicPr>
          <p:cNvPr id="90130" name="Picture 18" descr="http://weblogs.asp.net/blogs/bsimser/WindowsLiveWriter/UIExceptionHandlingv.AppDomainExceptions_97FD/image_9.png"/>
          <p:cNvPicPr>
            <a:picLocks noChangeAspect="1" noChangeArrowheads="1"/>
          </p:cNvPicPr>
          <p:nvPr/>
        </p:nvPicPr>
        <p:blipFill>
          <a:blip r:embed="rId5" cstate="print"/>
          <a:srcRect/>
          <a:stretch>
            <a:fillRect/>
          </a:stretch>
        </p:blipFill>
        <p:spPr bwMode="auto">
          <a:xfrm>
            <a:off x="304800" y="152400"/>
            <a:ext cx="4267200" cy="1981201"/>
          </a:xfrm>
          <a:prstGeom prst="rect">
            <a:avLst/>
          </a:prstGeom>
          <a:noFill/>
        </p:spPr>
      </p:pic>
      <p:pic>
        <p:nvPicPr>
          <p:cNvPr id="90118" name="Picture 6" descr="https://encrypted-tbn3.gstatic.com/images?q=tbn:ANd9GcQsQrtN2kkHS4dzNQ7K829zS-ACgAbR-cs2CYpXXipaan8cNSAJGw"/>
          <p:cNvPicPr>
            <a:picLocks noChangeAspect="1" noChangeArrowheads="1"/>
          </p:cNvPicPr>
          <p:nvPr/>
        </p:nvPicPr>
        <p:blipFill>
          <a:blip r:embed="rId6" cstate="print"/>
          <a:srcRect/>
          <a:stretch>
            <a:fillRect/>
          </a:stretch>
        </p:blipFill>
        <p:spPr bwMode="auto">
          <a:xfrm>
            <a:off x="152400" y="4419600"/>
            <a:ext cx="2819400" cy="1581151"/>
          </a:xfrm>
          <a:prstGeom prst="rect">
            <a:avLst/>
          </a:prstGeom>
          <a:noFill/>
        </p:spPr>
      </p:pic>
      <p:pic>
        <p:nvPicPr>
          <p:cNvPr id="90142" name="Picture 30" descr="http://static.giantbomb.com/uploads/original/0/9034/2568021-4468487536-funny.jpg"/>
          <p:cNvPicPr>
            <a:picLocks noChangeAspect="1" noChangeArrowheads="1"/>
          </p:cNvPicPr>
          <p:nvPr/>
        </p:nvPicPr>
        <p:blipFill>
          <a:blip r:embed="rId7" cstate="print"/>
          <a:srcRect/>
          <a:stretch>
            <a:fillRect/>
          </a:stretch>
        </p:blipFill>
        <p:spPr bwMode="auto">
          <a:xfrm>
            <a:off x="5467350" y="3276600"/>
            <a:ext cx="3676650" cy="1371601"/>
          </a:xfrm>
          <a:prstGeom prst="rect">
            <a:avLst/>
          </a:prstGeom>
          <a:noFill/>
        </p:spPr>
      </p:pic>
      <p:pic>
        <p:nvPicPr>
          <p:cNvPr id="90155" name="Picture 43"/>
          <p:cNvPicPr>
            <a:picLocks noChangeAspect="1" noChangeArrowheads="1"/>
          </p:cNvPicPr>
          <p:nvPr/>
        </p:nvPicPr>
        <p:blipFill>
          <a:blip r:embed="rId8" cstate="print"/>
          <a:srcRect/>
          <a:stretch>
            <a:fillRect/>
          </a:stretch>
        </p:blipFill>
        <p:spPr bwMode="auto">
          <a:xfrm>
            <a:off x="4953000" y="1828800"/>
            <a:ext cx="3876675" cy="1200150"/>
          </a:xfrm>
          <a:prstGeom prst="rect">
            <a:avLst/>
          </a:prstGeom>
          <a:noFill/>
          <a:ln w="9525">
            <a:noFill/>
            <a:miter lim="800000"/>
            <a:headEnd/>
            <a:tailEnd/>
          </a:ln>
        </p:spPr>
      </p:pic>
      <p:pic>
        <p:nvPicPr>
          <p:cNvPr id="90153" name="Picture 41" descr="http://techchunks.com/wp-content/uploads/2010/06/Rrror-while-creating-Error-Report.jpg"/>
          <p:cNvPicPr>
            <a:picLocks noChangeAspect="1" noChangeArrowheads="1"/>
          </p:cNvPicPr>
          <p:nvPr/>
        </p:nvPicPr>
        <p:blipFill>
          <a:blip r:embed="rId9" cstate="print"/>
          <a:srcRect/>
          <a:stretch>
            <a:fillRect/>
          </a:stretch>
        </p:blipFill>
        <p:spPr bwMode="auto">
          <a:xfrm>
            <a:off x="1524000" y="1143000"/>
            <a:ext cx="3571875" cy="1514475"/>
          </a:xfrm>
          <a:prstGeom prst="rect">
            <a:avLst/>
          </a:prstGeom>
          <a:noFill/>
        </p:spPr>
      </p:pic>
      <p:pic>
        <p:nvPicPr>
          <p:cNvPr id="90154" name="Picture 42"/>
          <p:cNvPicPr>
            <a:picLocks noChangeAspect="1" noChangeArrowheads="1"/>
          </p:cNvPicPr>
          <p:nvPr/>
        </p:nvPicPr>
        <p:blipFill>
          <a:blip r:embed="rId10" cstate="print"/>
          <a:srcRect/>
          <a:stretch>
            <a:fillRect/>
          </a:stretch>
        </p:blipFill>
        <p:spPr bwMode="auto">
          <a:xfrm>
            <a:off x="457200" y="2438400"/>
            <a:ext cx="3086100" cy="1600200"/>
          </a:xfrm>
          <a:prstGeom prst="rect">
            <a:avLst/>
          </a:prstGeom>
          <a:noFill/>
          <a:ln w="9525">
            <a:noFill/>
            <a:miter lim="800000"/>
            <a:headEnd/>
            <a:tailEnd/>
          </a:ln>
        </p:spPr>
      </p:pic>
      <p:pic>
        <p:nvPicPr>
          <p:cNvPr id="90151" name="Picture 39"/>
          <p:cNvPicPr>
            <a:picLocks noChangeAspect="1" noChangeArrowheads="1"/>
          </p:cNvPicPr>
          <p:nvPr/>
        </p:nvPicPr>
        <p:blipFill>
          <a:blip r:embed="rId11" cstate="print"/>
          <a:srcRect/>
          <a:stretch>
            <a:fillRect/>
          </a:stretch>
        </p:blipFill>
        <p:spPr bwMode="auto">
          <a:xfrm>
            <a:off x="4343400" y="4572000"/>
            <a:ext cx="4343400" cy="2105025"/>
          </a:xfrm>
          <a:prstGeom prst="rect">
            <a:avLst/>
          </a:prstGeom>
          <a:noFill/>
          <a:ln w="9525">
            <a:noFill/>
            <a:miter lim="800000"/>
            <a:headEnd/>
            <a:tailEnd/>
          </a:ln>
        </p:spPr>
      </p:pic>
      <p:pic>
        <p:nvPicPr>
          <p:cNvPr id="90148" name="Picture 36" descr="http://techchunks.com/wp-content/uploads/2010/06/Windows-gets-confused.jpg"/>
          <p:cNvPicPr>
            <a:picLocks noChangeAspect="1" noChangeArrowheads="1"/>
          </p:cNvPicPr>
          <p:nvPr/>
        </p:nvPicPr>
        <p:blipFill>
          <a:blip r:embed="rId12" cstate="print"/>
          <a:srcRect/>
          <a:stretch>
            <a:fillRect/>
          </a:stretch>
        </p:blipFill>
        <p:spPr bwMode="auto">
          <a:xfrm>
            <a:off x="762000" y="5105400"/>
            <a:ext cx="3686175" cy="1047751"/>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01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01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01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013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015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014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015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015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9014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901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9817" name="Picture 9"/>
          <p:cNvPicPr>
            <a:picLocks noChangeAspect="1" noChangeArrowheads="1"/>
          </p:cNvPicPr>
          <p:nvPr/>
        </p:nvPicPr>
        <p:blipFill>
          <a:blip r:embed="rId3" cstate="print"/>
          <a:srcRect/>
          <a:stretch>
            <a:fillRect/>
          </a:stretch>
        </p:blipFill>
        <p:spPr bwMode="auto">
          <a:xfrm>
            <a:off x="2209800" y="1428750"/>
            <a:ext cx="4861497" cy="2381250"/>
          </a:xfrm>
          <a:prstGeom prst="rect">
            <a:avLst/>
          </a:prstGeom>
          <a:noFill/>
        </p:spPr>
      </p:pic>
      <p:sp>
        <p:nvSpPr>
          <p:cNvPr id="4" name="Title 3"/>
          <p:cNvSpPr>
            <a:spLocks noGrp="1"/>
          </p:cNvSpPr>
          <p:nvPr>
            <p:ph type="title"/>
          </p:nvPr>
        </p:nvSpPr>
        <p:spPr/>
        <p:txBody>
          <a:bodyPr/>
          <a:lstStyle/>
          <a:p>
            <a:r>
              <a:rPr lang="en-GB" dirty="0"/>
              <a:t>Converting one-track functions</a:t>
            </a:r>
          </a:p>
        </p:txBody>
      </p:sp>
      <p:sp>
        <p:nvSpPr>
          <p:cNvPr id="119815" name="Rectangle 7"/>
          <p:cNvSpPr>
            <a:spLocks noChangeArrowheads="1"/>
          </p:cNvSpPr>
          <p:nvPr/>
        </p:nvSpPr>
        <p:spPr bwMode="auto">
          <a:xfrm>
            <a:off x="3282950" y="3263900"/>
            <a:ext cx="441325" cy="2762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12" name="AutoShape 10"/>
          <p:cNvSpPr>
            <a:spLocks noChangeAspect="1" noChangeArrowheads="1"/>
          </p:cNvSpPr>
          <p:nvPr/>
        </p:nvSpPr>
        <p:spPr bwMode="auto">
          <a:xfrm>
            <a:off x="228600" y="1981200"/>
            <a:ext cx="1752600" cy="838199"/>
          </a:xfrm>
          <a:prstGeom prst="rightArrow">
            <a:avLst>
              <a:gd name="adj1" fmla="val 50000"/>
              <a:gd name="adj2" fmla="val 25735"/>
            </a:avLst>
          </a:prstGeom>
          <a:solidFill>
            <a:srgbClr val="D8D8D8"/>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GB" sz="1600" b="0" i="0" u="none" strike="noStrike" cap="none" normalizeH="0" baseline="0" dirty="0">
                <a:ln>
                  <a:noFill/>
                </a:ln>
                <a:solidFill>
                  <a:schemeClr val="tx1"/>
                </a:solidFill>
                <a:effectLst/>
                <a:latin typeface="Calibri" pitchFamily="34" charset="0"/>
                <a:cs typeface="Arial" pitchFamily="34" charset="0"/>
              </a:rPr>
              <a:t>Two-track input</a:t>
            </a: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sp>
        <p:nvSpPr>
          <p:cNvPr id="15" name="AutoShape 14"/>
          <p:cNvSpPr>
            <a:spLocks noChangeAspect="1" noChangeArrowheads="1"/>
          </p:cNvSpPr>
          <p:nvPr/>
        </p:nvSpPr>
        <p:spPr bwMode="auto">
          <a:xfrm>
            <a:off x="7159222" y="1905000"/>
            <a:ext cx="1756178" cy="838199"/>
          </a:xfrm>
          <a:prstGeom prst="rightArrow">
            <a:avLst>
              <a:gd name="adj1" fmla="val 50000"/>
              <a:gd name="adj2" fmla="val 25788"/>
            </a:avLst>
          </a:prstGeom>
          <a:solidFill>
            <a:srgbClr val="D8D8D8"/>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GB" sz="1600" b="0" i="0" u="none" strike="noStrike" cap="none" normalizeH="0" baseline="0" dirty="0">
                <a:ln>
                  <a:noFill/>
                </a:ln>
                <a:solidFill>
                  <a:schemeClr val="tx1"/>
                </a:solidFill>
                <a:effectLst/>
                <a:latin typeface="Calibri" pitchFamily="34" charset="0"/>
                <a:cs typeface="Arial" pitchFamily="34" charset="0"/>
              </a:rPr>
              <a:t>Two-track output</a:t>
            </a: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sp>
        <p:nvSpPr>
          <p:cNvPr id="16" name="TextBox 15"/>
          <p:cNvSpPr txBox="1"/>
          <p:nvPr/>
        </p:nvSpPr>
        <p:spPr>
          <a:xfrm>
            <a:off x="762000" y="3705761"/>
            <a:ext cx="7696200" cy="1015663"/>
          </a:xfrm>
          <a:prstGeom prst="rect">
            <a:avLst/>
          </a:prstGeom>
          <a:noFill/>
        </p:spPr>
        <p:txBody>
          <a:bodyPr wrap="square" rtlCol="0">
            <a:spAutoFit/>
          </a:bodyPr>
          <a:lstStyle/>
          <a:p>
            <a:r>
              <a:rPr lang="en-GB" sz="2000" dirty="0">
                <a:latin typeface="Consolas" pitchFamily="49" charset="0"/>
                <a:cs typeface="Consolas" pitchFamily="49" charset="0"/>
              </a:rPr>
              <a:t>let </a:t>
            </a:r>
            <a:r>
              <a:rPr lang="en-GB" sz="2000" b="1" dirty="0">
                <a:latin typeface="Consolas" pitchFamily="49" charset="0"/>
                <a:cs typeface="Consolas" pitchFamily="49" charset="0"/>
              </a:rPr>
              <a:t>map</a:t>
            </a:r>
            <a:r>
              <a:rPr lang="en-GB" sz="2000" dirty="0">
                <a:latin typeface="Consolas" pitchFamily="49" charset="0"/>
                <a:cs typeface="Consolas" pitchFamily="49" charset="0"/>
              </a:rPr>
              <a:t> </a:t>
            </a:r>
            <a:r>
              <a:rPr lang="en-GB" sz="2000" dirty="0" err="1">
                <a:latin typeface="Consolas" pitchFamily="49" charset="0"/>
                <a:cs typeface="Consolas" pitchFamily="49" charset="0"/>
              </a:rPr>
              <a:t>singleTrackFunction</a:t>
            </a:r>
            <a:r>
              <a:rPr lang="en-GB" sz="2000" dirty="0">
                <a:latin typeface="Consolas" pitchFamily="49" charset="0"/>
                <a:cs typeface="Consolas" pitchFamily="49" charset="0"/>
              </a:rPr>
              <a:t> = </a:t>
            </a:r>
          </a:p>
          <a:p>
            <a:r>
              <a:rPr lang="en-GB" sz="2000" dirty="0">
                <a:latin typeface="Consolas" pitchFamily="49" charset="0"/>
                <a:cs typeface="Consolas" pitchFamily="49" charset="0"/>
              </a:rPr>
              <a:t>  </a:t>
            </a:r>
            <a:r>
              <a:rPr lang="en-GB" sz="2000" dirty="0">
                <a:solidFill>
                  <a:srgbClr val="0070C0"/>
                </a:solidFill>
                <a:latin typeface="Consolas" pitchFamily="49" charset="0"/>
                <a:cs typeface="Consolas" pitchFamily="49" charset="0"/>
              </a:rPr>
              <a:t>bind</a:t>
            </a:r>
            <a:r>
              <a:rPr lang="en-GB" sz="2000" dirty="0">
                <a:latin typeface="Consolas" pitchFamily="49" charset="0"/>
                <a:cs typeface="Consolas" pitchFamily="49" charset="0"/>
              </a:rPr>
              <a:t> (</a:t>
            </a:r>
            <a:r>
              <a:rPr lang="en-GB" sz="2000" dirty="0" err="1">
                <a:latin typeface="Consolas" pitchFamily="49" charset="0"/>
                <a:cs typeface="Consolas" pitchFamily="49" charset="0"/>
              </a:rPr>
              <a:t>singleTrackFunction</a:t>
            </a:r>
            <a:r>
              <a:rPr lang="en-GB" sz="2000" dirty="0">
                <a:latin typeface="Consolas" pitchFamily="49" charset="0"/>
                <a:cs typeface="Consolas" pitchFamily="49" charset="0"/>
              </a:rPr>
              <a:t> &gt;&gt; </a:t>
            </a:r>
            <a:r>
              <a:rPr lang="en-GB" sz="2000" dirty="0">
                <a:solidFill>
                  <a:srgbClr val="00B050"/>
                </a:solidFill>
                <a:latin typeface="Consolas" pitchFamily="49" charset="0"/>
                <a:cs typeface="Consolas" pitchFamily="49" charset="0"/>
              </a:rPr>
              <a:t>Success</a:t>
            </a:r>
            <a:r>
              <a:rPr lang="en-GB" sz="2000" dirty="0">
                <a:latin typeface="Consolas" pitchFamily="49" charset="0"/>
                <a:cs typeface="Consolas" pitchFamily="49" charset="0"/>
              </a:rPr>
              <a:t>)</a:t>
            </a:r>
          </a:p>
          <a:p>
            <a:endParaRPr lang="en-GB" sz="2000" dirty="0">
              <a:latin typeface="Consolas" pitchFamily="49" charset="0"/>
              <a:cs typeface="Consolas" pitchFamily="49" charset="0"/>
            </a:endParaRPr>
          </a:p>
        </p:txBody>
      </p:sp>
      <p:sp>
        <p:nvSpPr>
          <p:cNvPr id="17" name="TextBox 16"/>
          <p:cNvSpPr txBox="1"/>
          <p:nvPr/>
        </p:nvSpPr>
        <p:spPr>
          <a:xfrm>
            <a:off x="838200" y="5195241"/>
            <a:ext cx="7924800" cy="400110"/>
          </a:xfrm>
          <a:prstGeom prst="rect">
            <a:avLst/>
          </a:prstGeom>
          <a:noFill/>
        </p:spPr>
        <p:txBody>
          <a:bodyPr wrap="square" rtlCol="0">
            <a:spAutoFit/>
          </a:bodyPr>
          <a:lstStyle/>
          <a:p>
            <a:r>
              <a:rPr lang="en-GB" sz="2000" i="1" dirty="0">
                <a:latin typeface="Consolas" pitchFamily="49" charset="0"/>
                <a:cs typeface="Consolas" pitchFamily="49" charset="0"/>
              </a:rPr>
              <a:t>map : ('a -&gt; 'b) -&gt; Result&lt;'a&gt; -&gt; Result&lt;'b&gt;</a:t>
            </a:r>
          </a:p>
        </p:txBody>
      </p:sp>
      <p:grpSp>
        <p:nvGrpSpPr>
          <p:cNvPr id="3" name="Group 33"/>
          <p:cNvGrpSpPr/>
          <p:nvPr/>
        </p:nvGrpSpPr>
        <p:grpSpPr>
          <a:xfrm>
            <a:off x="4336434" y="5576241"/>
            <a:ext cx="1530966" cy="1053159"/>
            <a:chOff x="3886200" y="5334001"/>
            <a:chExt cx="1530966" cy="1053159"/>
          </a:xfrm>
        </p:grpSpPr>
        <p:sp>
          <p:nvSpPr>
            <p:cNvPr id="26" name="TextBox 25"/>
            <p:cNvSpPr txBox="1"/>
            <p:nvPr/>
          </p:nvSpPr>
          <p:spPr>
            <a:xfrm rot="21362639">
              <a:off x="4278584" y="5740829"/>
              <a:ext cx="1138582" cy="646331"/>
            </a:xfrm>
            <a:prstGeom prst="rect">
              <a:avLst/>
            </a:prstGeom>
            <a:noFill/>
          </p:spPr>
          <p:txBody>
            <a:bodyPr wrap="square" rtlCol="0">
              <a:spAutoFit/>
            </a:bodyPr>
            <a:lstStyle/>
            <a:p>
              <a:r>
                <a:rPr lang="en-GB" dirty="0">
                  <a:solidFill>
                    <a:srgbClr val="C00000"/>
                  </a:solidFill>
                  <a:latin typeface="Conformity" pitchFamily="2" charset="0"/>
                </a:rPr>
                <a:t>2-track input</a:t>
              </a:r>
            </a:p>
          </p:txBody>
        </p:sp>
        <p:sp>
          <p:nvSpPr>
            <p:cNvPr id="27" name="Freeform 26"/>
            <p:cNvSpPr/>
            <p:nvPr/>
          </p:nvSpPr>
          <p:spPr>
            <a:xfrm rot="16200000" flipH="1">
              <a:off x="3726656" y="5493545"/>
              <a:ext cx="760414" cy="441325"/>
            </a:xfrm>
            <a:custGeom>
              <a:avLst/>
              <a:gdLst>
                <a:gd name="connsiteX0" fmla="*/ 1047750 w 1047750"/>
                <a:gd name="connsiteY0" fmla="*/ 441325 h 441325"/>
                <a:gd name="connsiteX1" fmla="*/ 733425 w 1047750"/>
                <a:gd name="connsiteY1" fmla="*/ 60325 h 441325"/>
                <a:gd name="connsiteX2" fmla="*/ 0 w 1047750"/>
                <a:gd name="connsiteY2" fmla="*/ 79375 h 441325"/>
              </a:gdLst>
              <a:ahLst/>
              <a:cxnLst>
                <a:cxn ang="0">
                  <a:pos x="connsiteX0" y="connsiteY0"/>
                </a:cxn>
                <a:cxn ang="0">
                  <a:pos x="connsiteX1" y="connsiteY1"/>
                </a:cxn>
                <a:cxn ang="0">
                  <a:pos x="connsiteX2" y="connsiteY2"/>
                </a:cxn>
              </a:cxnLst>
              <a:rect l="l" t="t" r="r" b="b"/>
              <a:pathLst>
                <a:path w="1047750" h="441325">
                  <a:moveTo>
                    <a:pt x="1047750" y="441325"/>
                  </a:moveTo>
                  <a:cubicBezTo>
                    <a:pt x="977900" y="280987"/>
                    <a:pt x="908050" y="120650"/>
                    <a:pt x="733425" y="60325"/>
                  </a:cubicBezTo>
                  <a:cubicBezTo>
                    <a:pt x="558800" y="0"/>
                    <a:pt x="279400" y="39687"/>
                    <a:pt x="0" y="79375"/>
                  </a:cubicBezTo>
                </a:path>
              </a:pathLst>
            </a:custGeom>
            <a:ln w="1905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grpSp>
        <p:nvGrpSpPr>
          <p:cNvPr id="5" name="Group 33"/>
          <p:cNvGrpSpPr/>
          <p:nvPr/>
        </p:nvGrpSpPr>
        <p:grpSpPr>
          <a:xfrm>
            <a:off x="6393834" y="5576241"/>
            <a:ext cx="1530966" cy="1053159"/>
            <a:chOff x="3886200" y="5334001"/>
            <a:chExt cx="1530966" cy="1053159"/>
          </a:xfrm>
        </p:grpSpPr>
        <p:sp>
          <p:nvSpPr>
            <p:cNvPr id="29" name="TextBox 28"/>
            <p:cNvSpPr txBox="1"/>
            <p:nvPr/>
          </p:nvSpPr>
          <p:spPr>
            <a:xfrm rot="21362639">
              <a:off x="4278584" y="5740829"/>
              <a:ext cx="1138582" cy="646331"/>
            </a:xfrm>
            <a:prstGeom prst="rect">
              <a:avLst/>
            </a:prstGeom>
            <a:noFill/>
          </p:spPr>
          <p:txBody>
            <a:bodyPr wrap="square" rtlCol="0">
              <a:spAutoFit/>
            </a:bodyPr>
            <a:lstStyle/>
            <a:p>
              <a:r>
                <a:rPr lang="en-GB" dirty="0">
                  <a:solidFill>
                    <a:srgbClr val="C00000"/>
                  </a:solidFill>
                  <a:latin typeface="Conformity" pitchFamily="2" charset="0"/>
                </a:rPr>
                <a:t>2-track output</a:t>
              </a:r>
            </a:p>
          </p:txBody>
        </p:sp>
        <p:sp>
          <p:nvSpPr>
            <p:cNvPr id="30" name="Freeform 29"/>
            <p:cNvSpPr/>
            <p:nvPr/>
          </p:nvSpPr>
          <p:spPr>
            <a:xfrm rot="16200000" flipH="1">
              <a:off x="3726656" y="5493545"/>
              <a:ext cx="760414" cy="441325"/>
            </a:xfrm>
            <a:custGeom>
              <a:avLst/>
              <a:gdLst>
                <a:gd name="connsiteX0" fmla="*/ 1047750 w 1047750"/>
                <a:gd name="connsiteY0" fmla="*/ 441325 h 441325"/>
                <a:gd name="connsiteX1" fmla="*/ 733425 w 1047750"/>
                <a:gd name="connsiteY1" fmla="*/ 60325 h 441325"/>
                <a:gd name="connsiteX2" fmla="*/ 0 w 1047750"/>
                <a:gd name="connsiteY2" fmla="*/ 79375 h 441325"/>
              </a:gdLst>
              <a:ahLst/>
              <a:cxnLst>
                <a:cxn ang="0">
                  <a:pos x="connsiteX0" y="connsiteY0"/>
                </a:cxn>
                <a:cxn ang="0">
                  <a:pos x="connsiteX1" y="connsiteY1"/>
                </a:cxn>
                <a:cxn ang="0">
                  <a:pos x="connsiteX2" y="connsiteY2"/>
                </a:cxn>
              </a:cxnLst>
              <a:rect l="l" t="t" r="r" b="b"/>
              <a:pathLst>
                <a:path w="1047750" h="441325">
                  <a:moveTo>
                    <a:pt x="1047750" y="441325"/>
                  </a:moveTo>
                  <a:cubicBezTo>
                    <a:pt x="977900" y="280987"/>
                    <a:pt x="908050" y="120650"/>
                    <a:pt x="733425" y="60325"/>
                  </a:cubicBezTo>
                  <a:cubicBezTo>
                    <a:pt x="558800" y="0"/>
                    <a:pt x="279400" y="39687"/>
                    <a:pt x="0" y="79375"/>
                  </a:cubicBezTo>
                </a:path>
              </a:pathLst>
            </a:custGeom>
            <a:ln w="1905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sp>
        <p:nvSpPr>
          <p:cNvPr id="18" name="TextBox 17"/>
          <p:cNvSpPr txBox="1"/>
          <p:nvPr/>
        </p:nvSpPr>
        <p:spPr>
          <a:xfrm rot="21540000">
            <a:off x="6558136" y="3903792"/>
            <a:ext cx="2204786" cy="584775"/>
          </a:xfrm>
          <a:prstGeom prst="rect">
            <a:avLst/>
          </a:prstGeom>
          <a:noFill/>
        </p:spPr>
        <p:txBody>
          <a:bodyPr wrap="square" rtlCol="0">
            <a:spAutoFit/>
          </a:bodyPr>
          <a:lstStyle/>
          <a:p>
            <a:pPr algn="ctr"/>
            <a:r>
              <a:rPr lang="en-GB" sz="1600" dirty="0">
                <a:solidFill>
                  <a:srgbClr val="C00000"/>
                </a:solidFill>
                <a:latin typeface="Conformity" pitchFamily="2" charset="0"/>
              </a:rPr>
              <a:t>Tip: "map" can also be built from "bind" and "Success"</a:t>
            </a:r>
          </a:p>
        </p:txBody>
      </p:sp>
      <p:grpSp>
        <p:nvGrpSpPr>
          <p:cNvPr id="19" name="Group 18"/>
          <p:cNvGrpSpPr/>
          <p:nvPr/>
        </p:nvGrpSpPr>
        <p:grpSpPr>
          <a:xfrm>
            <a:off x="1905000" y="5562600"/>
            <a:ext cx="2363494" cy="1040197"/>
            <a:chOff x="1905000" y="5562600"/>
            <a:chExt cx="2363494" cy="1040197"/>
          </a:xfrm>
        </p:grpSpPr>
        <p:grpSp>
          <p:nvGrpSpPr>
            <p:cNvPr id="20" name="Group 33"/>
            <p:cNvGrpSpPr/>
            <p:nvPr/>
          </p:nvGrpSpPr>
          <p:grpSpPr>
            <a:xfrm>
              <a:off x="2362201" y="5715002"/>
              <a:ext cx="1906293" cy="887795"/>
              <a:chOff x="3886201" y="5486403"/>
              <a:chExt cx="1906293" cy="887795"/>
            </a:xfrm>
          </p:grpSpPr>
          <p:sp>
            <p:nvSpPr>
              <p:cNvPr id="24" name="TextBox 23"/>
              <p:cNvSpPr txBox="1"/>
              <p:nvPr/>
            </p:nvSpPr>
            <p:spPr>
              <a:xfrm>
                <a:off x="4278136" y="5727867"/>
                <a:ext cx="1514358" cy="646331"/>
              </a:xfrm>
              <a:prstGeom prst="rect">
                <a:avLst/>
              </a:prstGeom>
              <a:noFill/>
            </p:spPr>
            <p:txBody>
              <a:bodyPr wrap="square" rtlCol="0">
                <a:spAutoFit/>
              </a:bodyPr>
              <a:lstStyle/>
              <a:p>
                <a:r>
                  <a:rPr lang="en-GB" dirty="0">
                    <a:solidFill>
                      <a:srgbClr val="C00000"/>
                    </a:solidFill>
                    <a:latin typeface="Conformity" pitchFamily="2" charset="0"/>
                  </a:rPr>
                  <a:t>Single track function</a:t>
                </a:r>
              </a:p>
            </p:txBody>
          </p:sp>
          <p:sp>
            <p:nvSpPr>
              <p:cNvPr id="25" name="Freeform 24"/>
              <p:cNvSpPr/>
              <p:nvPr/>
            </p:nvSpPr>
            <p:spPr>
              <a:xfrm rot="16200000" flipH="1">
                <a:off x="3802858" y="5569746"/>
                <a:ext cx="608012" cy="441325"/>
              </a:xfrm>
              <a:custGeom>
                <a:avLst/>
                <a:gdLst>
                  <a:gd name="connsiteX0" fmla="*/ 1047750 w 1047750"/>
                  <a:gd name="connsiteY0" fmla="*/ 441325 h 441325"/>
                  <a:gd name="connsiteX1" fmla="*/ 733425 w 1047750"/>
                  <a:gd name="connsiteY1" fmla="*/ 60325 h 441325"/>
                  <a:gd name="connsiteX2" fmla="*/ 0 w 1047750"/>
                  <a:gd name="connsiteY2" fmla="*/ 79375 h 441325"/>
                </a:gdLst>
                <a:ahLst/>
                <a:cxnLst>
                  <a:cxn ang="0">
                    <a:pos x="connsiteX0" y="connsiteY0"/>
                  </a:cxn>
                  <a:cxn ang="0">
                    <a:pos x="connsiteX1" y="connsiteY1"/>
                  </a:cxn>
                  <a:cxn ang="0">
                    <a:pos x="connsiteX2" y="connsiteY2"/>
                  </a:cxn>
                </a:cxnLst>
                <a:rect l="l" t="t" r="r" b="b"/>
                <a:pathLst>
                  <a:path w="1047750" h="441325">
                    <a:moveTo>
                      <a:pt x="1047750" y="441325"/>
                    </a:moveTo>
                    <a:cubicBezTo>
                      <a:pt x="977900" y="280987"/>
                      <a:pt x="908050" y="120650"/>
                      <a:pt x="733425" y="60325"/>
                    </a:cubicBezTo>
                    <a:cubicBezTo>
                      <a:pt x="558800" y="0"/>
                      <a:pt x="279400" y="39687"/>
                      <a:pt x="0" y="79375"/>
                    </a:cubicBezTo>
                  </a:path>
                </a:pathLst>
              </a:custGeom>
              <a:ln w="1905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sp>
          <p:nvSpPr>
            <p:cNvPr id="21" name="Right Bracket 20"/>
            <p:cNvSpPr/>
            <p:nvPr/>
          </p:nvSpPr>
          <p:spPr>
            <a:xfrm rot="5400000">
              <a:off x="2400300" y="5067300"/>
              <a:ext cx="152400" cy="1143000"/>
            </a:xfrm>
            <a:prstGeom prst="rightBracket">
              <a:avLst/>
            </a:prstGeom>
            <a:ln w="19050">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Converting one-track functions</a:t>
            </a:r>
          </a:p>
        </p:txBody>
      </p:sp>
      <p:pic>
        <p:nvPicPr>
          <p:cNvPr id="3" name="Picture 1"/>
          <p:cNvPicPr>
            <a:picLocks noChangeAspect="1" noChangeArrowheads="1"/>
          </p:cNvPicPr>
          <p:nvPr/>
        </p:nvPicPr>
        <p:blipFill>
          <a:blip r:embed="rId2" cstate="print"/>
          <a:srcRect l="35629" r="3832"/>
          <a:stretch>
            <a:fillRect/>
          </a:stretch>
        </p:blipFill>
        <p:spPr bwMode="auto">
          <a:xfrm>
            <a:off x="4038600" y="2286000"/>
            <a:ext cx="4419599" cy="1258995"/>
          </a:xfrm>
          <a:prstGeom prst="rect">
            <a:avLst/>
          </a:prstGeom>
          <a:noFill/>
          <a:ln w="9525">
            <a:noFill/>
            <a:miter lim="800000"/>
            <a:headEnd/>
            <a:tailEnd/>
          </a:ln>
        </p:spPr>
      </p:pic>
      <p:sp>
        <p:nvSpPr>
          <p:cNvPr id="5" name="Rectangle 4"/>
          <p:cNvSpPr/>
          <p:nvPr/>
        </p:nvSpPr>
        <p:spPr>
          <a:xfrm>
            <a:off x="4329112" y="2133600"/>
            <a:ext cx="1440000" cy="1295400"/>
          </a:xfrm>
          <a:prstGeom prst="rect">
            <a:avLst/>
          </a:prstGeom>
          <a:solidFill>
            <a:srgbClr val="BFBFBF">
              <a:alpha val="41961"/>
            </a:srgb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GB" dirty="0" err="1">
                <a:solidFill>
                  <a:schemeClr val="tx1"/>
                </a:solidFill>
              </a:rPr>
              <a:t>UpdateDb</a:t>
            </a:r>
            <a:endParaRPr lang="en-GB" dirty="0">
              <a:solidFill>
                <a:schemeClr val="tx1"/>
              </a:solidFill>
            </a:endParaRPr>
          </a:p>
        </p:txBody>
      </p:sp>
      <p:sp>
        <p:nvSpPr>
          <p:cNvPr id="6" name="Rectangle 5"/>
          <p:cNvSpPr/>
          <p:nvPr/>
        </p:nvSpPr>
        <p:spPr>
          <a:xfrm>
            <a:off x="6691312" y="2133600"/>
            <a:ext cx="1440000" cy="1295400"/>
          </a:xfrm>
          <a:prstGeom prst="rect">
            <a:avLst/>
          </a:prstGeom>
          <a:solidFill>
            <a:srgbClr val="BFBFBF">
              <a:alpha val="41961"/>
            </a:srgb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GB" dirty="0" err="1">
                <a:solidFill>
                  <a:schemeClr val="tx1"/>
                </a:solidFill>
              </a:rPr>
              <a:t>SendEmail</a:t>
            </a:r>
            <a:endParaRPr lang="en-GB" dirty="0">
              <a:solidFill>
                <a:schemeClr val="tx1"/>
              </a:solidFill>
            </a:endParaRPr>
          </a:p>
        </p:txBody>
      </p:sp>
      <p:pic>
        <p:nvPicPr>
          <p:cNvPr id="8" name="Picture 1"/>
          <p:cNvPicPr>
            <a:picLocks noChangeAspect="1" noChangeArrowheads="1"/>
          </p:cNvPicPr>
          <p:nvPr/>
        </p:nvPicPr>
        <p:blipFill>
          <a:blip r:embed="rId3" cstate="print"/>
          <a:srcRect/>
          <a:stretch>
            <a:fillRect/>
          </a:stretch>
        </p:blipFill>
        <p:spPr bwMode="auto">
          <a:xfrm>
            <a:off x="381000" y="2338478"/>
            <a:ext cx="2209800" cy="938122"/>
          </a:xfrm>
          <a:prstGeom prst="rect">
            <a:avLst/>
          </a:prstGeom>
          <a:noFill/>
          <a:ln w="9525">
            <a:noFill/>
            <a:miter lim="800000"/>
            <a:headEnd/>
            <a:tailEnd/>
          </a:ln>
        </p:spPr>
      </p:pic>
      <p:sp>
        <p:nvSpPr>
          <p:cNvPr id="10" name="Rectangle 9"/>
          <p:cNvSpPr/>
          <p:nvPr/>
        </p:nvSpPr>
        <p:spPr>
          <a:xfrm>
            <a:off x="838200" y="2133600"/>
            <a:ext cx="1440000" cy="1295400"/>
          </a:xfrm>
          <a:prstGeom prst="rect">
            <a:avLst/>
          </a:prstGeom>
          <a:solidFill>
            <a:srgbClr val="BFBFBF">
              <a:alpha val="41961"/>
            </a:srgb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GB" dirty="0">
                <a:solidFill>
                  <a:schemeClr val="tx1"/>
                </a:solidFill>
              </a:rPr>
              <a:t>Validate</a:t>
            </a:r>
          </a:p>
        </p:txBody>
      </p:sp>
      <p:pic>
        <p:nvPicPr>
          <p:cNvPr id="13" name="Picture 2"/>
          <p:cNvPicPr>
            <a:picLocks noChangeAspect="1" noChangeArrowheads="1"/>
          </p:cNvPicPr>
          <p:nvPr/>
        </p:nvPicPr>
        <p:blipFill>
          <a:blip r:embed="rId4" cstate="print"/>
          <a:srcRect/>
          <a:stretch>
            <a:fillRect/>
          </a:stretch>
        </p:blipFill>
        <p:spPr bwMode="auto">
          <a:xfrm>
            <a:off x="2786532" y="2895600"/>
            <a:ext cx="1099668" cy="267063"/>
          </a:xfrm>
          <a:prstGeom prst="rect">
            <a:avLst/>
          </a:prstGeom>
          <a:noFill/>
          <a:ln w="9525">
            <a:noFill/>
            <a:miter lim="800000"/>
            <a:headEnd/>
            <a:tailEnd/>
          </a:ln>
        </p:spPr>
      </p:pic>
      <p:pic>
        <p:nvPicPr>
          <p:cNvPr id="14" name="Picture 3"/>
          <p:cNvPicPr>
            <a:picLocks noChangeAspect="1" noChangeArrowheads="1"/>
          </p:cNvPicPr>
          <p:nvPr/>
        </p:nvPicPr>
        <p:blipFill>
          <a:blip r:embed="rId5" cstate="print"/>
          <a:srcRect/>
          <a:stretch>
            <a:fillRect/>
          </a:stretch>
        </p:blipFill>
        <p:spPr bwMode="auto">
          <a:xfrm>
            <a:off x="2770822" y="2470901"/>
            <a:ext cx="1115378" cy="272299"/>
          </a:xfrm>
          <a:prstGeom prst="rect">
            <a:avLst/>
          </a:prstGeom>
          <a:noFill/>
          <a:ln w="9525">
            <a:noFill/>
            <a:miter lim="800000"/>
            <a:headEnd/>
            <a:tailEnd/>
          </a:ln>
        </p:spPr>
      </p:pic>
      <p:sp>
        <p:nvSpPr>
          <p:cNvPr id="15" name="Rectangle 14"/>
          <p:cNvSpPr/>
          <p:nvPr/>
        </p:nvSpPr>
        <p:spPr>
          <a:xfrm>
            <a:off x="2895600" y="2133600"/>
            <a:ext cx="838200" cy="1295400"/>
          </a:xfrm>
          <a:prstGeom prst="rect">
            <a:avLst/>
          </a:prstGeom>
          <a:solidFill>
            <a:srgbClr val="BFBFBF">
              <a:alpha val="41961"/>
            </a:srgb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GB" dirty="0">
              <a:solidFill>
                <a:schemeClr val="tx1"/>
              </a:solidFill>
            </a:endParaRPr>
          </a:p>
        </p:txBody>
      </p:sp>
      <p:sp>
        <p:nvSpPr>
          <p:cNvPr id="16" name="TextBox 15"/>
          <p:cNvSpPr txBox="1"/>
          <p:nvPr/>
        </p:nvSpPr>
        <p:spPr>
          <a:xfrm>
            <a:off x="2438400" y="1764268"/>
            <a:ext cx="1828800" cy="369332"/>
          </a:xfrm>
          <a:prstGeom prst="rect">
            <a:avLst/>
          </a:prstGeom>
          <a:noFill/>
        </p:spPr>
        <p:txBody>
          <a:bodyPr wrap="square" rtlCol="0">
            <a:spAutoFit/>
          </a:bodyPr>
          <a:lstStyle/>
          <a:p>
            <a:pPr algn="ctr"/>
            <a:r>
              <a:rPr lang="en-GB" dirty="0" err="1"/>
              <a:t>canonicalizeEmail</a:t>
            </a:r>
            <a:endParaRPr lang="en-GB" dirty="0"/>
          </a:p>
        </p:txBody>
      </p:sp>
      <p:sp>
        <p:nvSpPr>
          <p:cNvPr id="17" name="Rectangle 2"/>
          <p:cNvSpPr>
            <a:spLocks noChangeArrowheads="1"/>
          </p:cNvSpPr>
          <p:nvPr/>
        </p:nvSpPr>
        <p:spPr bwMode="auto">
          <a:xfrm>
            <a:off x="2971800" y="3429000"/>
            <a:ext cx="701675" cy="914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GB" sz="6000" b="0" i="0" u="none" strike="noStrike" cap="none" normalizeH="0" baseline="0" dirty="0">
                <a:ln>
                  <a:noFill/>
                </a:ln>
                <a:solidFill>
                  <a:srgbClr val="00B050"/>
                </a:solidFill>
                <a:effectLst/>
                <a:latin typeface="Times New Roman" pitchFamily="18" charset="0"/>
                <a:cs typeface="Arial" pitchFamily="34" charset="0"/>
                <a:sym typeface="Wingdings"/>
              </a:rPr>
              <a:t></a:t>
            </a:r>
            <a:endParaRPr kumimoji="0" lang="en-US" sz="3600" b="0" i="0" u="none" strike="noStrike" cap="none" normalizeH="0" baseline="0" dirty="0">
              <a:ln>
                <a:noFill/>
              </a:ln>
              <a:solidFill>
                <a:srgbClr val="00B050"/>
              </a:solidFill>
              <a:effectLst/>
              <a:latin typeface="Arial" pitchFamily="34" charset="0"/>
              <a:cs typeface="Arial" pitchFamily="34" charset="0"/>
            </a:endParaRPr>
          </a:p>
        </p:txBody>
      </p:sp>
      <p:sp>
        <p:nvSpPr>
          <p:cNvPr id="18" name="TextBox 17"/>
          <p:cNvSpPr txBox="1"/>
          <p:nvPr/>
        </p:nvSpPr>
        <p:spPr>
          <a:xfrm>
            <a:off x="2676642" y="4114800"/>
            <a:ext cx="1514358" cy="369332"/>
          </a:xfrm>
          <a:prstGeom prst="rect">
            <a:avLst/>
          </a:prstGeom>
          <a:noFill/>
        </p:spPr>
        <p:txBody>
          <a:bodyPr wrap="square" rtlCol="0">
            <a:spAutoFit/>
          </a:bodyPr>
          <a:lstStyle/>
          <a:p>
            <a:r>
              <a:rPr lang="en-GB" dirty="0">
                <a:solidFill>
                  <a:srgbClr val="C00000"/>
                </a:solidFill>
                <a:latin typeface="Conformity" pitchFamily="2" charset="0"/>
              </a:rPr>
              <a:t>Will compose</a:t>
            </a: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a:t>Converting dead-end functions</a:t>
            </a:r>
          </a:p>
        </p:txBody>
      </p:sp>
      <p:sp>
        <p:nvSpPr>
          <p:cNvPr id="5" name="TextBox 4"/>
          <p:cNvSpPr txBox="1"/>
          <p:nvPr/>
        </p:nvSpPr>
        <p:spPr>
          <a:xfrm>
            <a:off x="1295400" y="1752600"/>
            <a:ext cx="7162800" cy="4401205"/>
          </a:xfrm>
          <a:prstGeom prst="rect">
            <a:avLst/>
          </a:prstGeom>
          <a:noFill/>
        </p:spPr>
        <p:txBody>
          <a:bodyPr wrap="square" rtlCol="0">
            <a:spAutoFit/>
          </a:bodyPr>
          <a:lstStyle/>
          <a:p>
            <a:r>
              <a:rPr lang="en-GB" sz="2800" dirty="0"/>
              <a:t>Fitting other functions into this framework:</a:t>
            </a:r>
          </a:p>
          <a:p>
            <a:endParaRPr lang="en-GB" sz="2800" dirty="0"/>
          </a:p>
          <a:p>
            <a:pPr>
              <a:buFont typeface="Arial" pitchFamily="34" charset="0"/>
              <a:buChar char="•"/>
            </a:pPr>
            <a:r>
              <a:rPr lang="en-GB" sz="2800" dirty="0"/>
              <a:t> Single track functions</a:t>
            </a:r>
          </a:p>
          <a:p>
            <a:pPr>
              <a:buFont typeface="Arial" pitchFamily="34" charset="0"/>
              <a:buChar char="•"/>
            </a:pPr>
            <a:r>
              <a:rPr lang="en-GB" sz="2800" dirty="0"/>
              <a:t> </a:t>
            </a:r>
            <a:r>
              <a:rPr lang="en-GB" sz="2800" b="1" dirty="0">
                <a:solidFill>
                  <a:srgbClr val="C00000"/>
                </a:solidFill>
              </a:rPr>
              <a:t>Dead-end functions</a:t>
            </a:r>
          </a:p>
          <a:p>
            <a:pPr>
              <a:buFont typeface="Arial" pitchFamily="34" charset="0"/>
              <a:buChar char="•"/>
            </a:pPr>
            <a:r>
              <a:rPr lang="en-GB" sz="2800" dirty="0"/>
              <a:t> Functions that throw exceptions</a:t>
            </a:r>
          </a:p>
          <a:p>
            <a:pPr>
              <a:buFont typeface="Arial" pitchFamily="34" charset="0"/>
              <a:buChar char="•"/>
            </a:pPr>
            <a:r>
              <a:rPr lang="en-GB" sz="2800" dirty="0"/>
              <a:t> Supervisory functions</a:t>
            </a:r>
          </a:p>
          <a:p>
            <a:endParaRPr lang="en-GB" sz="2800" dirty="0"/>
          </a:p>
          <a:p>
            <a:endParaRPr lang="en-GB" sz="2800" dirty="0"/>
          </a:p>
          <a:p>
            <a:endParaRPr lang="en-GB" sz="2800" dirty="0"/>
          </a:p>
          <a:p>
            <a:endParaRPr lang="en-GB" sz="2800" dirty="0"/>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4931" name="Picture 3"/>
          <p:cNvPicPr>
            <a:picLocks noChangeAspect="1" noChangeArrowheads="1"/>
          </p:cNvPicPr>
          <p:nvPr/>
        </p:nvPicPr>
        <p:blipFill>
          <a:blip r:embed="rId3" cstate="print"/>
          <a:srcRect/>
          <a:stretch>
            <a:fillRect/>
          </a:stretch>
        </p:blipFill>
        <p:spPr bwMode="auto">
          <a:xfrm>
            <a:off x="2209799" y="2362200"/>
            <a:ext cx="4631499" cy="1295400"/>
          </a:xfrm>
          <a:prstGeom prst="rect">
            <a:avLst/>
          </a:prstGeom>
          <a:noFill/>
          <a:ln w="9525">
            <a:noFill/>
            <a:miter lim="800000"/>
            <a:headEnd/>
            <a:tailEnd/>
          </a:ln>
        </p:spPr>
      </p:pic>
      <p:sp>
        <p:nvSpPr>
          <p:cNvPr id="2" name="Title 1"/>
          <p:cNvSpPr>
            <a:spLocks noGrp="1"/>
          </p:cNvSpPr>
          <p:nvPr>
            <p:ph type="title"/>
          </p:nvPr>
        </p:nvSpPr>
        <p:spPr/>
        <p:txBody>
          <a:bodyPr/>
          <a:lstStyle/>
          <a:p>
            <a:r>
              <a:rPr lang="en-GB" dirty="0"/>
              <a:t>Converting dead-end functions</a:t>
            </a:r>
          </a:p>
        </p:txBody>
      </p:sp>
      <p:sp>
        <p:nvSpPr>
          <p:cNvPr id="3" name="TextBox 2"/>
          <p:cNvSpPr txBox="1"/>
          <p:nvPr/>
        </p:nvSpPr>
        <p:spPr>
          <a:xfrm>
            <a:off x="1219200" y="4038600"/>
            <a:ext cx="7162800" cy="923330"/>
          </a:xfrm>
          <a:prstGeom prst="rect">
            <a:avLst/>
          </a:prstGeom>
          <a:noFill/>
        </p:spPr>
        <p:txBody>
          <a:bodyPr wrap="square" rtlCol="0">
            <a:spAutoFit/>
          </a:bodyPr>
          <a:lstStyle/>
          <a:p>
            <a:r>
              <a:rPr lang="en-GB" dirty="0">
                <a:latin typeface="Consolas" pitchFamily="49" charset="0"/>
                <a:cs typeface="Consolas" pitchFamily="49" charset="0"/>
              </a:rPr>
              <a:t>let </a:t>
            </a:r>
            <a:r>
              <a:rPr lang="en-GB" b="1" dirty="0" err="1">
                <a:latin typeface="Consolas" pitchFamily="49" charset="0"/>
                <a:cs typeface="Consolas" pitchFamily="49" charset="0"/>
              </a:rPr>
              <a:t>updateDb</a:t>
            </a:r>
            <a:r>
              <a:rPr lang="en-GB" dirty="0">
                <a:latin typeface="Consolas" pitchFamily="49" charset="0"/>
                <a:cs typeface="Consolas" pitchFamily="49" charset="0"/>
              </a:rPr>
              <a:t> request =</a:t>
            </a:r>
          </a:p>
          <a:p>
            <a:r>
              <a:rPr lang="en-GB" dirty="0">
                <a:latin typeface="Consolas" pitchFamily="49" charset="0"/>
                <a:cs typeface="Consolas" pitchFamily="49" charset="0"/>
              </a:rPr>
              <a:t>    // do something</a:t>
            </a:r>
          </a:p>
          <a:p>
            <a:r>
              <a:rPr lang="en-GB" dirty="0">
                <a:latin typeface="Consolas" pitchFamily="49" charset="0"/>
                <a:cs typeface="Consolas" pitchFamily="49" charset="0"/>
              </a:rPr>
              <a:t>    // return nothing at all</a:t>
            </a:r>
          </a:p>
        </p:txBody>
      </p:sp>
      <p:sp>
        <p:nvSpPr>
          <p:cNvPr id="5" name="Rectangle 4"/>
          <p:cNvSpPr/>
          <p:nvPr/>
        </p:nvSpPr>
        <p:spPr>
          <a:xfrm>
            <a:off x="3276600" y="2057400"/>
            <a:ext cx="2667000" cy="1524000"/>
          </a:xfrm>
          <a:prstGeom prst="rect">
            <a:avLst/>
          </a:prstGeom>
          <a:solidFill>
            <a:srgbClr val="BFBFBF">
              <a:alpha val="41961"/>
            </a:srgb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GB" dirty="0" err="1">
                <a:solidFill>
                  <a:schemeClr val="tx1"/>
                </a:solidFill>
              </a:rPr>
              <a:t>updateDb</a:t>
            </a:r>
            <a:endParaRPr lang="en-GB" dirty="0">
              <a:solidFill>
                <a:schemeClr val="tx1"/>
              </a:solidFill>
            </a:endParaRPr>
          </a:p>
        </p:txBody>
      </p:sp>
      <p:grpSp>
        <p:nvGrpSpPr>
          <p:cNvPr id="12" name="Group 11"/>
          <p:cNvGrpSpPr/>
          <p:nvPr/>
        </p:nvGrpSpPr>
        <p:grpSpPr>
          <a:xfrm>
            <a:off x="6477000" y="2286000"/>
            <a:ext cx="152400" cy="1447800"/>
            <a:chOff x="6477000" y="2286000"/>
            <a:chExt cx="152400" cy="1447800"/>
          </a:xfrm>
        </p:grpSpPr>
        <p:cxnSp>
          <p:nvCxnSpPr>
            <p:cNvPr id="7" name="Straight Connector 6"/>
            <p:cNvCxnSpPr/>
            <p:nvPr/>
          </p:nvCxnSpPr>
          <p:spPr>
            <a:xfrm>
              <a:off x="6629400" y="2286000"/>
              <a:ext cx="0" cy="1447800"/>
            </a:xfrm>
            <a:prstGeom prst="line">
              <a:avLst/>
            </a:prstGeom>
            <a:ln w="762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6477000" y="2286000"/>
              <a:ext cx="0" cy="1447800"/>
            </a:xfrm>
            <a:prstGeom prst="line">
              <a:avLst/>
            </a:prstGeom>
            <a:ln w="762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grpSp>
        <p:nvGrpSpPr>
          <p:cNvPr id="9" name="Group 33"/>
          <p:cNvGrpSpPr/>
          <p:nvPr/>
        </p:nvGrpSpPr>
        <p:grpSpPr>
          <a:xfrm>
            <a:off x="6927233" y="2971800"/>
            <a:ext cx="1454767" cy="789168"/>
            <a:chOff x="3429000" y="5334001"/>
            <a:chExt cx="1454767" cy="789168"/>
          </a:xfrm>
        </p:grpSpPr>
        <p:sp>
          <p:nvSpPr>
            <p:cNvPr id="10" name="TextBox 9"/>
            <p:cNvSpPr txBox="1"/>
            <p:nvPr/>
          </p:nvSpPr>
          <p:spPr>
            <a:xfrm rot="21362639">
              <a:off x="3745185" y="5753837"/>
              <a:ext cx="1138582" cy="369332"/>
            </a:xfrm>
            <a:prstGeom prst="rect">
              <a:avLst/>
            </a:prstGeom>
            <a:noFill/>
          </p:spPr>
          <p:txBody>
            <a:bodyPr wrap="square" rtlCol="0">
              <a:spAutoFit/>
            </a:bodyPr>
            <a:lstStyle/>
            <a:p>
              <a:r>
                <a:rPr lang="en-GB" dirty="0">
                  <a:solidFill>
                    <a:srgbClr val="C00000"/>
                  </a:solidFill>
                  <a:latin typeface="Conformity" pitchFamily="2" charset="0"/>
                </a:rPr>
                <a:t>No output</a:t>
              </a:r>
            </a:p>
          </p:txBody>
        </p:sp>
        <p:sp>
          <p:nvSpPr>
            <p:cNvPr id="11" name="Freeform 10"/>
            <p:cNvSpPr/>
            <p:nvPr/>
          </p:nvSpPr>
          <p:spPr>
            <a:xfrm rot="10800000" flipH="1" flipV="1">
              <a:off x="3429000" y="5334001"/>
              <a:ext cx="760414" cy="441325"/>
            </a:xfrm>
            <a:custGeom>
              <a:avLst/>
              <a:gdLst>
                <a:gd name="connsiteX0" fmla="*/ 1047750 w 1047750"/>
                <a:gd name="connsiteY0" fmla="*/ 441325 h 441325"/>
                <a:gd name="connsiteX1" fmla="*/ 733425 w 1047750"/>
                <a:gd name="connsiteY1" fmla="*/ 60325 h 441325"/>
                <a:gd name="connsiteX2" fmla="*/ 0 w 1047750"/>
                <a:gd name="connsiteY2" fmla="*/ 79375 h 441325"/>
              </a:gdLst>
              <a:ahLst/>
              <a:cxnLst>
                <a:cxn ang="0">
                  <a:pos x="connsiteX0" y="connsiteY0"/>
                </a:cxn>
                <a:cxn ang="0">
                  <a:pos x="connsiteX1" y="connsiteY1"/>
                </a:cxn>
                <a:cxn ang="0">
                  <a:pos x="connsiteX2" y="connsiteY2"/>
                </a:cxn>
              </a:cxnLst>
              <a:rect l="l" t="t" r="r" b="b"/>
              <a:pathLst>
                <a:path w="1047750" h="441325">
                  <a:moveTo>
                    <a:pt x="1047750" y="441325"/>
                  </a:moveTo>
                  <a:cubicBezTo>
                    <a:pt x="977900" y="280987"/>
                    <a:pt x="908050" y="120650"/>
                    <a:pt x="733425" y="60325"/>
                  </a:cubicBezTo>
                  <a:cubicBezTo>
                    <a:pt x="558800" y="0"/>
                    <a:pt x="279400" y="39687"/>
                    <a:pt x="0" y="79375"/>
                  </a:cubicBezTo>
                </a:path>
              </a:pathLst>
            </a:custGeom>
            <a:ln w="1905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sp>
        <p:nvSpPr>
          <p:cNvPr id="15" name="TextBox 14"/>
          <p:cNvSpPr txBox="1"/>
          <p:nvPr/>
        </p:nvSpPr>
        <p:spPr>
          <a:xfrm rot="21540000" flipH="1">
            <a:off x="2063066" y="5698748"/>
            <a:ext cx="6705600" cy="400110"/>
          </a:xfrm>
          <a:prstGeom prst="rect">
            <a:avLst/>
          </a:prstGeom>
          <a:noFill/>
        </p:spPr>
        <p:txBody>
          <a:bodyPr wrap="square" rtlCol="0">
            <a:spAutoFit/>
          </a:bodyPr>
          <a:lstStyle/>
          <a:p>
            <a:pPr algn="ctr"/>
            <a:r>
              <a:rPr lang="en-GB" sz="2000" dirty="0">
                <a:solidFill>
                  <a:srgbClr val="C00000"/>
                </a:solidFill>
                <a:latin typeface="Conformity" pitchFamily="2" charset="0"/>
              </a:rPr>
              <a:t>A function that doesn't return anything– a "dead-end" function.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5954" name="Picture 2"/>
          <p:cNvPicPr>
            <a:picLocks noChangeAspect="1" noChangeArrowheads="1"/>
          </p:cNvPicPr>
          <p:nvPr/>
        </p:nvPicPr>
        <p:blipFill>
          <a:blip r:embed="rId2" cstate="print"/>
          <a:srcRect r="3954"/>
          <a:stretch>
            <a:fillRect/>
          </a:stretch>
        </p:blipFill>
        <p:spPr bwMode="auto">
          <a:xfrm>
            <a:off x="3048000" y="2667000"/>
            <a:ext cx="2362200" cy="412623"/>
          </a:xfrm>
          <a:prstGeom prst="rect">
            <a:avLst/>
          </a:prstGeom>
          <a:noFill/>
          <a:ln w="9525">
            <a:noFill/>
            <a:miter lim="800000"/>
            <a:headEnd/>
            <a:tailEnd/>
          </a:ln>
        </p:spPr>
      </p:pic>
      <p:pic>
        <p:nvPicPr>
          <p:cNvPr id="17" name="Picture 1"/>
          <p:cNvPicPr>
            <a:picLocks noChangeAspect="1" noChangeArrowheads="1"/>
          </p:cNvPicPr>
          <p:nvPr/>
        </p:nvPicPr>
        <p:blipFill>
          <a:blip r:embed="rId3" cstate="print"/>
          <a:srcRect/>
          <a:stretch>
            <a:fillRect/>
          </a:stretch>
        </p:blipFill>
        <p:spPr bwMode="auto">
          <a:xfrm>
            <a:off x="5791200" y="2338478"/>
            <a:ext cx="2209800" cy="938122"/>
          </a:xfrm>
          <a:prstGeom prst="rect">
            <a:avLst/>
          </a:prstGeom>
          <a:noFill/>
          <a:ln w="9525">
            <a:noFill/>
            <a:miter lim="800000"/>
            <a:headEnd/>
            <a:tailEnd/>
          </a:ln>
        </p:spPr>
      </p:pic>
      <p:sp>
        <p:nvSpPr>
          <p:cNvPr id="2" name="Title 1"/>
          <p:cNvSpPr>
            <a:spLocks noGrp="1"/>
          </p:cNvSpPr>
          <p:nvPr>
            <p:ph type="title"/>
          </p:nvPr>
        </p:nvSpPr>
        <p:spPr/>
        <p:txBody>
          <a:bodyPr/>
          <a:lstStyle/>
          <a:p>
            <a:r>
              <a:rPr lang="en-GB" dirty="0"/>
              <a:t>Converting dead-end functions</a:t>
            </a:r>
          </a:p>
        </p:txBody>
      </p:sp>
      <p:sp>
        <p:nvSpPr>
          <p:cNvPr id="6" name="Rectangle 5"/>
          <p:cNvSpPr/>
          <p:nvPr/>
        </p:nvSpPr>
        <p:spPr>
          <a:xfrm>
            <a:off x="6234112" y="2133600"/>
            <a:ext cx="1440000" cy="1295400"/>
          </a:xfrm>
          <a:prstGeom prst="rect">
            <a:avLst/>
          </a:prstGeom>
          <a:solidFill>
            <a:srgbClr val="BFBFBF">
              <a:alpha val="41961"/>
            </a:srgb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GB" dirty="0" err="1">
                <a:solidFill>
                  <a:schemeClr val="tx1"/>
                </a:solidFill>
              </a:rPr>
              <a:t>SendEmail</a:t>
            </a:r>
            <a:endParaRPr lang="en-GB" dirty="0">
              <a:solidFill>
                <a:schemeClr val="tx1"/>
              </a:solidFill>
            </a:endParaRPr>
          </a:p>
        </p:txBody>
      </p:sp>
      <p:pic>
        <p:nvPicPr>
          <p:cNvPr id="8" name="Picture 1"/>
          <p:cNvPicPr>
            <a:picLocks noChangeAspect="1" noChangeArrowheads="1"/>
          </p:cNvPicPr>
          <p:nvPr/>
        </p:nvPicPr>
        <p:blipFill>
          <a:blip r:embed="rId3" cstate="print"/>
          <a:srcRect/>
          <a:stretch>
            <a:fillRect/>
          </a:stretch>
        </p:blipFill>
        <p:spPr bwMode="auto">
          <a:xfrm>
            <a:off x="762000" y="2338478"/>
            <a:ext cx="2209800" cy="938122"/>
          </a:xfrm>
          <a:prstGeom prst="rect">
            <a:avLst/>
          </a:prstGeom>
          <a:noFill/>
          <a:ln w="9525">
            <a:noFill/>
            <a:miter lim="800000"/>
            <a:headEnd/>
            <a:tailEnd/>
          </a:ln>
        </p:spPr>
      </p:pic>
      <p:sp>
        <p:nvSpPr>
          <p:cNvPr id="10" name="Rectangle 9"/>
          <p:cNvSpPr/>
          <p:nvPr/>
        </p:nvSpPr>
        <p:spPr>
          <a:xfrm>
            <a:off x="1219200" y="2133600"/>
            <a:ext cx="1440000" cy="1295400"/>
          </a:xfrm>
          <a:prstGeom prst="rect">
            <a:avLst/>
          </a:prstGeom>
          <a:solidFill>
            <a:srgbClr val="BFBFBF">
              <a:alpha val="41961"/>
            </a:srgb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GB" dirty="0">
                <a:solidFill>
                  <a:schemeClr val="tx1"/>
                </a:solidFill>
              </a:rPr>
              <a:t>Validate</a:t>
            </a:r>
          </a:p>
        </p:txBody>
      </p:sp>
      <p:cxnSp>
        <p:nvCxnSpPr>
          <p:cNvPr id="22" name="Straight Connector 21"/>
          <p:cNvCxnSpPr/>
          <p:nvPr/>
        </p:nvCxnSpPr>
        <p:spPr>
          <a:xfrm flipH="1">
            <a:off x="5410200" y="2590800"/>
            <a:ext cx="0" cy="609600"/>
          </a:xfrm>
          <a:prstGeom prst="line">
            <a:avLst/>
          </a:prstGeom>
          <a:ln w="285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H="1">
            <a:off x="5486400" y="2590800"/>
            <a:ext cx="0" cy="609600"/>
          </a:xfrm>
          <a:prstGeom prst="line">
            <a:avLst/>
          </a:prstGeom>
          <a:ln w="285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3733800" y="2133600"/>
            <a:ext cx="1440000" cy="1295400"/>
          </a:xfrm>
          <a:prstGeom prst="rect">
            <a:avLst/>
          </a:prstGeom>
          <a:solidFill>
            <a:srgbClr val="BFBFBF">
              <a:alpha val="41961"/>
            </a:srgb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GB" dirty="0" err="1">
                <a:solidFill>
                  <a:schemeClr val="tx1"/>
                </a:solidFill>
              </a:rPr>
              <a:t>UpdateDb</a:t>
            </a:r>
            <a:endParaRPr lang="en-GB" dirty="0">
              <a:solidFill>
                <a:schemeClr val="tx1"/>
              </a:solidFill>
            </a:endParaRPr>
          </a:p>
        </p:txBody>
      </p:sp>
      <p:sp>
        <p:nvSpPr>
          <p:cNvPr id="24" name="Rectangle 2"/>
          <p:cNvSpPr>
            <a:spLocks noChangeArrowheads="1"/>
          </p:cNvSpPr>
          <p:nvPr/>
        </p:nvSpPr>
        <p:spPr bwMode="auto">
          <a:xfrm>
            <a:off x="4038600" y="3505200"/>
            <a:ext cx="701675" cy="914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GB" sz="6000" b="0" i="0" u="none" strike="noStrike" cap="none" normalizeH="0" baseline="0" dirty="0">
                <a:ln>
                  <a:noFill/>
                </a:ln>
                <a:solidFill>
                  <a:srgbClr val="C00000"/>
                </a:solidFill>
                <a:effectLst/>
                <a:latin typeface="Times New Roman" pitchFamily="18" charset="0"/>
                <a:cs typeface="Arial" pitchFamily="34" charset="0"/>
                <a:sym typeface="Wingdings" pitchFamily="2" charset="2"/>
              </a:rPr>
              <a:t></a:t>
            </a:r>
            <a:endParaRPr kumimoji="0" lang="en-US" sz="3600" b="0" i="0" u="none" strike="noStrike" cap="none" normalizeH="0" baseline="0" dirty="0">
              <a:ln>
                <a:noFill/>
              </a:ln>
              <a:solidFill>
                <a:srgbClr val="C00000"/>
              </a:solidFill>
              <a:effectLst/>
              <a:latin typeface="Arial" pitchFamily="34" charset="0"/>
              <a:cs typeface="Arial" pitchFamily="34" charset="0"/>
            </a:endParaRPr>
          </a:p>
        </p:txBody>
      </p:sp>
      <p:sp>
        <p:nvSpPr>
          <p:cNvPr id="25" name="TextBox 24"/>
          <p:cNvSpPr txBox="1"/>
          <p:nvPr/>
        </p:nvSpPr>
        <p:spPr>
          <a:xfrm>
            <a:off x="3657600" y="4202668"/>
            <a:ext cx="1514358" cy="369332"/>
          </a:xfrm>
          <a:prstGeom prst="rect">
            <a:avLst/>
          </a:prstGeom>
          <a:noFill/>
        </p:spPr>
        <p:txBody>
          <a:bodyPr wrap="square" rtlCol="0">
            <a:spAutoFit/>
          </a:bodyPr>
          <a:lstStyle/>
          <a:p>
            <a:r>
              <a:rPr lang="en-GB" dirty="0">
                <a:solidFill>
                  <a:srgbClr val="C00000"/>
                </a:solidFill>
                <a:latin typeface="Conformity" pitchFamily="2" charset="0"/>
              </a:rPr>
              <a:t>Won't compose</a:t>
            </a: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1858" name="Picture 2"/>
          <p:cNvPicPr>
            <a:picLocks noChangeAspect="1" noChangeArrowheads="1"/>
          </p:cNvPicPr>
          <p:nvPr/>
        </p:nvPicPr>
        <p:blipFill>
          <a:blip r:embed="rId3" cstate="print"/>
          <a:srcRect/>
          <a:stretch>
            <a:fillRect/>
          </a:stretch>
        </p:blipFill>
        <p:spPr bwMode="auto">
          <a:xfrm>
            <a:off x="1752600" y="838200"/>
            <a:ext cx="5535001" cy="2543175"/>
          </a:xfrm>
          <a:prstGeom prst="rect">
            <a:avLst/>
          </a:prstGeom>
          <a:noFill/>
        </p:spPr>
      </p:pic>
      <p:sp>
        <p:nvSpPr>
          <p:cNvPr id="4" name="Title 3"/>
          <p:cNvSpPr>
            <a:spLocks noGrp="1"/>
          </p:cNvSpPr>
          <p:nvPr>
            <p:ph type="title"/>
          </p:nvPr>
        </p:nvSpPr>
        <p:spPr/>
        <p:txBody>
          <a:bodyPr/>
          <a:lstStyle/>
          <a:p>
            <a:r>
              <a:rPr lang="en-GB" dirty="0"/>
              <a:t>Converting dead-end functions</a:t>
            </a:r>
          </a:p>
        </p:txBody>
      </p:sp>
      <p:sp>
        <p:nvSpPr>
          <p:cNvPr id="119815" name="Rectangle 7"/>
          <p:cNvSpPr>
            <a:spLocks noChangeArrowheads="1"/>
          </p:cNvSpPr>
          <p:nvPr/>
        </p:nvSpPr>
        <p:spPr bwMode="auto">
          <a:xfrm>
            <a:off x="3282950" y="3263900"/>
            <a:ext cx="441325" cy="2762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12" name="AutoShape 10"/>
          <p:cNvSpPr>
            <a:spLocks noChangeAspect="1" noChangeArrowheads="1"/>
          </p:cNvSpPr>
          <p:nvPr/>
        </p:nvSpPr>
        <p:spPr bwMode="auto">
          <a:xfrm>
            <a:off x="232178" y="2438400"/>
            <a:ext cx="1752600" cy="838199"/>
          </a:xfrm>
          <a:prstGeom prst="rightArrow">
            <a:avLst>
              <a:gd name="adj1" fmla="val 50000"/>
              <a:gd name="adj2" fmla="val 25735"/>
            </a:avLst>
          </a:prstGeom>
          <a:solidFill>
            <a:srgbClr val="D8D8D8"/>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GB" sz="1600" b="0" i="0" u="none" strike="noStrike" cap="none" normalizeH="0" baseline="0" dirty="0">
                <a:ln>
                  <a:noFill/>
                </a:ln>
                <a:solidFill>
                  <a:schemeClr val="tx1"/>
                </a:solidFill>
                <a:effectLst/>
                <a:latin typeface="Calibri" pitchFamily="34" charset="0"/>
                <a:cs typeface="Arial" pitchFamily="34" charset="0"/>
              </a:rPr>
              <a:t>One-track input</a:t>
            </a: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sp>
        <p:nvSpPr>
          <p:cNvPr id="13" name="Rectangle 11"/>
          <p:cNvSpPr>
            <a:spLocks noChangeArrowheads="1"/>
          </p:cNvSpPr>
          <p:nvPr/>
        </p:nvSpPr>
        <p:spPr bwMode="auto">
          <a:xfrm>
            <a:off x="3581400" y="3733800"/>
            <a:ext cx="3733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GB" sz="2000" b="0" i="0" u="none" strike="noStrike" cap="none" normalizeH="0" baseline="0" dirty="0">
                <a:ln>
                  <a:noFill/>
                </a:ln>
                <a:solidFill>
                  <a:schemeClr val="tx1"/>
                </a:solidFill>
                <a:effectLst/>
                <a:latin typeface="Calibri" pitchFamily="34" charset="0"/>
                <a:cs typeface="Arial" pitchFamily="34" charset="0"/>
              </a:rPr>
              <a:t>Slot for dead end function</a:t>
            </a:r>
            <a:endParaRPr kumimoji="0" lang="en-US" sz="3600" b="0" i="0" u="none" strike="noStrike" cap="none" normalizeH="0" baseline="0" dirty="0">
              <a:ln>
                <a:noFill/>
              </a:ln>
              <a:solidFill>
                <a:schemeClr val="tx1"/>
              </a:solidFill>
              <a:effectLst/>
              <a:latin typeface="Arial" pitchFamily="34" charset="0"/>
              <a:cs typeface="Arial" pitchFamily="34" charset="0"/>
            </a:endParaRPr>
          </a:p>
        </p:txBody>
      </p:sp>
      <p:cxnSp>
        <p:nvCxnSpPr>
          <p:cNvPr id="14" name="AutoShape 12"/>
          <p:cNvCxnSpPr>
            <a:cxnSpLocks noChangeShapeType="1"/>
          </p:cNvCxnSpPr>
          <p:nvPr/>
        </p:nvCxnSpPr>
        <p:spPr bwMode="auto">
          <a:xfrm flipH="1" flipV="1">
            <a:off x="5181600" y="2362200"/>
            <a:ext cx="236538" cy="1231900"/>
          </a:xfrm>
          <a:prstGeom prst="straightConnector1">
            <a:avLst/>
          </a:prstGeom>
          <a:noFill/>
          <a:ln w="38100">
            <a:solidFill>
              <a:srgbClr val="000000"/>
            </a:solidFill>
            <a:round/>
            <a:headEnd/>
            <a:tailEnd type="triangle" w="med" len="med"/>
          </a:ln>
        </p:spPr>
      </p:cxnSp>
      <p:sp>
        <p:nvSpPr>
          <p:cNvPr id="15" name="AutoShape 14"/>
          <p:cNvSpPr>
            <a:spLocks noChangeAspect="1" noChangeArrowheads="1"/>
          </p:cNvSpPr>
          <p:nvPr/>
        </p:nvSpPr>
        <p:spPr bwMode="auto">
          <a:xfrm>
            <a:off x="7162800" y="2362200"/>
            <a:ext cx="1756178" cy="838199"/>
          </a:xfrm>
          <a:prstGeom prst="rightArrow">
            <a:avLst>
              <a:gd name="adj1" fmla="val 50000"/>
              <a:gd name="adj2" fmla="val 25788"/>
            </a:avLst>
          </a:prstGeom>
          <a:solidFill>
            <a:srgbClr val="D8D8D8"/>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GB" sz="1600" b="0" i="0" u="none" strike="noStrike" cap="none" normalizeH="0" baseline="0" dirty="0">
                <a:ln>
                  <a:noFill/>
                </a:ln>
                <a:solidFill>
                  <a:schemeClr val="tx1"/>
                </a:solidFill>
                <a:effectLst/>
                <a:latin typeface="Calibri" pitchFamily="34" charset="0"/>
                <a:cs typeface="Arial" pitchFamily="34" charset="0"/>
              </a:rPr>
              <a:t>One-track output</a:t>
            </a: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1858" name="Picture 2"/>
          <p:cNvPicPr>
            <a:picLocks noChangeAspect="1" noChangeArrowheads="1"/>
          </p:cNvPicPr>
          <p:nvPr/>
        </p:nvPicPr>
        <p:blipFill>
          <a:blip r:embed="rId3" cstate="print"/>
          <a:srcRect/>
          <a:stretch>
            <a:fillRect/>
          </a:stretch>
        </p:blipFill>
        <p:spPr bwMode="auto">
          <a:xfrm>
            <a:off x="1752600" y="838200"/>
            <a:ext cx="5535001" cy="2543175"/>
          </a:xfrm>
          <a:prstGeom prst="rect">
            <a:avLst/>
          </a:prstGeom>
          <a:noFill/>
        </p:spPr>
      </p:pic>
      <p:sp>
        <p:nvSpPr>
          <p:cNvPr id="4" name="Title 3"/>
          <p:cNvSpPr>
            <a:spLocks noGrp="1"/>
          </p:cNvSpPr>
          <p:nvPr>
            <p:ph type="title"/>
          </p:nvPr>
        </p:nvSpPr>
        <p:spPr/>
        <p:txBody>
          <a:bodyPr/>
          <a:lstStyle/>
          <a:p>
            <a:r>
              <a:rPr lang="en-GB" dirty="0"/>
              <a:t>Converting dead-end functions</a:t>
            </a:r>
          </a:p>
        </p:txBody>
      </p:sp>
      <p:sp>
        <p:nvSpPr>
          <p:cNvPr id="119815" name="Rectangle 7"/>
          <p:cNvSpPr>
            <a:spLocks noChangeArrowheads="1"/>
          </p:cNvSpPr>
          <p:nvPr/>
        </p:nvSpPr>
        <p:spPr bwMode="auto">
          <a:xfrm>
            <a:off x="3282950" y="3263900"/>
            <a:ext cx="441325" cy="2762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12" name="AutoShape 10"/>
          <p:cNvSpPr>
            <a:spLocks noChangeAspect="1" noChangeArrowheads="1"/>
          </p:cNvSpPr>
          <p:nvPr/>
        </p:nvSpPr>
        <p:spPr bwMode="auto">
          <a:xfrm>
            <a:off x="232178" y="2438400"/>
            <a:ext cx="1752600" cy="838199"/>
          </a:xfrm>
          <a:prstGeom prst="rightArrow">
            <a:avLst>
              <a:gd name="adj1" fmla="val 50000"/>
              <a:gd name="adj2" fmla="val 25735"/>
            </a:avLst>
          </a:prstGeom>
          <a:solidFill>
            <a:srgbClr val="D8D8D8"/>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GB" sz="1600" b="0" i="0" u="none" strike="noStrike" cap="none" normalizeH="0" baseline="0" dirty="0">
                <a:ln>
                  <a:noFill/>
                </a:ln>
                <a:solidFill>
                  <a:schemeClr val="tx1"/>
                </a:solidFill>
                <a:effectLst/>
                <a:latin typeface="Calibri" pitchFamily="34" charset="0"/>
                <a:cs typeface="Arial" pitchFamily="34" charset="0"/>
              </a:rPr>
              <a:t>One-track input</a:t>
            </a: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sp>
        <p:nvSpPr>
          <p:cNvPr id="15" name="AutoShape 14"/>
          <p:cNvSpPr>
            <a:spLocks noChangeAspect="1" noChangeArrowheads="1"/>
          </p:cNvSpPr>
          <p:nvPr/>
        </p:nvSpPr>
        <p:spPr bwMode="auto">
          <a:xfrm>
            <a:off x="7162800" y="2362200"/>
            <a:ext cx="1756178" cy="838199"/>
          </a:xfrm>
          <a:prstGeom prst="rightArrow">
            <a:avLst>
              <a:gd name="adj1" fmla="val 50000"/>
              <a:gd name="adj2" fmla="val 25788"/>
            </a:avLst>
          </a:prstGeom>
          <a:solidFill>
            <a:srgbClr val="D8D8D8"/>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GB" sz="1600" b="0" i="0" u="none" strike="noStrike" cap="none" normalizeH="0" baseline="0" dirty="0">
                <a:ln>
                  <a:noFill/>
                </a:ln>
                <a:solidFill>
                  <a:schemeClr val="tx1"/>
                </a:solidFill>
                <a:effectLst/>
                <a:latin typeface="Calibri" pitchFamily="34" charset="0"/>
                <a:cs typeface="Arial" pitchFamily="34" charset="0"/>
              </a:rPr>
              <a:t>One-track output</a:t>
            </a: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sp>
        <p:nvSpPr>
          <p:cNvPr id="9" name="TextBox 8"/>
          <p:cNvSpPr txBox="1"/>
          <p:nvPr/>
        </p:nvSpPr>
        <p:spPr>
          <a:xfrm>
            <a:off x="762000" y="3705761"/>
            <a:ext cx="7696200" cy="1015663"/>
          </a:xfrm>
          <a:prstGeom prst="rect">
            <a:avLst/>
          </a:prstGeom>
          <a:noFill/>
        </p:spPr>
        <p:txBody>
          <a:bodyPr wrap="square" rtlCol="0">
            <a:spAutoFit/>
          </a:bodyPr>
          <a:lstStyle/>
          <a:p>
            <a:r>
              <a:rPr lang="en-GB" sz="2000" dirty="0">
                <a:latin typeface="Consolas" pitchFamily="49" charset="0"/>
                <a:cs typeface="Consolas" pitchFamily="49" charset="0"/>
              </a:rPr>
              <a:t>let </a:t>
            </a:r>
            <a:r>
              <a:rPr lang="en-GB" sz="2000" b="1" dirty="0">
                <a:latin typeface="Consolas" pitchFamily="49" charset="0"/>
                <a:cs typeface="Consolas" pitchFamily="49" charset="0"/>
              </a:rPr>
              <a:t>tee</a:t>
            </a:r>
            <a:r>
              <a:rPr lang="en-GB" sz="2000" dirty="0">
                <a:latin typeface="Consolas" pitchFamily="49" charset="0"/>
                <a:cs typeface="Consolas" pitchFamily="49" charset="0"/>
              </a:rPr>
              <a:t> </a:t>
            </a:r>
            <a:r>
              <a:rPr lang="en-GB" sz="2000" dirty="0" err="1">
                <a:latin typeface="Consolas" pitchFamily="49" charset="0"/>
                <a:cs typeface="Consolas" pitchFamily="49" charset="0"/>
              </a:rPr>
              <a:t>deadEndFunction</a:t>
            </a:r>
            <a:r>
              <a:rPr lang="en-GB" sz="2000" dirty="0">
                <a:latin typeface="Consolas" pitchFamily="49" charset="0"/>
                <a:cs typeface="Consolas" pitchFamily="49" charset="0"/>
              </a:rPr>
              <a:t> </a:t>
            </a:r>
            <a:r>
              <a:rPr lang="en-GB" sz="2000" dirty="0" err="1">
                <a:latin typeface="Consolas" pitchFamily="49" charset="0"/>
                <a:cs typeface="Consolas" pitchFamily="49" charset="0"/>
              </a:rPr>
              <a:t>oneTrackInput</a:t>
            </a:r>
            <a:r>
              <a:rPr lang="en-GB" sz="2000" dirty="0">
                <a:latin typeface="Consolas" pitchFamily="49" charset="0"/>
                <a:cs typeface="Consolas" pitchFamily="49" charset="0"/>
              </a:rPr>
              <a:t> = </a:t>
            </a:r>
          </a:p>
          <a:p>
            <a:r>
              <a:rPr lang="en-GB" sz="2000" dirty="0">
                <a:latin typeface="Consolas" pitchFamily="49" charset="0"/>
                <a:cs typeface="Consolas" pitchFamily="49" charset="0"/>
              </a:rPr>
              <a:t>    </a:t>
            </a:r>
            <a:r>
              <a:rPr lang="en-GB" sz="2000" dirty="0" err="1">
                <a:latin typeface="Consolas" pitchFamily="49" charset="0"/>
                <a:cs typeface="Consolas" pitchFamily="49" charset="0"/>
              </a:rPr>
              <a:t>deadEndFunction</a:t>
            </a:r>
            <a:r>
              <a:rPr lang="en-GB" sz="2000" dirty="0">
                <a:latin typeface="Consolas" pitchFamily="49" charset="0"/>
                <a:cs typeface="Consolas" pitchFamily="49" charset="0"/>
              </a:rPr>
              <a:t> </a:t>
            </a:r>
            <a:r>
              <a:rPr lang="en-GB" sz="2000" dirty="0" err="1">
                <a:latin typeface="Consolas" pitchFamily="49" charset="0"/>
                <a:cs typeface="Consolas" pitchFamily="49" charset="0"/>
              </a:rPr>
              <a:t>oneTrackInput</a:t>
            </a:r>
            <a:r>
              <a:rPr lang="en-GB" sz="2000" dirty="0">
                <a:latin typeface="Consolas" pitchFamily="49" charset="0"/>
                <a:cs typeface="Consolas" pitchFamily="49" charset="0"/>
              </a:rPr>
              <a:t> </a:t>
            </a:r>
          </a:p>
          <a:p>
            <a:r>
              <a:rPr lang="en-GB" sz="2000" dirty="0">
                <a:latin typeface="Consolas" pitchFamily="49" charset="0"/>
                <a:cs typeface="Consolas" pitchFamily="49" charset="0"/>
              </a:rPr>
              <a:t>    </a:t>
            </a:r>
            <a:r>
              <a:rPr lang="en-GB" sz="2000" dirty="0" err="1">
                <a:latin typeface="Consolas" pitchFamily="49" charset="0"/>
                <a:cs typeface="Consolas" pitchFamily="49" charset="0"/>
              </a:rPr>
              <a:t>oneTrackInput</a:t>
            </a:r>
            <a:r>
              <a:rPr lang="en-GB" sz="2000" dirty="0">
                <a:latin typeface="Consolas" pitchFamily="49" charset="0"/>
                <a:cs typeface="Consolas" pitchFamily="49" charset="0"/>
              </a:rPr>
              <a:t> </a:t>
            </a:r>
          </a:p>
        </p:txBody>
      </p:sp>
      <p:sp>
        <p:nvSpPr>
          <p:cNvPr id="10" name="TextBox 9"/>
          <p:cNvSpPr txBox="1"/>
          <p:nvPr/>
        </p:nvSpPr>
        <p:spPr>
          <a:xfrm>
            <a:off x="838200" y="5195241"/>
            <a:ext cx="7924800" cy="400110"/>
          </a:xfrm>
          <a:prstGeom prst="rect">
            <a:avLst/>
          </a:prstGeom>
          <a:noFill/>
        </p:spPr>
        <p:txBody>
          <a:bodyPr wrap="square" rtlCol="0">
            <a:spAutoFit/>
          </a:bodyPr>
          <a:lstStyle/>
          <a:p>
            <a:r>
              <a:rPr lang="en-GB" sz="2000" i="1" dirty="0">
                <a:latin typeface="Consolas" pitchFamily="49" charset="0"/>
                <a:cs typeface="Consolas" pitchFamily="49" charset="0"/>
              </a:rPr>
              <a:t>tee : ('a -&gt; unit) -&gt; 'a -&gt; 'a</a:t>
            </a:r>
          </a:p>
        </p:txBody>
      </p:sp>
      <p:grpSp>
        <p:nvGrpSpPr>
          <p:cNvPr id="11" name="Group 33"/>
          <p:cNvGrpSpPr/>
          <p:nvPr/>
        </p:nvGrpSpPr>
        <p:grpSpPr>
          <a:xfrm>
            <a:off x="2362200" y="5562600"/>
            <a:ext cx="1906294" cy="1040197"/>
            <a:chOff x="3886200" y="5334001"/>
            <a:chExt cx="1906294" cy="1040197"/>
          </a:xfrm>
        </p:grpSpPr>
        <p:sp>
          <p:nvSpPr>
            <p:cNvPr id="16" name="TextBox 15"/>
            <p:cNvSpPr txBox="1"/>
            <p:nvPr/>
          </p:nvSpPr>
          <p:spPr>
            <a:xfrm>
              <a:off x="4278136" y="5727867"/>
              <a:ext cx="1514358" cy="646331"/>
            </a:xfrm>
            <a:prstGeom prst="rect">
              <a:avLst/>
            </a:prstGeom>
            <a:noFill/>
          </p:spPr>
          <p:txBody>
            <a:bodyPr wrap="square" rtlCol="0">
              <a:spAutoFit/>
            </a:bodyPr>
            <a:lstStyle/>
            <a:p>
              <a:r>
                <a:rPr lang="en-GB" dirty="0">
                  <a:solidFill>
                    <a:srgbClr val="C00000"/>
                  </a:solidFill>
                  <a:latin typeface="Conformity" pitchFamily="2" charset="0"/>
                </a:rPr>
                <a:t>Dead end function</a:t>
              </a:r>
            </a:p>
          </p:txBody>
        </p:sp>
        <p:sp>
          <p:nvSpPr>
            <p:cNvPr id="17" name="Freeform 16"/>
            <p:cNvSpPr/>
            <p:nvPr/>
          </p:nvSpPr>
          <p:spPr>
            <a:xfrm rot="16200000" flipH="1">
              <a:off x="3726656" y="5493545"/>
              <a:ext cx="760414" cy="441325"/>
            </a:xfrm>
            <a:custGeom>
              <a:avLst/>
              <a:gdLst>
                <a:gd name="connsiteX0" fmla="*/ 1047750 w 1047750"/>
                <a:gd name="connsiteY0" fmla="*/ 441325 h 441325"/>
                <a:gd name="connsiteX1" fmla="*/ 733425 w 1047750"/>
                <a:gd name="connsiteY1" fmla="*/ 60325 h 441325"/>
                <a:gd name="connsiteX2" fmla="*/ 0 w 1047750"/>
                <a:gd name="connsiteY2" fmla="*/ 79375 h 441325"/>
              </a:gdLst>
              <a:ahLst/>
              <a:cxnLst>
                <a:cxn ang="0">
                  <a:pos x="connsiteX0" y="connsiteY0"/>
                </a:cxn>
                <a:cxn ang="0">
                  <a:pos x="connsiteX1" y="connsiteY1"/>
                </a:cxn>
                <a:cxn ang="0">
                  <a:pos x="connsiteX2" y="connsiteY2"/>
                </a:cxn>
              </a:cxnLst>
              <a:rect l="l" t="t" r="r" b="b"/>
              <a:pathLst>
                <a:path w="1047750" h="441325">
                  <a:moveTo>
                    <a:pt x="1047750" y="441325"/>
                  </a:moveTo>
                  <a:cubicBezTo>
                    <a:pt x="977900" y="280987"/>
                    <a:pt x="908050" y="120650"/>
                    <a:pt x="733425" y="60325"/>
                  </a:cubicBezTo>
                  <a:cubicBezTo>
                    <a:pt x="558800" y="0"/>
                    <a:pt x="279400" y="39687"/>
                    <a:pt x="0" y="79375"/>
                  </a:cubicBezTo>
                </a:path>
              </a:pathLst>
            </a:custGeom>
            <a:ln w="1905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grpSp>
        <p:nvGrpSpPr>
          <p:cNvPr id="18" name="Group 33"/>
          <p:cNvGrpSpPr/>
          <p:nvPr/>
        </p:nvGrpSpPr>
        <p:grpSpPr>
          <a:xfrm>
            <a:off x="4151313" y="5562603"/>
            <a:ext cx="1716087" cy="1066797"/>
            <a:chOff x="3701079" y="5320363"/>
            <a:chExt cx="1716087" cy="1066797"/>
          </a:xfrm>
        </p:grpSpPr>
        <p:sp>
          <p:nvSpPr>
            <p:cNvPr id="19" name="TextBox 18"/>
            <p:cNvSpPr txBox="1"/>
            <p:nvPr/>
          </p:nvSpPr>
          <p:spPr>
            <a:xfrm rot="21362639">
              <a:off x="4278584" y="5740829"/>
              <a:ext cx="1138582" cy="646331"/>
            </a:xfrm>
            <a:prstGeom prst="rect">
              <a:avLst/>
            </a:prstGeom>
            <a:noFill/>
          </p:spPr>
          <p:txBody>
            <a:bodyPr wrap="square" rtlCol="0">
              <a:spAutoFit/>
            </a:bodyPr>
            <a:lstStyle/>
            <a:p>
              <a:r>
                <a:rPr lang="en-GB" dirty="0">
                  <a:solidFill>
                    <a:srgbClr val="C00000"/>
                  </a:solidFill>
                  <a:latin typeface="Conformity" pitchFamily="2" charset="0"/>
                </a:rPr>
                <a:t>one-track input</a:t>
              </a:r>
            </a:p>
          </p:txBody>
        </p:sp>
        <p:sp>
          <p:nvSpPr>
            <p:cNvPr id="20" name="Freeform 19"/>
            <p:cNvSpPr/>
            <p:nvPr/>
          </p:nvSpPr>
          <p:spPr>
            <a:xfrm rot="16200000" flipH="1">
              <a:off x="3627276" y="5394166"/>
              <a:ext cx="774052" cy="626446"/>
            </a:xfrm>
            <a:custGeom>
              <a:avLst/>
              <a:gdLst>
                <a:gd name="connsiteX0" fmla="*/ 1047750 w 1047750"/>
                <a:gd name="connsiteY0" fmla="*/ 441325 h 441325"/>
                <a:gd name="connsiteX1" fmla="*/ 733425 w 1047750"/>
                <a:gd name="connsiteY1" fmla="*/ 60325 h 441325"/>
                <a:gd name="connsiteX2" fmla="*/ 0 w 1047750"/>
                <a:gd name="connsiteY2" fmla="*/ 79375 h 441325"/>
                <a:gd name="connsiteX0" fmla="*/ 1066541 w 1066541"/>
                <a:gd name="connsiteY0" fmla="*/ 626446 h 626446"/>
                <a:gd name="connsiteX1" fmla="*/ 752216 w 1066541"/>
                <a:gd name="connsiteY1" fmla="*/ 245446 h 626446"/>
                <a:gd name="connsiteX2" fmla="*/ -1 w 1066541"/>
                <a:gd name="connsiteY2" fmla="*/ 39688 h 626446"/>
              </a:gdLst>
              <a:ahLst/>
              <a:cxnLst>
                <a:cxn ang="0">
                  <a:pos x="connsiteX0" y="connsiteY0"/>
                </a:cxn>
                <a:cxn ang="0">
                  <a:pos x="connsiteX1" y="connsiteY1"/>
                </a:cxn>
                <a:cxn ang="0">
                  <a:pos x="connsiteX2" y="connsiteY2"/>
                </a:cxn>
              </a:cxnLst>
              <a:rect l="l" t="t" r="r" b="b"/>
              <a:pathLst>
                <a:path w="1066541" h="626446">
                  <a:moveTo>
                    <a:pt x="1066541" y="626446"/>
                  </a:moveTo>
                  <a:cubicBezTo>
                    <a:pt x="996691" y="466108"/>
                    <a:pt x="929973" y="343239"/>
                    <a:pt x="752216" y="245446"/>
                  </a:cubicBezTo>
                  <a:cubicBezTo>
                    <a:pt x="574459" y="147653"/>
                    <a:pt x="279399" y="0"/>
                    <a:pt x="-1" y="39688"/>
                  </a:cubicBezTo>
                </a:path>
              </a:pathLst>
            </a:custGeom>
            <a:ln w="1905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grpSp>
        <p:nvGrpSpPr>
          <p:cNvPr id="21" name="Group 33"/>
          <p:cNvGrpSpPr/>
          <p:nvPr/>
        </p:nvGrpSpPr>
        <p:grpSpPr>
          <a:xfrm>
            <a:off x="5105401" y="5544071"/>
            <a:ext cx="1997720" cy="1084367"/>
            <a:chOff x="2597767" y="5301831"/>
            <a:chExt cx="1997720" cy="1084367"/>
          </a:xfrm>
        </p:grpSpPr>
        <p:sp>
          <p:nvSpPr>
            <p:cNvPr id="22" name="TextBox 21"/>
            <p:cNvSpPr txBox="1"/>
            <p:nvPr/>
          </p:nvSpPr>
          <p:spPr>
            <a:xfrm rot="21362639">
              <a:off x="3456905" y="5739867"/>
              <a:ext cx="1138582" cy="646331"/>
            </a:xfrm>
            <a:prstGeom prst="rect">
              <a:avLst/>
            </a:prstGeom>
            <a:noFill/>
          </p:spPr>
          <p:txBody>
            <a:bodyPr wrap="square" rtlCol="0">
              <a:spAutoFit/>
            </a:bodyPr>
            <a:lstStyle/>
            <a:p>
              <a:r>
                <a:rPr lang="en-GB" dirty="0">
                  <a:solidFill>
                    <a:srgbClr val="C00000"/>
                  </a:solidFill>
                  <a:latin typeface="Conformity" pitchFamily="2" charset="0"/>
                </a:rPr>
                <a:t>one-track output</a:t>
              </a:r>
            </a:p>
          </p:txBody>
        </p:sp>
        <p:sp>
          <p:nvSpPr>
            <p:cNvPr id="23" name="Freeform 22"/>
            <p:cNvSpPr/>
            <p:nvPr/>
          </p:nvSpPr>
          <p:spPr>
            <a:xfrm rot="16200000" flipH="1">
              <a:off x="2969503" y="4930095"/>
              <a:ext cx="475729" cy="1219202"/>
            </a:xfrm>
            <a:custGeom>
              <a:avLst/>
              <a:gdLst>
                <a:gd name="connsiteX0" fmla="*/ 1047750 w 1047750"/>
                <a:gd name="connsiteY0" fmla="*/ 441325 h 441325"/>
                <a:gd name="connsiteX1" fmla="*/ 733425 w 1047750"/>
                <a:gd name="connsiteY1" fmla="*/ 60325 h 441325"/>
                <a:gd name="connsiteX2" fmla="*/ 0 w 1047750"/>
                <a:gd name="connsiteY2" fmla="*/ 79375 h 441325"/>
                <a:gd name="connsiteX0" fmla="*/ 1066541 w 1066541"/>
                <a:gd name="connsiteY0" fmla="*/ 1769446 h 1769446"/>
                <a:gd name="connsiteX1" fmla="*/ 752216 w 1066541"/>
                <a:gd name="connsiteY1" fmla="*/ 1388446 h 1769446"/>
                <a:gd name="connsiteX2" fmla="*/ -1 w 1066541"/>
                <a:gd name="connsiteY2" fmla="*/ 39688 h 1769446"/>
                <a:gd name="connsiteX0" fmla="*/ 1066542 w 1066542"/>
                <a:gd name="connsiteY0" fmla="*/ 1769446 h 1769446"/>
                <a:gd name="connsiteX1" fmla="*/ 419971 w 1066542"/>
                <a:gd name="connsiteY1" fmla="*/ 1335087 h 1769446"/>
                <a:gd name="connsiteX2" fmla="*/ 0 w 1066542"/>
                <a:gd name="connsiteY2" fmla="*/ 39688 h 1769446"/>
                <a:gd name="connsiteX0" fmla="*/ 1066542 w 1066542"/>
                <a:gd name="connsiteY0" fmla="*/ 1729758 h 1729758"/>
                <a:gd name="connsiteX1" fmla="*/ 0 w 1066542"/>
                <a:gd name="connsiteY1" fmla="*/ 0 h 1729758"/>
                <a:gd name="connsiteX0" fmla="*/ 1066542 w 1066542"/>
                <a:gd name="connsiteY0" fmla="*/ 1729758 h 1729758"/>
                <a:gd name="connsiteX1" fmla="*/ 0 w 1066542"/>
                <a:gd name="connsiteY1" fmla="*/ 0 h 1729758"/>
                <a:gd name="connsiteX0" fmla="*/ 1066542 w 1066542"/>
                <a:gd name="connsiteY0" fmla="*/ 1729758 h 1729758"/>
                <a:gd name="connsiteX1" fmla="*/ 0 w 1066542"/>
                <a:gd name="connsiteY1" fmla="*/ 0 h 1729758"/>
                <a:gd name="connsiteX0" fmla="*/ 1066542 w 1066542"/>
                <a:gd name="connsiteY0" fmla="*/ 1729758 h 1729758"/>
                <a:gd name="connsiteX1" fmla="*/ 629961 w 1066542"/>
                <a:gd name="connsiteY1" fmla="*/ 1219202 h 1729758"/>
                <a:gd name="connsiteX2" fmla="*/ 0 w 1066542"/>
                <a:gd name="connsiteY2" fmla="*/ 0 h 1729758"/>
                <a:gd name="connsiteX0" fmla="*/ 1066542 w 1066542"/>
                <a:gd name="connsiteY0" fmla="*/ 1729758 h 1729758"/>
                <a:gd name="connsiteX1" fmla="*/ 0 w 1066542"/>
                <a:gd name="connsiteY1" fmla="*/ 0 h 1729758"/>
                <a:gd name="connsiteX0" fmla="*/ 1066542 w 1066542"/>
                <a:gd name="connsiteY0" fmla="*/ 1729758 h 1729758"/>
                <a:gd name="connsiteX1" fmla="*/ 0 w 1066542"/>
                <a:gd name="connsiteY1" fmla="*/ 0 h 1729758"/>
                <a:gd name="connsiteX0" fmla="*/ 655491 w 655491"/>
                <a:gd name="connsiteY0" fmla="*/ 1219202 h 1219202"/>
                <a:gd name="connsiteX1" fmla="*/ 25530 w 655491"/>
                <a:gd name="connsiteY1" fmla="*/ 0 h 1219202"/>
                <a:gd name="connsiteX0" fmla="*/ 655491 w 655491"/>
                <a:gd name="connsiteY0" fmla="*/ 1219202 h 1219202"/>
                <a:gd name="connsiteX1" fmla="*/ 25530 w 655491"/>
                <a:gd name="connsiteY1" fmla="*/ 0 h 1219202"/>
              </a:gdLst>
              <a:ahLst/>
              <a:cxnLst>
                <a:cxn ang="0">
                  <a:pos x="connsiteX0" y="connsiteY0"/>
                </a:cxn>
                <a:cxn ang="0">
                  <a:pos x="connsiteX1" y="connsiteY1"/>
                </a:cxn>
              </a:cxnLst>
              <a:rect l="l" t="t" r="r" b="b"/>
              <a:pathLst>
                <a:path w="655491" h="1219202">
                  <a:moveTo>
                    <a:pt x="655491" y="1219202"/>
                  </a:moveTo>
                  <a:cubicBezTo>
                    <a:pt x="0" y="1045390"/>
                    <a:pt x="621033" y="260903"/>
                    <a:pt x="25530" y="0"/>
                  </a:cubicBezTo>
                </a:path>
              </a:pathLst>
            </a:custGeom>
            <a:ln w="1905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3907" name="Picture 3"/>
          <p:cNvPicPr>
            <a:picLocks noChangeAspect="1" noChangeArrowheads="1"/>
          </p:cNvPicPr>
          <p:nvPr/>
        </p:nvPicPr>
        <p:blipFill>
          <a:blip r:embed="rId2" cstate="print"/>
          <a:srcRect/>
          <a:stretch>
            <a:fillRect/>
          </a:stretch>
        </p:blipFill>
        <p:spPr bwMode="auto">
          <a:xfrm>
            <a:off x="3146965" y="1752600"/>
            <a:ext cx="2568035" cy="1579912"/>
          </a:xfrm>
          <a:prstGeom prst="rect">
            <a:avLst/>
          </a:prstGeom>
          <a:noFill/>
          <a:ln w="9525">
            <a:noFill/>
            <a:miter lim="800000"/>
            <a:headEnd/>
            <a:tailEnd/>
          </a:ln>
        </p:spPr>
      </p:pic>
      <p:pic>
        <p:nvPicPr>
          <p:cNvPr id="17" name="Picture 1"/>
          <p:cNvPicPr>
            <a:picLocks noChangeAspect="1" noChangeArrowheads="1"/>
          </p:cNvPicPr>
          <p:nvPr/>
        </p:nvPicPr>
        <p:blipFill>
          <a:blip r:embed="rId3" cstate="print"/>
          <a:srcRect/>
          <a:stretch>
            <a:fillRect/>
          </a:stretch>
        </p:blipFill>
        <p:spPr bwMode="auto">
          <a:xfrm>
            <a:off x="5791200" y="2338478"/>
            <a:ext cx="2209800" cy="938122"/>
          </a:xfrm>
          <a:prstGeom prst="rect">
            <a:avLst/>
          </a:prstGeom>
          <a:noFill/>
          <a:ln w="9525">
            <a:noFill/>
            <a:miter lim="800000"/>
            <a:headEnd/>
            <a:tailEnd/>
          </a:ln>
        </p:spPr>
      </p:pic>
      <p:sp>
        <p:nvSpPr>
          <p:cNvPr id="2" name="Title 1"/>
          <p:cNvSpPr>
            <a:spLocks noGrp="1"/>
          </p:cNvSpPr>
          <p:nvPr>
            <p:ph type="title"/>
          </p:nvPr>
        </p:nvSpPr>
        <p:spPr/>
        <p:txBody>
          <a:bodyPr/>
          <a:lstStyle/>
          <a:p>
            <a:r>
              <a:rPr lang="en-GB" dirty="0"/>
              <a:t>Converting dead-end functions</a:t>
            </a:r>
          </a:p>
        </p:txBody>
      </p:sp>
      <p:sp>
        <p:nvSpPr>
          <p:cNvPr id="6" name="Rectangle 5"/>
          <p:cNvSpPr/>
          <p:nvPr/>
        </p:nvSpPr>
        <p:spPr>
          <a:xfrm>
            <a:off x="6234112" y="2133600"/>
            <a:ext cx="1440000" cy="1295400"/>
          </a:xfrm>
          <a:prstGeom prst="rect">
            <a:avLst/>
          </a:prstGeom>
          <a:solidFill>
            <a:srgbClr val="BFBFBF">
              <a:alpha val="41961"/>
            </a:srgb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GB" dirty="0" err="1">
                <a:solidFill>
                  <a:schemeClr val="tx1"/>
                </a:solidFill>
              </a:rPr>
              <a:t>SendEmail</a:t>
            </a:r>
            <a:endParaRPr lang="en-GB" dirty="0">
              <a:solidFill>
                <a:schemeClr val="tx1"/>
              </a:solidFill>
            </a:endParaRPr>
          </a:p>
        </p:txBody>
      </p:sp>
      <p:pic>
        <p:nvPicPr>
          <p:cNvPr id="8" name="Picture 1"/>
          <p:cNvPicPr>
            <a:picLocks noChangeAspect="1" noChangeArrowheads="1"/>
          </p:cNvPicPr>
          <p:nvPr/>
        </p:nvPicPr>
        <p:blipFill>
          <a:blip r:embed="rId3" cstate="print"/>
          <a:srcRect/>
          <a:stretch>
            <a:fillRect/>
          </a:stretch>
        </p:blipFill>
        <p:spPr bwMode="auto">
          <a:xfrm>
            <a:off x="762000" y="2338478"/>
            <a:ext cx="2209800" cy="938122"/>
          </a:xfrm>
          <a:prstGeom prst="rect">
            <a:avLst/>
          </a:prstGeom>
          <a:noFill/>
          <a:ln w="9525">
            <a:noFill/>
            <a:miter lim="800000"/>
            <a:headEnd/>
            <a:tailEnd/>
          </a:ln>
        </p:spPr>
      </p:pic>
      <p:sp>
        <p:nvSpPr>
          <p:cNvPr id="10" name="Rectangle 9"/>
          <p:cNvSpPr/>
          <p:nvPr/>
        </p:nvSpPr>
        <p:spPr>
          <a:xfrm>
            <a:off x="1219200" y="2133600"/>
            <a:ext cx="1440000" cy="1295400"/>
          </a:xfrm>
          <a:prstGeom prst="rect">
            <a:avLst/>
          </a:prstGeom>
          <a:solidFill>
            <a:srgbClr val="BFBFBF">
              <a:alpha val="41961"/>
            </a:srgb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GB" dirty="0">
                <a:solidFill>
                  <a:schemeClr val="tx1"/>
                </a:solidFill>
              </a:rPr>
              <a:t>Validate</a:t>
            </a:r>
          </a:p>
        </p:txBody>
      </p:sp>
      <p:sp>
        <p:nvSpPr>
          <p:cNvPr id="5" name="Rectangle 4"/>
          <p:cNvSpPr/>
          <p:nvPr/>
        </p:nvSpPr>
        <p:spPr>
          <a:xfrm>
            <a:off x="3733800" y="1676400"/>
            <a:ext cx="1440000" cy="1752600"/>
          </a:xfrm>
          <a:prstGeom prst="rect">
            <a:avLst/>
          </a:prstGeom>
          <a:solidFill>
            <a:srgbClr val="BFBFBF">
              <a:alpha val="41961"/>
            </a:srgb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GB" dirty="0" err="1">
                <a:solidFill>
                  <a:schemeClr val="tx1"/>
                </a:solidFill>
              </a:rPr>
              <a:t>UpdateDb</a:t>
            </a:r>
            <a:endParaRPr lang="en-GB" dirty="0">
              <a:solidFill>
                <a:schemeClr val="tx1"/>
              </a:solidFill>
            </a:endParaRPr>
          </a:p>
        </p:txBody>
      </p:sp>
      <p:sp>
        <p:nvSpPr>
          <p:cNvPr id="15" name="Rectangle 2"/>
          <p:cNvSpPr>
            <a:spLocks noChangeArrowheads="1"/>
          </p:cNvSpPr>
          <p:nvPr/>
        </p:nvSpPr>
        <p:spPr bwMode="auto">
          <a:xfrm>
            <a:off x="4114800" y="3429000"/>
            <a:ext cx="701675" cy="914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GB" sz="6000" b="0" i="0" u="none" strike="noStrike" cap="none" normalizeH="0" baseline="0" dirty="0">
                <a:ln>
                  <a:noFill/>
                </a:ln>
                <a:solidFill>
                  <a:srgbClr val="00B050"/>
                </a:solidFill>
                <a:effectLst/>
                <a:latin typeface="Times New Roman" pitchFamily="18" charset="0"/>
                <a:cs typeface="Arial" pitchFamily="34" charset="0"/>
                <a:sym typeface="Wingdings"/>
              </a:rPr>
              <a:t></a:t>
            </a:r>
            <a:endParaRPr kumimoji="0" lang="en-US" sz="3600" b="0" i="0" u="none" strike="noStrike" cap="none" normalizeH="0" baseline="0" dirty="0">
              <a:ln>
                <a:noFill/>
              </a:ln>
              <a:solidFill>
                <a:srgbClr val="00B050"/>
              </a:solidFill>
              <a:effectLst/>
              <a:latin typeface="Arial" pitchFamily="34" charset="0"/>
              <a:cs typeface="Arial" pitchFamily="34" charset="0"/>
            </a:endParaRPr>
          </a:p>
        </p:txBody>
      </p:sp>
      <p:grpSp>
        <p:nvGrpSpPr>
          <p:cNvPr id="26" name="Group 25"/>
          <p:cNvGrpSpPr/>
          <p:nvPr/>
        </p:nvGrpSpPr>
        <p:grpSpPr>
          <a:xfrm rot="-1320000">
            <a:off x="5531465" y="1592684"/>
            <a:ext cx="71615" cy="611453"/>
            <a:chOff x="5414785" y="2590800"/>
            <a:chExt cx="71615" cy="611453"/>
          </a:xfrm>
        </p:grpSpPr>
        <p:cxnSp>
          <p:nvCxnSpPr>
            <p:cNvPr id="20" name="Straight Connector 19"/>
            <p:cNvCxnSpPr/>
            <p:nvPr/>
          </p:nvCxnSpPr>
          <p:spPr>
            <a:xfrm flipH="1">
              <a:off x="5414785" y="2592653"/>
              <a:ext cx="0" cy="609600"/>
            </a:xfrm>
            <a:prstGeom prst="line">
              <a:avLst/>
            </a:prstGeom>
            <a:ln w="285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flipH="1">
              <a:off x="5486400" y="2590800"/>
              <a:ext cx="0" cy="609600"/>
            </a:xfrm>
            <a:prstGeom prst="line">
              <a:avLst/>
            </a:prstGeom>
            <a:ln w="285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sp>
        <p:nvSpPr>
          <p:cNvPr id="27" name="TextBox 26"/>
          <p:cNvSpPr txBox="1"/>
          <p:nvPr/>
        </p:nvSpPr>
        <p:spPr>
          <a:xfrm>
            <a:off x="3733800" y="4191000"/>
            <a:ext cx="1514358" cy="369332"/>
          </a:xfrm>
          <a:prstGeom prst="rect">
            <a:avLst/>
          </a:prstGeom>
          <a:noFill/>
        </p:spPr>
        <p:txBody>
          <a:bodyPr wrap="square" rtlCol="0">
            <a:spAutoFit/>
          </a:bodyPr>
          <a:lstStyle/>
          <a:p>
            <a:r>
              <a:rPr lang="en-GB" dirty="0">
                <a:solidFill>
                  <a:srgbClr val="C00000"/>
                </a:solidFill>
                <a:latin typeface="Conformity" pitchFamily="2" charset="0"/>
              </a:rPr>
              <a:t>Will compose</a:t>
            </a: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a:t>Functions that throw exceptions</a:t>
            </a:r>
          </a:p>
        </p:txBody>
      </p:sp>
      <p:sp>
        <p:nvSpPr>
          <p:cNvPr id="5" name="TextBox 4"/>
          <p:cNvSpPr txBox="1"/>
          <p:nvPr/>
        </p:nvSpPr>
        <p:spPr>
          <a:xfrm>
            <a:off x="1295400" y="1752600"/>
            <a:ext cx="7162800" cy="4401205"/>
          </a:xfrm>
          <a:prstGeom prst="rect">
            <a:avLst/>
          </a:prstGeom>
          <a:noFill/>
        </p:spPr>
        <p:txBody>
          <a:bodyPr wrap="square" rtlCol="0">
            <a:spAutoFit/>
          </a:bodyPr>
          <a:lstStyle/>
          <a:p>
            <a:r>
              <a:rPr lang="en-GB" sz="2800" dirty="0"/>
              <a:t>Fitting other functions into this framework:</a:t>
            </a:r>
          </a:p>
          <a:p>
            <a:endParaRPr lang="en-GB" sz="2800" dirty="0"/>
          </a:p>
          <a:p>
            <a:pPr>
              <a:buFont typeface="Arial" pitchFamily="34" charset="0"/>
              <a:buChar char="•"/>
            </a:pPr>
            <a:r>
              <a:rPr lang="en-GB" sz="2800" dirty="0"/>
              <a:t> Single track functions</a:t>
            </a:r>
          </a:p>
          <a:p>
            <a:pPr>
              <a:buFont typeface="Arial" pitchFamily="34" charset="0"/>
              <a:buChar char="•"/>
            </a:pPr>
            <a:r>
              <a:rPr lang="en-GB" sz="2800" dirty="0"/>
              <a:t> Dead-end functions</a:t>
            </a:r>
          </a:p>
          <a:p>
            <a:pPr>
              <a:buFont typeface="Arial" pitchFamily="34" charset="0"/>
              <a:buChar char="•"/>
            </a:pPr>
            <a:r>
              <a:rPr lang="en-GB" sz="2800" dirty="0"/>
              <a:t> </a:t>
            </a:r>
            <a:r>
              <a:rPr lang="en-GB" sz="2800" b="1" dirty="0">
                <a:solidFill>
                  <a:srgbClr val="C00000"/>
                </a:solidFill>
              </a:rPr>
              <a:t>Functions that throw exceptions</a:t>
            </a:r>
          </a:p>
          <a:p>
            <a:pPr>
              <a:buFont typeface="Arial" pitchFamily="34" charset="0"/>
              <a:buChar char="•"/>
            </a:pPr>
            <a:r>
              <a:rPr lang="en-GB" sz="2800" dirty="0"/>
              <a:t> Supervisory functions</a:t>
            </a:r>
          </a:p>
          <a:p>
            <a:endParaRPr lang="en-GB" sz="2800" dirty="0"/>
          </a:p>
          <a:p>
            <a:endParaRPr lang="en-GB" sz="2800" dirty="0"/>
          </a:p>
          <a:p>
            <a:endParaRPr lang="en-GB" sz="2800" dirty="0"/>
          </a:p>
          <a:p>
            <a:endParaRPr lang="en-GB" sz="2800" dirty="0"/>
          </a:p>
        </p:txBody>
      </p:sp>
      <p:sp>
        <p:nvSpPr>
          <p:cNvPr id="4" name="TextBox 3"/>
          <p:cNvSpPr txBox="1"/>
          <p:nvPr/>
        </p:nvSpPr>
        <p:spPr>
          <a:xfrm rot="21480000">
            <a:off x="5491909" y="3863499"/>
            <a:ext cx="3072280" cy="369332"/>
          </a:xfrm>
          <a:prstGeom prst="rect">
            <a:avLst/>
          </a:prstGeom>
          <a:noFill/>
        </p:spPr>
        <p:txBody>
          <a:bodyPr wrap="square" rtlCol="0">
            <a:spAutoFit/>
          </a:bodyPr>
          <a:lstStyle/>
          <a:p>
            <a:r>
              <a:rPr lang="en-GB" dirty="0">
                <a:solidFill>
                  <a:srgbClr val="C00000"/>
                </a:solidFill>
                <a:latin typeface="Conformity" pitchFamily="2" charset="0"/>
              </a:rPr>
              <a:t>Especially to wrap an I/O call</a:t>
            </a: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8002" name="Picture 2"/>
          <p:cNvPicPr>
            <a:picLocks noChangeAspect="1" noChangeArrowheads="1"/>
          </p:cNvPicPr>
          <p:nvPr/>
        </p:nvPicPr>
        <p:blipFill>
          <a:blip r:embed="rId3" cstate="print"/>
          <a:srcRect/>
          <a:stretch>
            <a:fillRect/>
          </a:stretch>
        </p:blipFill>
        <p:spPr bwMode="auto">
          <a:xfrm>
            <a:off x="2057400" y="1295400"/>
            <a:ext cx="5105400" cy="2288434"/>
          </a:xfrm>
          <a:prstGeom prst="rect">
            <a:avLst/>
          </a:prstGeom>
          <a:noFill/>
        </p:spPr>
      </p:pic>
      <p:sp>
        <p:nvSpPr>
          <p:cNvPr id="4" name="Title 3"/>
          <p:cNvSpPr>
            <a:spLocks noGrp="1"/>
          </p:cNvSpPr>
          <p:nvPr>
            <p:ph type="title"/>
          </p:nvPr>
        </p:nvSpPr>
        <p:spPr/>
        <p:txBody>
          <a:bodyPr/>
          <a:lstStyle/>
          <a:p>
            <a:r>
              <a:rPr lang="en-GB" dirty="0"/>
              <a:t>Functions that throw exceptions</a:t>
            </a:r>
          </a:p>
        </p:txBody>
      </p:sp>
      <p:sp>
        <p:nvSpPr>
          <p:cNvPr id="119815" name="Rectangle 7"/>
          <p:cNvSpPr>
            <a:spLocks noChangeArrowheads="1"/>
          </p:cNvSpPr>
          <p:nvPr/>
        </p:nvSpPr>
        <p:spPr bwMode="auto">
          <a:xfrm>
            <a:off x="3282950" y="3263900"/>
            <a:ext cx="441325" cy="2762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12" name="AutoShape 10"/>
          <p:cNvSpPr>
            <a:spLocks noChangeAspect="1" noChangeArrowheads="1"/>
          </p:cNvSpPr>
          <p:nvPr/>
        </p:nvSpPr>
        <p:spPr bwMode="auto">
          <a:xfrm>
            <a:off x="228600" y="1676400"/>
            <a:ext cx="1752600" cy="838199"/>
          </a:xfrm>
          <a:prstGeom prst="rightArrow">
            <a:avLst>
              <a:gd name="adj1" fmla="val 50000"/>
              <a:gd name="adj2" fmla="val 25735"/>
            </a:avLst>
          </a:prstGeom>
          <a:solidFill>
            <a:srgbClr val="D8D8D8"/>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GB" sz="1600" b="0" i="0" u="none" strike="noStrike" cap="none" normalizeH="0" baseline="0" dirty="0">
                <a:ln>
                  <a:noFill/>
                </a:ln>
                <a:solidFill>
                  <a:schemeClr val="tx1"/>
                </a:solidFill>
                <a:effectLst/>
                <a:latin typeface="Calibri" pitchFamily="34" charset="0"/>
                <a:cs typeface="Arial" pitchFamily="34" charset="0"/>
              </a:rPr>
              <a:t>One-track input</a:t>
            </a: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sp>
        <p:nvSpPr>
          <p:cNvPr id="15" name="AutoShape 14"/>
          <p:cNvSpPr>
            <a:spLocks noChangeAspect="1" noChangeArrowheads="1"/>
          </p:cNvSpPr>
          <p:nvPr/>
        </p:nvSpPr>
        <p:spPr bwMode="auto">
          <a:xfrm>
            <a:off x="7159222" y="1905000"/>
            <a:ext cx="1756178" cy="838199"/>
          </a:xfrm>
          <a:prstGeom prst="rightArrow">
            <a:avLst>
              <a:gd name="adj1" fmla="val 50000"/>
              <a:gd name="adj2" fmla="val 25788"/>
            </a:avLst>
          </a:prstGeom>
          <a:solidFill>
            <a:srgbClr val="D8D8D8"/>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GB" sz="1600" b="0" i="0" u="none" strike="noStrike" cap="none" normalizeH="0" baseline="0" dirty="0">
                <a:ln>
                  <a:noFill/>
                </a:ln>
                <a:solidFill>
                  <a:schemeClr val="tx1"/>
                </a:solidFill>
                <a:effectLst/>
                <a:latin typeface="Calibri" pitchFamily="34" charset="0"/>
                <a:cs typeface="Arial" pitchFamily="34" charset="0"/>
              </a:rPr>
              <a:t>Two-track output</a:t>
            </a: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cxnSp>
        <p:nvCxnSpPr>
          <p:cNvPr id="19" name="AutoShape 15"/>
          <p:cNvCxnSpPr>
            <a:cxnSpLocks noChangeShapeType="1"/>
          </p:cNvCxnSpPr>
          <p:nvPr/>
        </p:nvCxnSpPr>
        <p:spPr bwMode="auto">
          <a:xfrm flipV="1">
            <a:off x="2819400" y="2514600"/>
            <a:ext cx="1295400" cy="2057400"/>
          </a:xfrm>
          <a:prstGeom prst="straightConnector1">
            <a:avLst/>
          </a:prstGeom>
          <a:noFill/>
          <a:ln w="57150">
            <a:solidFill>
              <a:schemeClr val="tx1"/>
            </a:solidFill>
            <a:round/>
            <a:headEnd/>
            <a:tailEnd type="triangle" w="med" len="med"/>
          </a:ln>
        </p:spPr>
      </p:cxnSp>
      <p:cxnSp>
        <p:nvCxnSpPr>
          <p:cNvPr id="20" name="AutoShape 15"/>
          <p:cNvCxnSpPr>
            <a:cxnSpLocks noChangeShapeType="1"/>
          </p:cNvCxnSpPr>
          <p:nvPr/>
        </p:nvCxnSpPr>
        <p:spPr bwMode="auto">
          <a:xfrm>
            <a:off x="5867400" y="3276600"/>
            <a:ext cx="609600" cy="1447800"/>
          </a:xfrm>
          <a:prstGeom prst="straightConnector1">
            <a:avLst/>
          </a:prstGeom>
          <a:noFill/>
          <a:ln w="57150">
            <a:solidFill>
              <a:schemeClr val="tx1"/>
            </a:solidFill>
            <a:round/>
            <a:headEnd/>
            <a:tailEnd type="triangle" w="med" len="med"/>
          </a:ln>
        </p:spPr>
      </p:cxnSp>
      <p:grpSp>
        <p:nvGrpSpPr>
          <p:cNvPr id="3" name="Group 24"/>
          <p:cNvGrpSpPr/>
          <p:nvPr/>
        </p:nvGrpSpPr>
        <p:grpSpPr>
          <a:xfrm>
            <a:off x="2057399" y="4724400"/>
            <a:ext cx="1447800" cy="727710"/>
            <a:chOff x="2057399" y="4724400"/>
            <a:chExt cx="1447800" cy="727710"/>
          </a:xfrm>
        </p:grpSpPr>
        <p:sp>
          <p:nvSpPr>
            <p:cNvPr id="11" name="TextBox 10"/>
            <p:cNvSpPr txBox="1"/>
            <p:nvPr/>
          </p:nvSpPr>
          <p:spPr>
            <a:xfrm>
              <a:off x="2057399" y="4724400"/>
              <a:ext cx="1447800" cy="369332"/>
            </a:xfrm>
            <a:prstGeom prst="rect">
              <a:avLst/>
            </a:prstGeom>
            <a:noFill/>
          </p:spPr>
          <p:txBody>
            <a:bodyPr wrap="square" rtlCol="0">
              <a:spAutoFit/>
            </a:bodyPr>
            <a:lstStyle/>
            <a:p>
              <a:r>
                <a:rPr lang="en-GB" dirty="0" err="1"/>
                <a:t>SendEmail</a:t>
              </a:r>
              <a:endParaRPr lang="en-GB" dirty="0"/>
            </a:p>
          </p:txBody>
        </p:sp>
        <p:pic>
          <p:nvPicPr>
            <p:cNvPr id="24" name="Picture 3"/>
            <p:cNvPicPr>
              <a:picLocks noChangeAspect="1" noChangeArrowheads="1"/>
            </p:cNvPicPr>
            <p:nvPr/>
          </p:nvPicPr>
          <p:blipFill>
            <a:blip r:embed="rId4" cstate="print"/>
            <a:srcRect/>
            <a:stretch>
              <a:fillRect/>
            </a:stretch>
          </p:blipFill>
          <p:spPr bwMode="auto">
            <a:xfrm>
              <a:off x="2057400" y="5105400"/>
              <a:ext cx="1420178" cy="346710"/>
            </a:xfrm>
            <a:prstGeom prst="rect">
              <a:avLst/>
            </a:prstGeom>
            <a:noFill/>
            <a:ln w="9525">
              <a:noFill/>
              <a:miter lim="800000"/>
              <a:headEnd/>
              <a:tailEnd/>
            </a:ln>
          </p:spPr>
        </p:pic>
      </p:grpSp>
      <p:grpSp>
        <p:nvGrpSpPr>
          <p:cNvPr id="16" name="Group 15"/>
          <p:cNvGrpSpPr/>
          <p:nvPr/>
        </p:nvGrpSpPr>
        <p:grpSpPr>
          <a:xfrm>
            <a:off x="5715000" y="4800600"/>
            <a:ext cx="2666999" cy="1283732"/>
            <a:chOff x="685801" y="1996401"/>
            <a:chExt cx="2666999" cy="1283732"/>
          </a:xfrm>
        </p:grpSpPr>
        <p:pic>
          <p:nvPicPr>
            <p:cNvPr id="17" name="Picture 2"/>
            <p:cNvPicPr>
              <a:picLocks noChangeAspect="1" noChangeArrowheads="1"/>
            </p:cNvPicPr>
            <p:nvPr/>
          </p:nvPicPr>
          <p:blipFill>
            <a:blip r:embed="rId5" cstate="print"/>
            <a:srcRect/>
            <a:stretch>
              <a:fillRect/>
            </a:stretch>
          </p:blipFill>
          <p:spPr bwMode="auto">
            <a:xfrm>
              <a:off x="685801" y="2209801"/>
              <a:ext cx="2666999" cy="1070332"/>
            </a:xfrm>
            <a:prstGeom prst="rect">
              <a:avLst/>
            </a:prstGeom>
            <a:noFill/>
            <a:ln w="9525">
              <a:noFill/>
              <a:miter lim="800000"/>
              <a:headEnd/>
              <a:tailEnd/>
            </a:ln>
          </p:spPr>
        </p:pic>
        <p:sp>
          <p:nvSpPr>
            <p:cNvPr id="21" name="TextBox 20"/>
            <p:cNvSpPr txBox="1"/>
            <p:nvPr/>
          </p:nvSpPr>
          <p:spPr>
            <a:xfrm>
              <a:off x="838202" y="1996401"/>
              <a:ext cx="2286000" cy="369332"/>
            </a:xfrm>
            <a:prstGeom prst="rect">
              <a:avLst/>
            </a:prstGeom>
            <a:noFill/>
          </p:spPr>
          <p:txBody>
            <a:bodyPr wrap="square" rtlCol="0">
              <a:spAutoFit/>
            </a:bodyPr>
            <a:lstStyle/>
            <a:p>
              <a:pPr algn="ctr"/>
              <a:r>
                <a:rPr lang="en-GB" dirty="0" err="1"/>
                <a:t>SendEmail</a:t>
              </a:r>
              <a:endParaRPr lang="en-GB" dirty="0"/>
            </a:p>
          </p:txBody>
        </p:sp>
      </p:grpSp>
      <p:grpSp>
        <p:nvGrpSpPr>
          <p:cNvPr id="26" name="Group 33"/>
          <p:cNvGrpSpPr/>
          <p:nvPr/>
        </p:nvGrpSpPr>
        <p:grpSpPr>
          <a:xfrm>
            <a:off x="4648200" y="859587"/>
            <a:ext cx="3886504" cy="816814"/>
            <a:chOff x="1371600" y="5507788"/>
            <a:chExt cx="3886504" cy="816814"/>
          </a:xfrm>
        </p:grpSpPr>
        <p:sp>
          <p:nvSpPr>
            <p:cNvPr id="27" name="TextBox 26"/>
            <p:cNvSpPr txBox="1"/>
            <p:nvPr/>
          </p:nvSpPr>
          <p:spPr>
            <a:xfrm>
              <a:off x="3210700" y="5507788"/>
              <a:ext cx="2047404" cy="646331"/>
            </a:xfrm>
            <a:prstGeom prst="rect">
              <a:avLst/>
            </a:prstGeom>
            <a:noFill/>
          </p:spPr>
          <p:txBody>
            <a:bodyPr wrap="square" rtlCol="0">
              <a:spAutoFit/>
            </a:bodyPr>
            <a:lstStyle/>
            <a:p>
              <a:r>
                <a:rPr lang="en-GB" dirty="0">
                  <a:solidFill>
                    <a:srgbClr val="C00000"/>
                  </a:solidFill>
                  <a:latin typeface="Conformity" pitchFamily="2" charset="0"/>
                </a:rPr>
                <a:t>Add try/catch to handle timeouts, say</a:t>
              </a:r>
            </a:p>
          </p:txBody>
        </p:sp>
        <p:sp>
          <p:nvSpPr>
            <p:cNvPr id="28" name="Freeform 27"/>
            <p:cNvSpPr/>
            <p:nvPr/>
          </p:nvSpPr>
          <p:spPr>
            <a:xfrm rot="10800000" flipH="1" flipV="1">
              <a:off x="1371600" y="5773058"/>
              <a:ext cx="1905000" cy="551544"/>
            </a:xfrm>
            <a:custGeom>
              <a:avLst/>
              <a:gdLst>
                <a:gd name="connsiteX0" fmla="*/ 1047750 w 1047750"/>
                <a:gd name="connsiteY0" fmla="*/ 441325 h 441325"/>
                <a:gd name="connsiteX1" fmla="*/ 733425 w 1047750"/>
                <a:gd name="connsiteY1" fmla="*/ 60325 h 441325"/>
                <a:gd name="connsiteX2" fmla="*/ 0 w 1047750"/>
                <a:gd name="connsiteY2" fmla="*/ 79375 h 441325"/>
                <a:gd name="connsiteX0" fmla="*/ 3882575 w 4215347"/>
                <a:gd name="connsiteY0" fmla="*/ 472546 h 1021821"/>
                <a:gd name="connsiteX1" fmla="*/ 3568250 w 4215347"/>
                <a:gd name="connsiteY1" fmla="*/ 91546 h 1021821"/>
                <a:gd name="connsiteX2" fmla="*/ 0 w 4215347"/>
                <a:gd name="connsiteY2" fmla="*/ 1021821 h 1021821"/>
                <a:gd name="connsiteX0" fmla="*/ 3882575 w 3882575"/>
                <a:gd name="connsiteY0" fmla="*/ 160338 h 709613"/>
                <a:gd name="connsiteX1" fmla="*/ 1469909 w 3882575"/>
                <a:gd name="connsiteY1" fmla="*/ 252412 h 709613"/>
                <a:gd name="connsiteX2" fmla="*/ 0 w 3882575"/>
                <a:gd name="connsiteY2" fmla="*/ 709613 h 709613"/>
                <a:gd name="connsiteX0" fmla="*/ 2834825 w 2834825"/>
                <a:gd name="connsiteY0" fmla="*/ 203200 h 508001"/>
                <a:gd name="connsiteX1" fmla="*/ 1469909 w 2834825"/>
                <a:gd name="connsiteY1" fmla="*/ 50800 h 508001"/>
                <a:gd name="connsiteX2" fmla="*/ 0 w 2834825"/>
                <a:gd name="connsiteY2" fmla="*/ 508001 h 508001"/>
                <a:gd name="connsiteX0" fmla="*/ 2834825 w 2834825"/>
                <a:gd name="connsiteY0" fmla="*/ 0 h 304801"/>
                <a:gd name="connsiteX1" fmla="*/ 0 w 2834825"/>
                <a:gd name="connsiteY1" fmla="*/ 304801 h 304801"/>
                <a:gd name="connsiteX0" fmla="*/ 2624838 w 2624838"/>
                <a:gd name="connsiteY0" fmla="*/ 0 h 533401"/>
                <a:gd name="connsiteX1" fmla="*/ 0 w 2624838"/>
                <a:gd name="connsiteY1" fmla="*/ 533401 h 533401"/>
                <a:gd name="connsiteX0" fmla="*/ 2624838 w 2624838"/>
                <a:gd name="connsiteY0" fmla="*/ 18143 h 551544"/>
                <a:gd name="connsiteX1" fmla="*/ 0 w 2624838"/>
                <a:gd name="connsiteY1" fmla="*/ 551544 h 551544"/>
                <a:gd name="connsiteX0" fmla="*/ 2624838 w 2624838"/>
                <a:gd name="connsiteY0" fmla="*/ 18143 h 551544"/>
                <a:gd name="connsiteX1" fmla="*/ 0 w 2624838"/>
                <a:gd name="connsiteY1" fmla="*/ 551544 h 551544"/>
              </a:gdLst>
              <a:ahLst/>
              <a:cxnLst>
                <a:cxn ang="0">
                  <a:pos x="connsiteX0" y="connsiteY0"/>
                </a:cxn>
                <a:cxn ang="0">
                  <a:pos x="connsiteX1" y="connsiteY1"/>
                </a:cxn>
              </a:cxnLst>
              <a:rect l="l" t="t" r="r" b="b"/>
              <a:pathLst>
                <a:path w="2624838" h="551544">
                  <a:moveTo>
                    <a:pt x="2624838" y="18143"/>
                  </a:moveTo>
                  <a:cubicBezTo>
                    <a:pt x="414974" y="0"/>
                    <a:pt x="274982" y="166915"/>
                    <a:pt x="0" y="551544"/>
                  </a:cubicBezTo>
                </a:path>
              </a:pathLst>
            </a:custGeom>
            <a:ln w="1905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grpSp>
        <p:nvGrpSpPr>
          <p:cNvPr id="29" name="Group 33"/>
          <p:cNvGrpSpPr/>
          <p:nvPr/>
        </p:nvGrpSpPr>
        <p:grpSpPr>
          <a:xfrm>
            <a:off x="381000" y="5486400"/>
            <a:ext cx="2504300" cy="798731"/>
            <a:chOff x="3286900" y="5202988"/>
            <a:chExt cx="2504300" cy="798731"/>
          </a:xfrm>
        </p:grpSpPr>
        <p:sp>
          <p:nvSpPr>
            <p:cNvPr id="30" name="TextBox 29"/>
            <p:cNvSpPr txBox="1"/>
            <p:nvPr/>
          </p:nvSpPr>
          <p:spPr>
            <a:xfrm>
              <a:off x="3286900" y="5355388"/>
              <a:ext cx="2438400" cy="646331"/>
            </a:xfrm>
            <a:prstGeom prst="rect">
              <a:avLst/>
            </a:prstGeom>
            <a:noFill/>
          </p:spPr>
          <p:txBody>
            <a:bodyPr wrap="square" rtlCol="0">
              <a:spAutoFit/>
            </a:bodyPr>
            <a:lstStyle/>
            <a:p>
              <a:r>
                <a:rPr lang="en-GB" dirty="0">
                  <a:solidFill>
                    <a:srgbClr val="C00000"/>
                  </a:solidFill>
                  <a:latin typeface="Conformity" pitchFamily="2" charset="0"/>
                </a:rPr>
                <a:t>Looks innocent, but might throw an exception</a:t>
              </a:r>
            </a:p>
          </p:txBody>
        </p:sp>
        <p:sp>
          <p:nvSpPr>
            <p:cNvPr id="31" name="Freeform 30"/>
            <p:cNvSpPr/>
            <p:nvPr/>
          </p:nvSpPr>
          <p:spPr>
            <a:xfrm rot="10800000">
              <a:off x="5115700" y="5202988"/>
              <a:ext cx="675500" cy="551544"/>
            </a:xfrm>
            <a:custGeom>
              <a:avLst/>
              <a:gdLst>
                <a:gd name="connsiteX0" fmla="*/ 1047750 w 1047750"/>
                <a:gd name="connsiteY0" fmla="*/ 441325 h 441325"/>
                <a:gd name="connsiteX1" fmla="*/ 733425 w 1047750"/>
                <a:gd name="connsiteY1" fmla="*/ 60325 h 441325"/>
                <a:gd name="connsiteX2" fmla="*/ 0 w 1047750"/>
                <a:gd name="connsiteY2" fmla="*/ 79375 h 441325"/>
                <a:gd name="connsiteX0" fmla="*/ 3882575 w 4215347"/>
                <a:gd name="connsiteY0" fmla="*/ 472546 h 1021821"/>
                <a:gd name="connsiteX1" fmla="*/ 3568250 w 4215347"/>
                <a:gd name="connsiteY1" fmla="*/ 91546 h 1021821"/>
                <a:gd name="connsiteX2" fmla="*/ 0 w 4215347"/>
                <a:gd name="connsiteY2" fmla="*/ 1021821 h 1021821"/>
                <a:gd name="connsiteX0" fmla="*/ 3882575 w 3882575"/>
                <a:gd name="connsiteY0" fmla="*/ 160338 h 709613"/>
                <a:gd name="connsiteX1" fmla="*/ 1469909 w 3882575"/>
                <a:gd name="connsiteY1" fmla="*/ 252412 h 709613"/>
                <a:gd name="connsiteX2" fmla="*/ 0 w 3882575"/>
                <a:gd name="connsiteY2" fmla="*/ 709613 h 709613"/>
                <a:gd name="connsiteX0" fmla="*/ 2834825 w 2834825"/>
                <a:gd name="connsiteY0" fmla="*/ 203200 h 508001"/>
                <a:gd name="connsiteX1" fmla="*/ 1469909 w 2834825"/>
                <a:gd name="connsiteY1" fmla="*/ 50800 h 508001"/>
                <a:gd name="connsiteX2" fmla="*/ 0 w 2834825"/>
                <a:gd name="connsiteY2" fmla="*/ 508001 h 508001"/>
                <a:gd name="connsiteX0" fmla="*/ 2834825 w 2834825"/>
                <a:gd name="connsiteY0" fmla="*/ 0 h 304801"/>
                <a:gd name="connsiteX1" fmla="*/ 0 w 2834825"/>
                <a:gd name="connsiteY1" fmla="*/ 304801 h 304801"/>
                <a:gd name="connsiteX0" fmla="*/ 2624838 w 2624838"/>
                <a:gd name="connsiteY0" fmla="*/ 0 h 533401"/>
                <a:gd name="connsiteX1" fmla="*/ 0 w 2624838"/>
                <a:gd name="connsiteY1" fmla="*/ 533401 h 533401"/>
                <a:gd name="connsiteX0" fmla="*/ 2624838 w 2624838"/>
                <a:gd name="connsiteY0" fmla="*/ 18143 h 551544"/>
                <a:gd name="connsiteX1" fmla="*/ 0 w 2624838"/>
                <a:gd name="connsiteY1" fmla="*/ 551544 h 551544"/>
                <a:gd name="connsiteX0" fmla="*/ 2624838 w 2624838"/>
                <a:gd name="connsiteY0" fmla="*/ 18143 h 551544"/>
                <a:gd name="connsiteX1" fmla="*/ 0 w 2624838"/>
                <a:gd name="connsiteY1" fmla="*/ 551544 h 551544"/>
              </a:gdLst>
              <a:ahLst/>
              <a:cxnLst>
                <a:cxn ang="0">
                  <a:pos x="connsiteX0" y="connsiteY0"/>
                </a:cxn>
                <a:cxn ang="0">
                  <a:pos x="connsiteX1" y="connsiteY1"/>
                </a:cxn>
              </a:cxnLst>
              <a:rect l="l" t="t" r="r" b="b"/>
              <a:pathLst>
                <a:path w="2624838" h="551544">
                  <a:moveTo>
                    <a:pt x="2624838" y="18143"/>
                  </a:moveTo>
                  <a:cubicBezTo>
                    <a:pt x="414974" y="0"/>
                    <a:pt x="274982" y="166915"/>
                    <a:pt x="0" y="551544"/>
                  </a:cubicBezTo>
                </a:path>
              </a:pathLst>
            </a:custGeom>
            <a:ln w="1905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sp>
        <p:nvSpPr>
          <p:cNvPr id="33" name="TextBox 32"/>
          <p:cNvSpPr txBox="1"/>
          <p:nvPr/>
        </p:nvSpPr>
        <p:spPr>
          <a:xfrm rot="-60000">
            <a:off x="4498213" y="6185223"/>
            <a:ext cx="3579518" cy="523220"/>
          </a:xfrm>
          <a:prstGeom prst="rect">
            <a:avLst/>
          </a:prstGeom>
          <a:noFill/>
        </p:spPr>
        <p:txBody>
          <a:bodyPr wrap="square" rtlCol="0">
            <a:spAutoFit/>
          </a:bodyPr>
          <a:lstStyle/>
          <a:p>
            <a:r>
              <a:rPr lang="en-GB" sz="1400" dirty="0">
                <a:solidFill>
                  <a:srgbClr val="C00000"/>
                </a:solidFill>
                <a:latin typeface="Conformity" pitchFamily="2" charset="0"/>
              </a:rPr>
              <a:t>Don't bother handling all possible exceptions: </a:t>
            </a:r>
            <a:br>
              <a:rPr lang="en-GB" sz="1400" dirty="0">
                <a:solidFill>
                  <a:srgbClr val="C00000"/>
                </a:solidFill>
                <a:latin typeface="Conformity" pitchFamily="2" charset="0"/>
              </a:rPr>
            </a:br>
            <a:r>
              <a:rPr lang="en-GB" sz="1400" dirty="0">
                <a:solidFill>
                  <a:srgbClr val="C00000"/>
                </a:solidFill>
                <a:latin typeface="Conformity" pitchFamily="2" charset="0"/>
              </a:rPr>
              <a:t>   E.g. </a:t>
            </a:r>
            <a:r>
              <a:rPr lang="en-GB" sz="1400" dirty="0" err="1">
                <a:solidFill>
                  <a:srgbClr val="C00000"/>
                </a:solidFill>
                <a:latin typeface="Conformity" pitchFamily="2" charset="0"/>
              </a:rPr>
              <a:t>FileNotFound</a:t>
            </a:r>
            <a:r>
              <a:rPr lang="en-GB" sz="1400" dirty="0">
                <a:solidFill>
                  <a:srgbClr val="C00000"/>
                </a:solidFill>
                <a:latin typeface="Conformity" pitchFamily="2" charset="0"/>
              </a:rPr>
              <a:t>, yes</a:t>
            </a:r>
            <a:r>
              <a:rPr lang="en-GB" sz="1400" dirty="0"/>
              <a:t>.</a:t>
            </a:r>
            <a:r>
              <a:rPr lang="en-GB" sz="1400" dirty="0">
                <a:solidFill>
                  <a:srgbClr val="C00000"/>
                </a:solidFill>
                <a:latin typeface="Conformity" pitchFamily="2" charset="0"/>
              </a:rPr>
              <a:t> </a:t>
            </a:r>
            <a:r>
              <a:rPr lang="en-GB" sz="1400" dirty="0" err="1">
                <a:solidFill>
                  <a:srgbClr val="C00000"/>
                </a:solidFill>
                <a:latin typeface="Conformity" pitchFamily="2" charset="0"/>
              </a:rPr>
              <a:t>OutOfMemory</a:t>
            </a:r>
            <a:r>
              <a:rPr lang="en-GB" sz="1400" dirty="0">
                <a:solidFill>
                  <a:srgbClr val="C00000"/>
                </a:solidFill>
                <a:latin typeface="Conformity" pitchFamily="2" charset="0"/>
              </a:rPr>
              <a:t>, no.</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theme/theme1.xml><?xml version="1.0" encoding="utf-8"?>
<a:theme xmlns:a="http://schemas.openxmlformats.org/drawingml/2006/main" name="Scott_ppt_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Solstice">
      <a:majorFont>
        <a:latin typeface="Gill Sans MT"/>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Gill Sans MT"/>
        <a:ea typeface=""/>
        <a:cs typeface=""/>
        <a:font script="Grek" typeface="Corbel"/>
        <a:font script="Cyrl" typeface="Corbel"/>
        <a:font script="Jpan" typeface="HGｺﾞｼｯｸE"/>
        <a:font script="Hang" typeface="HY엽서L"/>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Scott_ppt_theme</Template>
  <TotalTime>8299</TotalTime>
  <Words>7903</Words>
  <Application>Microsoft Macintosh PowerPoint</Application>
  <PresentationFormat>On-screen Show (4:3)</PresentationFormat>
  <Paragraphs>1241</Paragraphs>
  <Slides>138</Slides>
  <Notes>78</Notes>
  <HiddenSlides>1</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138</vt:i4>
      </vt:variant>
    </vt:vector>
  </HeadingPairs>
  <TitlesOfParts>
    <vt:vector size="149" baseType="lpstr">
      <vt:lpstr>Arial</vt:lpstr>
      <vt:lpstr>Arial Black</vt:lpstr>
      <vt:lpstr>Calibri</vt:lpstr>
      <vt:lpstr>Conformity</vt:lpstr>
      <vt:lpstr>Consolas</vt:lpstr>
      <vt:lpstr>Franklin Gothic Medium</vt:lpstr>
      <vt:lpstr>Gill Sans MT</vt:lpstr>
      <vt:lpstr>Times New Roman</vt:lpstr>
      <vt:lpstr>Wingdings</vt:lpstr>
      <vt:lpstr>Scott_ppt_theme</vt:lpstr>
      <vt:lpstr>Custom Design</vt:lpstr>
      <vt:lpstr>Railway Oriented Programming A functional approach to error handling</vt:lpstr>
      <vt:lpstr>Overview</vt:lpstr>
      <vt:lpstr>Happy path programming</vt:lpstr>
      <vt:lpstr>A simple use case</vt:lpstr>
      <vt:lpstr>Imperative code</vt:lpstr>
      <vt:lpstr>Functional flow</vt:lpstr>
      <vt:lpstr>Straying from the happy path...</vt:lpstr>
      <vt:lpstr>Straying from the happy path</vt:lpstr>
      <vt:lpstr>PowerPoint Presentation</vt:lpstr>
      <vt:lpstr>Straying from the happy path</vt:lpstr>
      <vt:lpstr>Imperative code with error cases</vt:lpstr>
      <vt:lpstr>Request/response (non-functional) design</vt:lpstr>
      <vt:lpstr>Data flow (functional) design</vt:lpstr>
      <vt:lpstr>Functional design</vt:lpstr>
      <vt:lpstr>Functional design</vt:lpstr>
      <vt:lpstr>Functional design</vt:lpstr>
      <vt:lpstr>How do I work with errors  in a functional way?</vt:lpstr>
      <vt:lpstr>Monad dialog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v</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Monads are confusing</vt:lpstr>
      <vt:lpstr>Railway oriented programming</vt:lpstr>
      <vt:lpstr>A railway track analogy</vt:lpstr>
      <vt:lpstr>A railway track analogy</vt:lpstr>
      <vt:lpstr>A railway track analogy</vt:lpstr>
      <vt:lpstr>A railway track analogy</vt:lpstr>
      <vt:lpstr>An error generating function</vt:lpstr>
      <vt:lpstr>Introducing switches</vt:lpstr>
      <vt:lpstr>Connecting switches</vt:lpstr>
      <vt:lpstr>Connecting switches</vt:lpstr>
      <vt:lpstr>Connecting switches</vt:lpstr>
      <vt:lpstr>Connecting switches</vt:lpstr>
      <vt:lpstr>The two-track model in practice</vt:lpstr>
      <vt:lpstr>Composing switches</vt:lpstr>
      <vt:lpstr>Composing switches</vt:lpstr>
      <vt:lpstr>Composing switches</vt:lpstr>
      <vt:lpstr>Composing switches</vt:lpstr>
      <vt:lpstr>Composing switches</vt:lpstr>
      <vt:lpstr>Composing switches</vt:lpstr>
      <vt:lpstr>Bind as an adapter block</vt:lpstr>
      <vt:lpstr>Bind as an adapter block</vt:lpstr>
      <vt:lpstr>Bind as an adapter block</vt:lpstr>
      <vt:lpstr>Bind example</vt:lpstr>
      <vt:lpstr>Bind example</vt:lpstr>
      <vt:lpstr>Bind example</vt:lpstr>
      <vt:lpstr>Bind example</vt:lpstr>
      <vt:lpstr>Bind example</vt:lpstr>
      <vt:lpstr>Bind doesn't stop transformations</vt:lpstr>
      <vt:lpstr>Composing switches - review</vt:lpstr>
      <vt:lpstr>More fun with railway tracks...</vt:lpstr>
      <vt:lpstr>More fun with railway tracks...</vt:lpstr>
      <vt:lpstr>Converting one-track functions</vt:lpstr>
      <vt:lpstr>Converting one-track functions</vt:lpstr>
      <vt:lpstr>Converting one-track functions</vt:lpstr>
      <vt:lpstr>Converting one-track functions</vt:lpstr>
      <vt:lpstr>Converting one-track functions</vt:lpstr>
      <vt:lpstr>Converting one-track functions</vt:lpstr>
      <vt:lpstr>Converting one-track functions</vt:lpstr>
      <vt:lpstr>Converting one-track functions</vt:lpstr>
      <vt:lpstr>Converting dead-end functions</vt:lpstr>
      <vt:lpstr>Converting dead-end functions</vt:lpstr>
      <vt:lpstr>Converting dead-end functions</vt:lpstr>
      <vt:lpstr>Converting dead-end functions</vt:lpstr>
      <vt:lpstr>Converting dead-end functions</vt:lpstr>
      <vt:lpstr>Converting dead-end functions</vt:lpstr>
      <vt:lpstr>Functions that throw exceptions</vt:lpstr>
      <vt:lpstr>Functions that throw exceptions</vt:lpstr>
      <vt:lpstr>Functions that throw exceptions</vt:lpstr>
      <vt:lpstr>Supervisory functions</vt:lpstr>
      <vt:lpstr>Supervisory functions</vt:lpstr>
      <vt:lpstr>Putting it all together</vt:lpstr>
      <vt:lpstr>Putting it all together</vt:lpstr>
      <vt:lpstr>Putting it all together</vt:lpstr>
      <vt:lpstr>Putting it all together - review</vt:lpstr>
      <vt:lpstr>Putting it all together - review</vt:lpstr>
      <vt:lpstr>Comic Interlude</vt:lpstr>
      <vt:lpstr>Designing for errors</vt:lpstr>
      <vt:lpstr>Designing for errors</vt:lpstr>
      <vt:lpstr>Designing for errors</vt:lpstr>
      <vt:lpstr>Designing for errors</vt:lpstr>
      <vt:lpstr>Designing for errors</vt:lpstr>
      <vt:lpstr>Designing for errors – service boundaries</vt:lpstr>
      <vt:lpstr>Designing for errors – converting to strings</vt:lpstr>
      <vt:lpstr>Designing for errors – converting to strings</vt:lpstr>
      <vt:lpstr>Parallel tracks</vt:lpstr>
      <vt:lpstr>Parallel validation</vt:lpstr>
      <vt:lpstr>Parallel validation</vt:lpstr>
      <vt:lpstr>Combining switches</vt:lpstr>
      <vt:lpstr>Combining switches</vt:lpstr>
      <vt:lpstr>Combining switches</vt:lpstr>
      <vt:lpstr>Combining switches</vt:lpstr>
      <vt:lpstr>Combining switches</vt:lpstr>
      <vt:lpstr>Combining switches</vt:lpstr>
      <vt:lpstr>Handling lists of errors</vt:lpstr>
      <vt:lpstr>Domain events</vt:lpstr>
      <vt:lpstr>Events are not errors</vt:lpstr>
      <vt:lpstr>Events are not errors</vt:lpstr>
      <vt:lpstr>Events are not errors</vt:lpstr>
      <vt:lpstr>Comic Interlude</vt:lpstr>
      <vt:lpstr>Summary</vt:lpstr>
      <vt:lpstr>Recipe for handling errors in a functional way</vt:lpstr>
      <vt:lpstr>Some topics not covered...</vt:lpstr>
      <vt:lpstr>Topics not covered</vt:lpstr>
      <vt:lpstr>I don’t always have errors...</vt:lpstr>
      <vt:lpstr>I don’t always have errors...</vt:lpstr>
      <vt:lpstr>PowerPoint Presentation</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Simple use case</dc:title>
  <dc:creator>swlaschin</dc:creator>
  <cp:lastModifiedBy>Microsoft Office-Benutzer</cp:lastModifiedBy>
  <cp:revision>585</cp:revision>
  <dcterms:created xsi:type="dcterms:W3CDTF">2006-08-16T00:00:00Z</dcterms:created>
  <dcterms:modified xsi:type="dcterms:W3CDTF">2019-01-15T17:51:58Z</dcterms:modified>
</cp:coreProperties>
</file>